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5" autoAdjust="0"/>
    <p:restoredTop sz="9466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515877-AD8C-4569-B7FB-CC946DAD2580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F22108-3CE3-467C-9D91-66F80C1D46C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Latinski_jezik" TargetMode="External"/><Relationship Id="rId2" Type="http://schemas.openxmlformats.org/officeDocument/2006/relationships/hyperlink" Target="http://hr.wikipedia.org/wiki/Podata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hr.wikipedia.org/wiki/Informacij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Baze podataka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CS" dirty="0" smtClean="0"/>
          </a:p>
          <a:p>
            <a:endParaRPr lang="sr-Latn-CS" dirty="0" smtClean="0"/>
          </a:p>
          <a:p>
            <a:r>
              <a:rPr lang="sr-Latn-CS" dirty="0" smtClean="0"/>
              <a:t>Šta su baze podataka?</a:t>
            </a:r>
          </a:p>
          <a:p>
            <a:endParaRPr lang="sr-Latn-CS" dirty="0" smtClean="0"/>
          </a:p>
          <a:p>
            <a:r>
              <a:rPr lang="sr-Latn-CS" dirty="0" smtClean="0"/>
              <a:t>Šta su podaci,a šta informacije? </a:t>
            </a:r>
          </a:p>
          <a:p>
            <a:endParaRPr lang="sr-Latn-CS" dirty="0" smtClean="0"/>
          </a:p>
          <a:p>
            <a:r>
              <a:rPr lang="sr-Latn-CS" dirty="0" smtClean="0"/>
              <a:t>Šta su informacioni sistemi?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/>
          </a:bodyPr>
          <a:lstStyle/>
          <a:p>
            <a:r>
              <a:rPr lang="vi-VN" dirty="0" smtClean="0"/>
              <a:t>Riječ </a:t>
            </a:r>
            <a:r>
              <a:rPr lang="vi-VN" dirty="0" smtClean="0">
                <a:hlinkClick r:id="rId2" tooltip="Podatak"/>
              </a:rPr>
              <a:t>podatak</a:t>
            </a:r>
            <a:r>
              <a:rPr lang="vi-VN" dirty="0" smtClean="0"/>
              <a:t> potječe od  </a:t>
            </a:r>
            <a:r>
              <a:rPr lang="vi-VN" dirty="0" smtClean="0">
                <a:hlinkClick r:id="rId3" tooltip="Latinski jezik"/>
              </a:rPr>
              <a:t>lat.</a:t>
            </a:r>
            <a:r>
              <a:rPr lang="vi-VN" dirty="0" smtClean="0"/>
              <a:t> </a:t>
            </a:r>
            <a:r>
              <a:rPr lang="vi-VN" i="1" dirty="0" smtClean="0"/>
              <a:t>datum</a:t>
            </a:r>
            <a:r>
              <a:rPr lang="vi-VN" dirty="0" smtClean="0"/>
              <a:t> što znači dio informacije. </a:t>
            </a:r>
            <a:endParaRPr lang="sr-Latn-CS" dirty="0" smtClean="0"/>
          </a:p>
          <a:p>
            <a:endParaRPr lang="sr-Latn-CS" dirty="0" smtClean="0"/>
          </a:p>
          <a:p>
            <a:r>
              <a:rPr lang="vi-VN" dirty="0" smtClean="0"/>
              <a:t>Podatak je jednostavna misaona </a:t>
            </a:r>
            <a:r>
              <a:rPr lang="sr-Latn-C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činjenica</a:t>
            </a:r>
            <a:r>
              <a:rPr lang="vi-VN" dirty="0" smtClean="0"/>
              <a:t> koja ima neko značenje. Podaci su </a:t>
            </a:r>
            <a:r>
              <a:rPr lang="sr-Latn-CS" dirty="0" smtClean="0"/>
              <a:t>dakle </a:t>
            </a:r>
            <a:r>
              <a:rPr lang="vi-VN" dirty="0" smtClean="0"/>
              <a:t>znakovni prikaz činjenica i pojmova koji opisuju svojstva objekata i njihovih odnosa u </a:t>
            </a:r>
            <a:r>
              <a:rPr lang="sr-Latn-CS" dirty="0" smtClean="0"/>
              <a:t>prostoru i vremenu.</a:t>
            </a:r>
          </a:p>
          <a:p>
            <a:endParaRPr lang="sr-Latn-CS" dirty="0" smtClean="0"/>
          </a:p>
          <a:p>
            <a:r>
              <a:rPr lang="vi-VN" dirty="0" smtClean="0"/>
              <a:t>Oblici podataka su zvučni, slikovni, brojčani i tekstualni.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/>
          </a:bodyPr>
          <a:lstStyle/>
          <a:p>
            <a:r>
              <a:rPr lang="vi-VN" dirty="0" smtClean="0"/>
              <a:t>Riječ </a:t>
            </a:r>
            <a:r>
              <a:rPr lang="vi-VN" dirty="0" smtClean="0">
                <a:hlinkClick r:id="rId2" tooltip="Informacija"/>
              </a:rPr>
              <a:t>informacija</a:t>
            </a:r>
            <a:r>
              <a:rPr lang="vi-VN" dirty="0" smtClean="0"/>
              <a:t> potječe od lat. </a:t>
            </a:r>
            <a:r>
              <a:rPr lang="vi-VN" i="1" dirty="0" smtClean="0"/>
              <a:t>Informare</a:t>
            </a:r>
            <a:r>
              <a:rPr lang="vi-VN" dirty="0" smtClean="0"/>
              <a:t> što znači  obavještavanje. </a:t>
            </a:r>
            <a:endParaRPr lang="sr-Latn-CS" dirty="0" smtClean="0"/>
          </a:p>
          <a:p>
            <a:endParaRPr lang="sr-Latn-CS" dirty="0" smtClean="0"/>
          </a:p>
          <a:p>
            <a:r>
              <a:rPr lang="vi-VN" dirty="0" smtClean="0"/>
              <a:t>Informacija je rezultat analize i organizacije podataka na način da daje novo znanje prima</a:t>
            </a:r>
            <a:r>
              <a:rPr lang="sr-Latn-CS" dirty="0" smtClean="0"/>
              <a:t>ocu</a:t>
            </a:r>
            <a:r>
              <a:rPr lang="vi-VN" dirty="0" smtClean="0"/>
              <a:t>.</a:t>
            </a:r>
            <a:endParaRPr lang="sr-Latn-CS" dirty="0" smtClean="0"/>
          </a:p>
          <a:p>
            <a:endParaRPr lang="sr-Latn-CS" dirty="0" smtClean="0"/>
          </a:p>
          <a:p>
            <a:r>
              <a:rPr lang="vi-VN" dirty="0" smtClean="0"/>
              <a:t>Informaciju čine podaci kojima je da</a:t>
            </a:r>
            <a:r>
              <a:rPr lang="sr-Latn-CS" dirty="0" smtClean="0"/>
              <a:t>t</a:t>
            </a:r>
            <a:r>
              <a:rPr lang="vi-VN" dirty="0" smtClean="0"/>
              <a:t>o značenje putem </a:t>
            </a:r>
            <a:r>
              <a:rPr lang="sr-Latn-CS" dirty="0" smtClean="0"/>
              <a:t>povezanosti</a:t>
            </a:r>
            <a:r>
              <a:rPr lang="vi-VN" dirty="0" smtClean="0"/>
              <a:t>, odnosno organiz</a:t>
            </a:r>
            <a:r>
              <a:rPr lang="sr-Latn-CS" dirty="0" smtClean="0"/>
              <a:t>ovani</a:t>
            </a:r>
            <a:r>
              <a:rPr lang="vi-VN" dirty="0" smtClean="0"/>
              <a:t> podaci koji su uređeni za bolje shva</a:t>
            </a:r>
            <a:r>
              <a:rPr lang="sr-Latn-CS" dirty="0" smtClean="0"/>
              <a:t>t</a:t>
            </a:r>
            <a:r>
              <a:rPr lang="vi-VN" dirty="0" smtClean="0"/>
              <a:t>anje i razumijevanje.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/>
          </a:bodyPr>
          <a:lstStyle/>
          <a:p>
            <a:r>
              <a:rPr lang="vi-VN" b="1" dirty="0" smtClean="0"/>
              <a:t>Informacioni sistem</a:t>
            </a:r>
            <a:r>
              <a:rPr lang="vi-VN" dirty="0" smtClean="0"/>
              <a:t> (IS) je integrisani skup komponeneti za sakupljanje, snimanje, čuvanje, obradu i prenošenje </a:t>
            </a:r>
            <a:r>
              <a:rPr lang="sr-Latn-CS" dirty="0" smtClean="0"/>
              <a:t>informacija</a:t>
            </a:r>
            <a:r>
              <a:rPr lang="vi-VN" dirty="0" smtClean="0"/>
              <a:t>.</a:t>
            </a:r>
            <a:endParaRPr lang="sr-Latn-CS" dirty="0" smtClean="0"/>
          </a:p>
          <a:p>
            <a:endParaRPr lang="vi-VN" dirty="0" smtClean="0"/>
          </a:p>
          <a:p>
            <a:r>
              <a:rPr lang="vi-VN" dirty="0" smtClean="0"/>
              <a:t>Poslovna preduzeća, druge vrste organizacija i pojedinci u savremenom društvu, zavise od informacionih sistema za upravljanje svojim operacijama i djelovanjima, održavanje kompetitivnosti na tržištu, ponudu različitih usluga i unaprijeđivanje ličnih sposobnosti i kapaciteta.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9552" y="5445224"/>
            <a:ext cx="8183880" cy="1051560"/>
          </a:xfrm>
        </p:spPr>
        <p:txBody>
          <a:bodyPr/>
          <a:lstStyle/>
          <a:p>
            <a:r>
              <a:rPr lang="sr-Latn-CS" dirty="0" smtClean="0"/>
              <a:t>Pitanja?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92500"/>
          </a:bodyPr>
          <a:lstStyle/>
          <a:p>
            <a:r>
              <a:rPr lang="vi-VN" b="1" dirty="0" smtClean="0"/>
              <a:t>Baza podataka</a:t>
            </a:r>
            <a:r>
              <a:rPr lang="vi-VN" dirty="0" smtClean="0"/>
              <a:t> je kolekcija podataka organizovanih za brzo pretraživanje i pristup, koja zajedno sa sistemom za administraciju, organizovanje i memorisanje tih podataka, čini sistem baze podataka. </a:t>
            </a:r>
            <a:endParaRPr lang="sr-Latn-CS" dirty="0" smtClean="0"/>
          </a:p>
          <a:p>
            <a:endParaRPr lang="sr-Latn-CS" dirty="0" smtClean="0"/>
          </a:p>
          <a:p>
            <a:r>
              <a:rPr lang="vi-VN" dirty="0" smtClean="0"/>
              <a:t>Iz ugla korisnika, podaci su na neki logički način povezani. Oni predstavljaju neke aspekte realnog sv</a:t>
            </a:r>
            <a:r>
              <a:rPr lang="sr-Latn-CS" dirty="0" smtClean="0"/>
              <a:t>ij</a:t>
            </a:r>
            <a:r>
              <a:rPr lang="vi-VN" dirty="0" smtClean="0"/>
              <a:t>eta (npr. </a:t>
            </a:r>
            <a:r>
              <a:rPr lang="sr-Latn-CS" dirty="0" smtClean="0"/>
              <a:t>Odjeljenja i učenici naše škole</a:t>
            </a:r>
            <a:r>
              <a:rPr lang="vi-VN" dirty="0" smtClean="0"/>
              <a:t>).</a:t>
            </a:r>
            <a:endParaRPr lang="sr-Latn-CS" dirty="0" smtClean="0"/>
          </a:p>
          <a:p>
            <a:endParaRPr lang="vi-VN" dirty="0" smtClean="0"/>
          </a:p>
          <a:p>
            <a:r>
              <a:rPr lang="vi-VN" dirty="0" smtClean="0"/>
              <a:t>Korisnici pristupaju bazi podataka prvenstveno preko upitnika. Korišćenjem </a:t>
            </a:r>
            <a:r>
              <a:rPr lang="sr-Latn-CS" dirty="0" smtClean="0"/>
              <a:t>ključnih riječi </a:t>
            </a:r>
            <a:r>
              <a:rPr lang="vi-VN" dirty="0" smtClean="0"/>
              <a:t>i svrstavanjem komandi korisnici mogu brzo da pronađu, preurede, grupišu i odaberu oblast u mnogim zapisima pomoću kojih treba sastaviti</a:t>
            </a:r>
            <a:r>
              <a:rPr lang="sr-Latn-CS" dirty="0" smtClean="0"/>
              <a:t> neke</a:t>
            </a:r>
            <a:r>
              <a:rPr lang="vi-VN" dirty="0" smtClean="0"/>
              <a:t> izveštaje</a:t>
            </a:r>
            <a:r>
              <a:rPr lang="sr-Latn-CS" dirty="0" smtClean="0"/>
              <a:t>.</a:t>
            </a:r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281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Baze podataka</vt:lpstr>
      <vt:lpstr>Slide 2</vt:lpstr>
      <vt:lpstr>Slide 3</vt:lpstr>
      <vt:lpstr>Slide 4</vt:lpstr>
      <vt:lpstr>Slide 5</vt:lpstr>
      <vt:lpstr>Pitanja?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XP</dc:creator>
  <cp:lastModifiedBy>Dragica</cp:lastModifiedBy>
  <cp:revision>7</cp:revision>
  <dcterms:created xsi:type="dcterms:W3CDTF">2011-09-08T20:31:01Z</dcterms:created>
  <dcterms:modified xsi:type="dcterms:W3CDTF">2020-04-05T08:01:48Z</dcterms:modified>
</cp:coreProperties>
</file>