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7" autoAdjust="0"/>
    <p:restoredTop sz="94682" autoAdjust="0"/>
  </p:normalViewPr>
  <p:slideViewPr>
    <p:cSldViewPr>
      <p:cViewPr varScale="1">
        <p:scale>
          <a:sx n="69" d="100"/>
          <a:sy n="69" d="100"/>
        </p:scale>
        <p:origin x="-14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66E64569-1CF8-473E-8097-405F3A6E7D6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293DEB-5208-43E6-8F12-EE5586A04264}" type="slidenum">
              <a:rPr lang="en-US"/>
              <a:pPr/>
              <a:t>1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5A914E-61F0-41B7-864E-ACC7095E0F22}" type="slidenum">
              <a:rPr lang="en-US"/>
              <a:pPr/>
              <a:t>2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BA5862-87F1-46FF-BAB2-585C6CEAE9CC}" type="slidenum">
              <a:rPr lang="en-US"/>
              <a:pPr/>
              <a:t>3</a:t>
            </a:fld>
            <a:endParaRPr 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Haga clic para cambiar el estilo de título	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Haga clic para modificar el estilo de subtítulo del patrón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9B8812D-CB2E-459A-9A3B-6E2EBA9C83B4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25608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25609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10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11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612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25613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14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15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16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17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5618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25619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20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21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622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5623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24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25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26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27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5628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29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560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/>
      <p:bldP spid="25604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60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560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560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560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0024E1-B301-4484-B41A-BDB22CCF71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684291-A6FB-44FC-9CBB-BC88630687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1674BC6-4736-4F85-A5CA-7743D74C94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828800"/>
            <a:ext cx="7696200" cy="36576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21B48E8-0AEF-4964-BA7D-D1B87B7914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32E7C4-F0B7-4F32-8A1A-1479E399697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D405A1-5BEA-4A62-B363-0A952739CD6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D9D4D3-10F3-427C-918C-EDEAD83317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077F3D-24C2-4C3C-838D-DA79438349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7C7348-A32B-4B86-91F6-8032681376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D6760D-6391-483D-A0DE-53F600D3368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42124E-25A3-4491-9ED5-5D34550BFB2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731CB6-F03E-4487-9488-4E6EDE69F4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Haga clic para cambiar el estilo de título	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5F3BFF5-E5D0-4F7E-96CF-3167A2F621F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4584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5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4586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24587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88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89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90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91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92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93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94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595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4596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24597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24598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599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00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4601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2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3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4604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24605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06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07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08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09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10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11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12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4613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24614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15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61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2461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24618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4619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24620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21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22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23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24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25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26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627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462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457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/>
      <p:bldP spid="24580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5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58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58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58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5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58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58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58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5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58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58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58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5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58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58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58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5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58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58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58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57290" y="642918"/>
            <a:ext cx="6400800" cy="3286125"/>
          </a:xfrm>
        </p:spPr>
        <p:txBody>
          <a:bodyPr/>
          <a:lstStyle/>
          <a:p>
            <a:r>
              <a:rPr lang="es-ES" dirty="0" smtClean="0"/>
              <a:t>PRESENT AND PAST SPECULATION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214290"/>
            <a:ext cx="6870700" cy="500066"/>
          </a:xfrm>
        </p:spPr>
        <p:txBody>
          <a:bodyPr/>
          <a:lstStyle/>
          <a:p>
            <a:r>
              <a:rPr lang="en-US" sz="2800" dirty="0" smtClean="0"/>
              <a:t>Speculating about the present</a:t>
            </a:r>
            <a:endParaRPr lang="en-US" sz="2800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5721" y="785794"/>
            <a:ext cx="7929617" cy="5857916"/>
          </a:xfrm>
        </p:spPr>
        <p:txBody>
          <a:bodyPr/>
          <a:lstStyle/>
          <a:p>
            <a:pPr>
              <a:buNone/>
            </a:pPr>
            <a:r>
              <a:rPr lang="en-US" sz="2800" dirty="0" smtClean="0"/>
              <a:t>W</a:t>
            </a:r>
            <a:r>
              <a:rPr lang="sr-Latn-ME" sz="2800" dirty="0" smtClean="0"/>
              <a:t>hen speculating about present situation, we use a modal verb + infinitiv. We use:</a:t>
            </a:r>
          </a:p>
          <a:p>
            <a:r>
              <a:rPr lang="en-US" sz="2400" b="1" dirty="0" smtClean="0"/>
              <a:t>M</a:t>
            </a:r>
            <a:r>
              <a:rPr lang="sr-Latn-ME" sz="2400" b="1" dirty="0" smtClean="0"/>
              <a:t>ust, </a:t>
            </a:r>
            <a:r>
              <a:rPr lang="sr-Latn-ME" sz="2400" dirty="0" smtClean="0"/>
              <a:t>to express a </a:t>
            </a:r>
            <a:r>
              <a:rPr lang="sr-Latn-ME" sz="2400" u="sng" dirty="0" smtClean="0"/>
              <a:t>strong belief </a:t>
            </a:r>
            <a:r>
              <a:rPr lang="sr-Latn-ME" sz="2400" dirty="0" smtClean="0"/>
              <a:t>that something is true</a:t>
            </a:r>
          </a:p>
          <a:p>
            <a:pPr>
              <a:buNone/>
            </a:pPr>
            <a:r>
              <a:rPr lang="sr-Latn-ME" sz="2400" dirty="0" smtClean="0"/>
              <a:t>John </a:t>
            </a:r>
            <a:r>
              <a:rPr lang="sr-Latn-ME" sz="2400" b="1" dirty="0" smtClean="0"/>
              <a:t>must</a:t>
            </a:r>
            <a:r>
              <a:rPr lang="sr-Latn-ME" sz="2400" dirty="0" smtClean="0"/>
              <a:t> be happy working at the zoo.</a:t>
            </a:r>
          </a:p>
          <a:p>
            <a:r>
              <a:rPr lang="en-US" sz="2400" b="1" dirty="0" smtClean="0"/>
              <a:t>M</a:t>
            </a:r>
            <a:r>
              <a:rPr lang="sr-Latn-ME" sz="2400" b="1" dirty="0" smtClean="0"/>
              <a:t>ight, may </a:t>
            </a:r>
            <a:r>
              <a:rPr lang="sr-Latn-ME" sz="2400" dirty="0" smtClean="0"/>
              <a:t>and </a:t>
            </a:r>
            <a:r>
              <a:rPr lang="sr-Latn-ME" sz="2400" b="1" dirty="0" smtClean="0"/>
              <a:t>could</a:t>
            </a:r>
            <a:r>
              <a:rPr lang="sr-Latn-ME" sz="2400" dirty="0" smtClean="0"/>
              <a:t>, when we think that is </a:t>
            </a:r>
            <a:r>
              <a:rPr lang="sr-Latn-ME" sz="2400" u="sng" dirty="0" smtClean="0"/>
              <a:t>possible</a:t>
            </a:r>
            <a:r>
              <a:rPr lang="sr-Latn-ME" sz="2400" dirty="0" smtClean="0"/>
              <a:t> that something is true.</a:t>
            </a:r>
          </a:p>
          <a:p>
            <a:pPr>
              <a:buNone/>
            </a:pPr>
            <a:r>
              <a:rPr lang="sr-Latn-ME" sz="2400" i="1" dirty="0" smtClean="0"/>
              <a:t>The lions </a:t>
            </a:r>
            <a:r>
              <a:rPr lang="sr-Latn-ME" sz="2400" b="1" i="1" dirty="0" smtClean="0"/>
              <a:t>might</a:t>
            </a:r>
            <a:r>
              <a:rPr lang="sr-Latn-ME" sz="2400" i="1" dirty="0" smtClean="0"/>
              <a:t>/</a:t>
            </a:r>
            <a:r>
              <a:rPr lang="sr-Latn-ME" sz="2400" b="1" i="1" dirty="0" smtClean="0"/>
              <a:t>may</a:t>
            </a:r>
            <a:r>
              <a:rPr lang="sr-Latn-ME" sz="2400" i="1" dirty="0" smtClean="0"/>
              <a:t>/ </a:t>
            </a:r>
            <a:r>
              <a:rPr lang="sr-Latn-ME" sz="2400" b="1" i="1" dirty="0" smtClean="0"/>
              <a:t>could</a:t>
            </a:r>
            <a:r>
              <a:rPr lang="sr-Latn-ME" sz="2400" i="1" dirty="0" smtClean="0"/>
              <a:t> be hungry now.</a:t>
            </a:r>
          </a:p>
          <a:p>
            <a:r>
              <a:rPr lang="sr-Latn-ME" sz="2400" b="1" dirty="0" smtClean="0"/>
              <a:t>Can’t, </a:t>
            </a:r>
            <a:r>
              <a:rPr lang="sr-Latn-ME" sz="2400" dirty="0" smtClean="0"/>
              <a:t>to express a </a:t>
            </a:r>
            <a:r>
              <a:rPr lang="sr-Latn-ME" sz="2400" u="sng" dirty="0" smtClean="0"/>
              <a:t>strong belief</a:t>
            </a:r>
            <a:r>
              <a:rPr lang="sr-Latn-ME" sz="2400" dirty="0" smtClean="0"/>
              <a:t> that something is </a:t>
            </a:r>
            <a:r>
              <a:rPr lang="sr-Latn-ME" sz="2400" u="sng" dirty="0" smtClean="0"/>
              <a:t>not true</a:t>
            </a:r>
          </a:p>
          <a:p>
            <a:pPr>
              <a:buNone/>
            </a:pPr>
            <a:r>
              <a:rPr lang="sr-Latn-ME" sz="2400" i="1" dirty="0" smtClean="0"/>
              <a:t>It </a:t>
            </a:r>
            <a:r>
              <a:rPr lang="sr-Latn-ME" sz="2400" b="1" i="1" dirty="0" smtClean="0"/>
              <a:t>can’t</a:t>
            </a:r>
            <a:r>
              <a:rPr lang="sr-Latn-ME" sz="2400" i="1" dirty="0" smtClean="0"/>
              <a:t> be a domestic cat. It’s too big.</a:t>
            </a:r>
            <a:endParaRPr lang="en-US" sz="2400" i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612775"/>
          </a:xfrm>
        </p:spPr>
        <p:txBody>
          <a:bodyPr/>
          <a:lstStyle/>
          <a:p>
            <a:r>
              <a:rPr lang="en-US" sz="4000" dirty="0" smtClean="0"/>
              <a:t>S</a:t>
            </a:r>
            <a:r>
              <a:rPr lang="sr-Latn-ME" sz="4000" dirty="0" smtClean="0"/>
              <a:t>peculating about the past</a:t>
            </a:r>
            <a:endParaRPr lang="en-US" sz="4000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1000108"/>
            <a:ext cx="8096280" cy="4486292"/>
          </a:xfrm>
        </p:spPr>
        <p:txBody>
          <a:bodyPr/>
          <a:lstStyle/>
          <a:p>
            <a:pPr>
              <a:buNone/>
            </a:pPr>
            <a:r>
              <a:rPr lang="en-US" sz="2800" dirty="0" smtClean="0"/>
              <a:t>W</a:t>
            </a:r>
            <a:r>
              <a:rPr lang="sr-Latn-ME" sz="2800" dirty="0" smtClean="0"/>
              <a:t>hen speculating about the past situation or event, we use a modal verb + have + past participle form of the main verb. We use:</a:t>
            </a:r>
          </a:p>
          <a:p>
            <a:r>
              <a:rPr lang="en-US" sz="2400" b="1" dirty="0" smtClean="0"/>
              <a:t>M</a:t>
            </a:r>
            <a:r>
              <a:rPr lang="sr-Latn-ME" sz="2400" b="1" dirty="0" smtClean="0"/>
              <a:t>ust have</a:t>
            </a:r>
            <a:r>
              <a:rPr lang="sr-Latn-ME" sz="2400" dirty="0" smtClean="0"/>
              <a:t>, </a:t>
            </a:r>
            <a:r>
              <a:rPr lang="sr-Latn-ME" sz="2400" dirty="0" smtClean="0"/>
              <a:t>to express a </a:t>
            </a:r>
            <a:r>
              <a:rPr lang="sr-Latn-ME" sz="2400" u="sng" dirty="0" smtClean="0"/>
              <a:t>strong belief </a:t>
            </a:r>
            <a:r>
              <a:rPr lang="sr-Latn-ME" sz="2400" dirty="0" smtClean="0"/>
              <a:t>that </a:t>
            </a:r>
            <a:r>
              <a:rPr lang="sr-Latn-ME" sz="2400" dirty="0" smtClean="0"/>
              <a:t>something happened </a:t>
            </a:r>
          </a:p>
          <a:p>
            <a:pPr>
              <a:buNone/>
            </a:pPr>
            <a:r>
              <a:rPr lang="sr-Latn-ME" sz="2400" i="1" dirty="0" smtClean="0"/>
              <a:t>You </a:t>
            </a:r>
            <a:r>
              <a:rPr lang="sr-Latn-ME" sz="2400" b="1" i="1" dirty="0" smtClean="0"/>
              <a:t>must have </a:t>
            </a:r>
            <a:r>
              <a:rPr lang="sr-Latn-ME" sz="2400" i="1" dirty="0" smtClean="0"/>
              <a:t>lost your phone at the zoo.</a:t>
            </a:r>
          </a:p>
          <a:p>
            <a:r>
              <a:rPr lang="en-US" sz="2400" b="1" dirty="0" smtClean="0"/>
              <a:t>M</a:t>
            </a:r>
            <a:r>
              <a:rPr lang="sr-Latn-ME" sz="2400" b="1" dirty="0" smtClean="0"/>
              <a:t>ight have</a:t>
            </a:r>
            <a:r>
              <a:rPr lang="sr-Latn-ME" sz="2400" dirty="0" smtClean="0"/>
              <a:t>, </a:t>
            </a:r>
            <a:r>
              <a:rPr lang="sr-Latn-ME" sz="2400" b="1" dirty="0" smtClean="0"/>
              <a:t>may have </a:t>
            </a:r>
            <a:r>
              <a:rPr lang="sr-Latn-ME" sz="2400" dirty="0" smtClean="0"/>
              <a:t>and </a:t>
            </a:r>
            <a:r>
              <a:rPr lang="sr-Latn-ME" sz="2400" b="1" dirty="0" smtClean="0"/>
              <a:t>could have</a:t>
            </a:r>
            <a:r>
              <a:rPr lang="sr-Latn-ME" sz="2400" dirty="0" smtClean="0"/>
              <a:t>, </a:t>
            </a:r>
            <a:r>
              <a:rPr lang="sr-Latn-ME" sz="2400" dirty="0" smtClean="0"/>
              <a:t>when we think that is </a:t>
            </a:r>
            <a:r>
              <a:rPr lang="sr-Latn-ME" sz="2400" u="sng" dirty="0" smtClean="0"/>
              <a:t>possible</a:t>
            </a:r>
            <a:r>
              <a:rPr lang="sr-Latn-ME" sz="2400" dirty="0" smtClean="0"/>
              <a:t> that </a:t>
            </a:r>
            <a:r>
              <a:rPr lang="sr-Latn-ME" sz="2400" dirty="0" smtClean="0"/>
              <a:t>something happened </a:t>
            </a:r>
          </a:p>
          <a:p>
            <a:pPr>
              <a:buNone/>
            </a:pPr>
            <a:r>
              <a:rPr lang="sr-Latn-ME" sz="2400" i="1" dirty="0" smtClean="0"/>
              <a:t>Lucy </a:t>
            </a:r>
            <a:r>
              <a:rPr lang="sr-Latn-ME" sz="2400" b="1" i="1" dirty="0" smtClean="0"/>
              <a:t>might/may/could </a:t>
            </a:r>
            <a:r>
              <a:rPr lang="sr-Latn-ME" sz="2400" i="1" dirty="0" smtClean="0"/>
              <a:t>have missed the train.</a:t>
            </a:r>
          </a:p>
          <a:p>
            <a:r>
              <a:rPr lang="en-US" sz="2400" b="1" dirty="0" smtClean="0"/>
              <a:t>C</a:t>
            </a:r>
            <a:r>
              <a:rPr lang="sr-Latn-ME" sz="2400" b="1" dirty="0" smtClean="0"/>
              <a:t>an’t have </a:t>
            </a:r>
            <a:r>
              <a:rPr lang="sr-Latn-ME" sz="2400" dirty="0" smtClean="0"/>
              <a:t>and </a:t>
            </a:r>
            <a:r>
              <a:rPr lang="sr-Latn-ME" sz="2400" b="1" dirty="0" smtClean="0"/>
              <a:t>couldn’t have</a:t>
            </a:r>
            <a:r>
              <a:rPr lang="sr-Latn-ME" sz="2400" dirty="0" smtClean="0"/>
              <a:t>, </a:t>
            </a:r>
            <a:r>
              <a:rPr lang="sr-Latn-ME" sz="2400" dirty="0" smtClean="0"/>
              <a:t>to express a </a:t>
            </a:r>
            <a:r>
              <a:rPr lang="sr-Latn-ME" sz="2400" u="sng" dirty="0" smtClean="0"/>
              <a:t>strong belief </a:t>
            </a:r>
            <a:r>
              <a:rPr lang="sr-Latn-ME" sz="2400" dirty="0" smtClean="0"/>
              <a:t>that </a:t>
            </a:r>
            <a:r>
              <a:rPr lang="sr-Latn-ME" sz="2400" dirty="0" smtClean="0"/>
              <a:t>something </a:t>
            </a:r>
            <a:r>
              <a:rPr lang="sr-Latn-ME" sz="2400" u="sng" dirty="0" smtClean="0"/>
              <a:t>didn’t happen</a:t>
            </a:r>
            <a:endParaRPr lang="sr-Latn-ME" sz="2400" dirty="0" smtClean="0"/>
          </a:p>
          <a:p>
            <a:pPr>
              <a:buNone/>
            </a:pPr>
            <a:r>
              <a:rPr lang="sr-Latn-ME" sz="2800" dirty="0" smtClean="0"/>
              <a:t>                </a:t>
            </a:r>
            <a:r>
              <a:rPr lang="sr-Latn-ME" sz="2400" i="1" dirty="0" smtClean="0"/>
              <a:t>Peter </a:t>
            </a:r>
            <a:r>
              <a:rPr lang="sr-Latn-ME" sz="2400" b="1" i="1" dirty="0" smtClean="0"/>
              <a:t>can’t / couldn’t have </a:t>
            </a:r>
            <a:r>
              <a:rPr lang="sr-Latn-ME" sz="2400" i="1" dirty="0" smtClean="0"/>
              <a:t>gone home.</a:t>
            </a:r>
            <a:endParaRPr lang="en-US" sz="2400" i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3944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3929066"/>
            <a:ext cx="9144000" cy="2455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357958"/>
            <a:ext cx="91249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642918"/>
            <a:ext cx="9032657" cy="4967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428604"/>
            <a:ext cx="6938379" cy="5650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</p:sld>
</file>

<file path=ppt/theme/theme1.xml><?xml version="1.0" encoding="utf-8"?>
<a:theme xmlns:a="http://schemas.openxmlformats.org/drawingml/2006/main" name="Lápices de cera">
  <a:themeElements>
    <a:clrScheme name="Lápices de cera 7">
      <a:dk1>
        <a:srgbClr val="000000"/>
      </a:dk1>
      <a:lt1>
        <a:srgbClr val="FFFFFF"/>
      </a:lt1>
      <a:dk2>
        <a:srgbClr val="800080"/>
      </a:dk2>
      <a:lt2>
        <a:srgbClr val="FFFFFF"/>
      </a:lt2>
      <a:accent1>
        <a:srgbClr val="CC66FF"/>
      </a:accent1>
      <a:accent2>
        <a:srgbClr val="990099"/>
      </a:accent2>
      <a:accent3>
        <a:srgbClr val="C0AAC0"/>
      </a:accent3>
      <a:accent4>
        <a:srgbClr val="DADADA"/>
      </a:accent4>
      <a:accent5>
        <a:srgbClr val="E2B8FF"/>
      </a:accent5>
      <a:accent6>
        <a:srgbClr val="8A008A"/>
      </a:accent6>
      <a:hlink>
        <a:srgbClr val="FF9900"/>
      </a:hlink>
      <a:folHlink>
        <a:srgbClr val="FF3300"/>
      </a:folHlink>
    </a:clrScheme>
    <a:fontScheme name="Lápices de cera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ápices de cera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ápices de cera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ápices de cera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ápices de cera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ápices de cera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ápices de cera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ápices de cera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ápices de cera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322</TotalTime>
  <Words>207</Words>
  <Application>Microsoft PowerPoint</Application>
  <PresentationFormat>On-screen Show (4:3)</PresentationFormat>
  <Paragraphs>20</Paragraphs>
  <Slides>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Lápices de cera</vt:lpstr>
      <vt:lpstr>PRESENT AND PAST SPECULATION</vt:lpstr>
      <vt:lpstr>Speculating about the present</vt:lpstr>
      <vt:lpstr>Speculating about the past</vt:lpstr>
      <vt:lpstr>Slide 4</vt:lpstr>
      <vt:lpstr>Slide 5</vt:lpstr>
      <vt:lpstr>Slide 6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COMPARATIVE AND SUPERLATIVE ADJECTIVES</dc:title>
  <dc:creator> </dc:creator>
  <cp:lastModifiedBy>Dell</cp:lastModifiedBy>
  <cp:revision>27</cp:revision>
  <dcterms:created xsi:type="dcterms:W3CDTF">2008-01-10T21:34:06Z</dcterms:created>
  <dcterms:modified xsi:type="dcterms:W3CDTF">2021-02-08T15:53:44Z</dcterms:modified>
</cp:coreProperties>
</file>