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39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B7B63-B7DD-4753-846D-2E1E69426A05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0E61-62B9-4BB2-88DC-5310BD6A277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B7B63-B7DD-4753-846D-2E1E69426A05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0E61-62B9-4BB2-88DC-5310BD6A27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B7B63-B7DD-4753-846D-2E1E69426A05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0E61-62B9-4BB2-88DC-5310BD6A27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B7B63-B7DD-4753-846D-2E1E69426A05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0E61-62B9-4BB2-88DC-5310BD6A27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B7B63-B7DD-4753-846D-2E1E69426A05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0E61-62B9-4BB2-88DC-5310BD6A277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B7B63-B7DD-4753-846D-2E1E69426A05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0E61-62B9-4BB2-88DC-5310BD6A27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B7B63-B7DD-4753-846D-2E1E69426A05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0E61-62B9-4BB2-88DC-5310BD6A27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B7B63-B7DD-4753-846D-2E1E69426A05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0E61-62B9-4BB2-88DC-5310BD6A27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B7B63-B7DD-4753-846D-2E1E69426A05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0E61-62B9-4BB2-88DC-5310BD6A27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B7B63-B7DD-4753-846D-2E1E69426A05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0E61-62B9-4BB2-88DC-5310BD6A27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B7B63-B7DD-4753-846D-2E1E69426A05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11D0E61-62B9-4BB2-88DC-5310BD6A277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F2B7B63-B7DD-4753-846D-2E1E69426A05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11D0E61-62B9-4BB2-88DC-5310BD6A2775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ucenik\Downloads\www.ietf.org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ucenik\Downloads\www.iso.ch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ucenik\Downloads\www.itu.int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ucenik\Downloads\www.standards.ieee.or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Standardizacija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6763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859340"/>
            <a:ext cx="8839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/>
              <a:t>Internet Engineering Task Force</a:t>
            </a:r>
            <a:r>
              <a:rPr lang="en-US" b="1" dirty="0"/>
              <a:t> (IETF) </a:t>
            </a:r>
            <a:r>
              <a:rPr lang="en-US" dirty="0"/>
              <a:t>je </a:t>
            </a:r>
            <a:r>
              <a:rPr lang="en-US" dirty="0" err="1"/>
              <a:t>telo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standardizaciju</a:t>
            </a:r>
            <a:r>
              <a:rPr lang="en-US" dirty="0"/>
              <a:t> </a:t>
            </a:r>
            <a:r>
              <a:rPr lang="en-US" dirty="0" err="1"/>
              <a:t>čiji</a:t>
            </a:r>
            <a:r>
              <a:rPr lang="en-US" dirty="0"/>
              <a:t> je </a:t>
            </a:r>
            <a:r>
              <a:rPr lang="en-US" dirty="0" err="1"/>
              <a:t>fokus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 </a:t>
            </a:r>
            <a:r>
              <a:rPr lang="en-US" dirty="0" err="1"/>
              <a:t>usmjeren</a:t>
            </a:r>
            <a:r>
              <a:rPr lang="en-US" dirty="0"/>
              <a:t>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razvoju</a:t>
            </a:r>
            <a:r>
              <a:rPr lang="en-US" dirty="0"/>
              <a:t> Internet </a:t>
            </a:r>
            <a:r>
              <a:rPr lang="en-US" dirty="0" err="1"/>
              <a:t>mreže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dirty="0" err="1"/>
              <a:t>Specifičnost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 je u tome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zvanično</a:t>
            </a:r>
            <a:r>
              <a:rPr lang="en-US" dirty="0"/>
              <a:t> </a:t>
            </a:r>
            <a:r>
              <a:rPr lang="en-US" dirty="0" err="1"/>
              <a:t>članstvo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da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zaintesovani</a:t>
            </a:r>
            <a:r>
              <a:rPr lang="en-US" dirty="0"/>
              <a:t> </a:t>
            </a:r>
            <a:r>
              <a:rPr lang="en-US" dirty="0" err="1"/>
              <a:t>pojedinci</a:t>
            </a:r>
            <a:r>
              <a:rPr lang="en-US" dirty="0"/>
              <a:t> i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mejling-listama</a:t>
            </a:r>
            <a:r>
              <a:rPr lang="en-US" dirty="0"/>
              <a:t>, </a:t>
            </a:r>
            <a:r>
              <a:rPr lang="en-US" dirty="0" err="1"/>
              <a:t>prisustvovati</a:t>
            </a:r>
            <a:r>
              <a:rPr lang="en-US" dirty="0"/>
              <a:t> </a:t>
            </a:r>
            <a:r>
              <a:rPr lang="en-US" dirty="0" err="1"/>
              <a:t>sastancima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davati</a:t>
            </a:r>
            <a:r>
              <a:rPr lang="en-US" dirty="0"/>
              <a:t> </a:t>
            </a:r>
            <a:r>
              <a:rPr lang="en-US" dirty="0" err="1"/>
              <a:t>sopstvene</a:t>
            </a:r>
            <a:r>
              <a:rPr lang="en-US" dirty="0"/>
              <a:t> </a:t>
            </a:r>
            <a:r>
              <a:rPr lang="en-US" dirty="0" err="1"/>
              <a:t>prijedloge</a:t>
            </a:r>
            <a:r>
              <a:rPr lang="en-US" dirty="0"/>
              <a:t> u </a:t>
            </a:r>
            <a:r>
              <a:rPr lang="en-US" dirty="0" err="1"/>
              <a:t>razvoju</a:t>
            </a:r>
            <a:r>
              <a:rPr lang="en-US" dirty="0"/>
              <a:t> </a:t>
            </a:r>
            <a:r>
              <a:rPr lang="en-US" dirty="0" err="1"/>
              <a:t>standarda</a:t>
            </a:r>
            <a:r>
              <a:rPr lang="en-US" dirty="0"/>
              <a:t>. </a:t>
            </a:r>
          </a:p>
          <a:p>
            <a:r>
              <a:rPr lang="en-US" dirty="0"/>
              <a:t>Web </a:t>
            </a:r>
            <a:r>
              <a:rPr lang="en-US" dirty="0" err="1"/>
              <a:t>sajt</a:t>
            </a:r>
            <a:r>
              <a:rPr lang="en-US" dirty="0"/>
              <a:t> IETF-a se </a:t>
            </a:r>
            <a:r>
              <a:rPr lang="en-US" dirty="0" err="1"/>
              <a:t>nalazi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adresi</a:t>
            </a:r>
            <a:r>
              <a:rPr lang="en-US" dirty="0"/>
              <a:t> </a:t>
            </a:r>
            <a:r>
              <a:rPr lang="en-US" u="sng" dirty="0">
                <a:hlinkClick r:id="rId2"/>
              </a:rPr>
              <a:t>www.ietf.org.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4885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997839"/>
            <a:ext cx="8839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i="1" dirty="0"/>
              <a:t>American </a:t>
            </a:r>
            <a:r>
              <a:rPr lang="en-US" b="1" i="1" dirty="0" err="1"/>
              <a:t>Nationas</a:t>
            </a:r>
            <a:r>
              <a:rPr lang="en-US" b="1" i="1" dirty="0"/>
              <a:t> Standards Institute</a:t>
            </a:r>
            <a:r>
              <a:rPr lang="en-US" b="1" dirty="0"/>
              <a:t> (ANSI) </a:t>
            </a:r>
            <a:r>
              <a:rPr lang="en-US" dirty="0"/>
              <a:t>je </a:t>
            </a:r>
            <a:r>
              <a:rPr lang="en-US" dirty="0" err="1"/>
              <a:t>američka</a:t>
            </a:r>
            <a:r>
              <a:rPr lang="en-US" dirty="0"/>
              <a:t> </a:t>
            </a:r>
            <a:r>
              <a:rPr lang="en-US" dirty="0" err="1"/>
              <a:t>nacionalna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standardizaciju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endParaRPr lang="en-US" dirty="0"/>
          </a:p>
          <a:p>
            <a:pPr algn="just"/>
            <a:r>
              <a:rPr lang="en-US" dirty="0" err="1"/>
              <a:t>Sastoji</a:t>
            </a:r>
            <a:r>
              <a:rPr lang="en-US" dirty="0"/>
              <a:t> se od </a:t>
            </a:r>
            <a:r>
              <a:rPr lang="en-US" dirty="0" err="1"/>
              <a:t>oko</a:t>
            </a:r>
            <a:r>
              <a:rPr lang="en-US" dirty="0"/>
              <a:t> 1000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čine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državnog</a:t>
            </a:r>
            <a:r>
              <a:rPr lang="en-US" dirty="0"/>
              <a:t> i </a:t>
            </a:r>
            <a:r>
              <a:rPr lang="en-US" dirty="0" err="1"/>
              <a:t>privatnog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. </a:t>
            </a:r>
            <a:r>
              <a:rPr lang="en-US" dirty="0" err="1"/>
              <a:t>Fokus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nacionalnih</a:t>
            </a:r>
            <a:r>
              <a:rPr lang="en-US" dirty="0"/>
              <a:t> </a:t>
            </a:r>
            <a:r>
              <a:rPr lang="en-US" dirty="0" err="1"/>
              <a:t>standarda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očuvanje</a:t>
            </a:r>
            <a:r>
              <a:rPr lang="en-US" dirty="0"/>
              <a:t> </a:t>
            </a:r>
            <a:r>
              <a:rPr lang="en-US" dirty="0" err="1"/>
              <a:t>kompatibilnosti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ISO </a:t>
            </a:r>
            <a:r>
              <a:rPr lang="en-US" dirty="0" err="1"/>
              <a:t>standardima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ANSI </a:t>
            </a:r>
            <a:r>
              <a:rPr lang="en-US" dirty="0" err="1"/>
              <a:t>organizacija</a:t>
            </a:r>
            <a:r>
              <a:rPr lang="en-US" dirty="0"/>
              <a:t> je </a:t>
            </a:r>
            <a:r>
              <a:rPr lang="en-US" dirty="0" err="1"/>
              <a:t>članica</a:t>
            </a:r>
            <a:r>
              <a:rPr lang="en-US" dirty="0"/>
              <a:t> ISO i ITU </a:t>
            </a:r>
            <a:r>
              <a:rPr lang="en-US" dirty="0" err="1"/>
              <a:t>organizacija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05923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690336"/>
            <a:ext cx="71628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r-Latn-CS" dirty="0"/>
              <a:t>Prednosti </a:t>
            </a:r>
            <a:r>
              <a:rPr lang="sr-Latn-CS" dirty="0" smtClean="0"/>
              <a:t>standardizacije</a:t>
            </a:r>
            <a:r>
              <a:rPr lang="en-US" dirty="0"/>
              <a:t>:</a:t>
            </a:r>
            <a:endParaRPr lang="en-US" dirty="0" smtClean="0"/>
          </a:p>
          <a:p>
            <a:pPr lvl="0"/>
            <a:endParaRPr lang="en-US" sz="16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sr-Latn-CS" dirty="0"/>
              <a:t>Prelazak na modularna rešenja</a:t>
            </a:r>
            <a:endParaRPr lang="en-US" sz="16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sr-Latn-CS" dirty="0"/>
              <a:t>Kombinovanje rešenja različitih proizvođača</a:t>
            </a:r>
            <a:endParaRPr lang="en-US" sz="16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sr-Latn-CS" dirty="0"/>
              <a:t>Nezavisan razvoj pojedinih modula</a:t>
            </a:r>
            <a:r>
              <a:rPr lang="en-US" dirty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5702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136339"/>
            <a:ext cx="8305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r-Latn-CS" sz="2000" dirty="0"/>
              <a:t>U početnoj fazi umrežavanja</a:t>
            </a:r>
            <a:r>
              <a:rPr lang="sr-Latn-CS" sz="2000" dirty="0" smtClean="0"/>
              <a:t>:</a:t>
            </a:r>
            <a:endParaRPr lang="en-US" sz="2000" dirty="0" smtClean="0"/>
          </a:p>
          <a:p>
            <a:pPr lvl="0"/>
            <a:endParaRPr lang="en-US" sz="20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sr-Latn-CS" sz="2000" dirty="0"/>
              <a:t>Proizvođači su nudili kompletno mrežno okruženje: uređaje, opremu, softver</a:t>
            </a:r>
            <a:endParaRPr lang="en-US" sz="20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sr-Latn-CS" sz="2000" dirty="0"/>
              <a:t>Nisu postojali standardi – svako se trudio da nametne svoje rešenje.</a:t>
            </a:r>
            <a:endParaRPr lang="en-US" sz="20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sr-Latn-CS" sz="2000" dirty="0"/>
              <a:t>Posledice vezivanja za jednog proizvođača: visoka cena, spor razvoj, rizik od prestanka proizvodnje ...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58761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443841"/>
            <a:ext cx="86868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000" b="1" i="1" dirty="0" err="1"/>
              <a:t>Osnovni</a:t>
            </a:r>
            <a:r>
              <a:rPr lang="en-US" sz="2000" b="1" i="1" dirty="0"/>
              <a:t> </a:t>
            </a:r>
            <a:r>
              <a:rPr lang="en-US" sz="2000" b="1" i="1" dirty="0" err="1"/>
              <a:t>razlog</a:t>
            </a:r>
            <a:r>
              <a:rPr lang="en-US" sz="2000" b="1" i="1" dirty="0"/>
              <a:t> </a:t>
            </a:r>
            <a:r>
              <a:rPr lang="en-US" sz="2000" b="1" i="1" dirty="0" err="1"/>
              <a:t>za</a:t>
            </a:r>
            <a:r>
              <a:rPr lang="en-US" sz="2000" b="1" i="1" dirty="0"/>
              <a:t> </a:t>
            </a:r>
            <a:r>
              <a:rPr lang="en-US" sz="2000" b="1" i="1" dirty="0" err="1"/>
              <a:t>postavljanje</a:t>
            </a:r>
            <a:r>
              <a:rPr lang="en-US" sz="2000" b="1" i="1" dirty="0"/>
              <a:t> </a:t>
            </a:r>
            <a:r>
              <a:rPr lang="en-US" sz="2000" b="1" i="1" dirty="0" err="1"/>
              <a:t>standarda</a:t>
            </a:r>
            <a:r>
              <a:rPr lang="en-US" sz="2000" b="1" i="1" dirty="0"/>
              <a:t> </a:t>
            </a:r>
            <a:r>
              <a:rPr lang="en-US" sz="2000" b="1" i="1" dirty="0" err="1"/>
              <a:t>jeste</a:t>
            </a:r>
            <a:r>
              <a:rPr lang="en-US" sz="2000" b="1" i="1" dirty="0"/>
              <a:t> </a:t>
            </a:r>
            <a:r>
              <a:rPr lang="en-US" sz="2000" b="1" i="1" dirty="0" err="1"/>
              <a:t>omogućavanje</a:t>
            </a:r>
            <a:r>
              <a:rPr lang="en-US" sz="2000" b="1" i="1" dirty="0"/>
              <a:t> </a:t>
            </a:r>
            <a:r>
              <a:rPr lang="en-US" sz="2000" b="1" i="1" dirty="0" err="1"/>
              <a:t>korišćenja</a:t>
            </a:r>
            <a:r>
              <a:rPr lang="en-US" sz="2000" b="1" i="1" dirty="0"/>
              <a:t> </a:t>
            </a:r>
            <a:r>
              <a:rPr lang="en-US" sz="2000" b="1" i="1" dirty="0" err="1"/>
              <a:t>komponenti</a:t>
            </a:r>
            <a:r>
              <a:rPr lang="en-US" sz="2000" b="1" i="1" dirty="0"/>
              <a:t> </a:t>
            </a:r>
            <a:r>
              <a:rPr lang="en-US" sz="2000" b="1" i="1" dirty="0" err="1"/>
              <a:t>različitih</a:t>
            </a:r>
            <a:r>
              <a:rPr lang="en-US" sz="2000" b="1" i="1" dirty="0"/>
              <a:t> </a:t>
            </a:r>
            <a:r>
              <a:rPr lang="en-US" sz="2000" b="1" i="1" dirty="0" err="1"/>
              <a:t>proizvođača</a:t>
            </a:r>
            <a:r>
              <a:rPr lang="en-US" sz="2000" b="1" i="1" dirty="0"/>
              <a:t> i </a:t>
            </a:r>
            <a:r>
              <a:rPr lang="en-US" sz="2000" b="1" i="1" dirty="0" err="1"/>
              <a:t>njihove</a:t>
            </a:r>
            <a:r>
              <a:rPr lang="en-US" sz="2000" b="1" i="1" dirty="0"/>
              <a:t> </a:t>
            </a:r>
            <a:r>
              <a:rPr lang="en-US" sz="2000" b="1" i="1" dirty="0" err="1"/>
              <a:t>međusobne</a:t>
            </a:r>
            <a:r>
              <a:rPr lang="en-US" sz="2000" b="1" i="1" dirty="0"/>
              <a:t> </a:t>
            </a:r>
            <a:r>
              <a:rPr lang="en-US" sz="2000" b="1" i="1" dirty="0" err="1"/>
              <a:t>kompatibilnosti</a:t>
            </a:r>
            <a:r>
              <a:rPr lang="en-US" sz="2000" b="1" i="1" dirty="0"/>
              <a:t> u </a:t>
            </a:r>
            <a:r>
              <a:rPr lang="en-US" sz="2000" b="1" i="1" dirty="0" err="1"/>
              <a:t>kompleksnim</a:t>
            </a:r>
            <a:r>
              <a:rPr lang="en-US" sz="2000" b="1" i="1" dirty="0"/>
              <a:t> </a:t>
            </a:r>
            <a:r>
              <a:rPr lang="en-US" sz="2000" b="1" i="1" dirty="0" err="1"/>
              <a:t>sistemima</a:t>
            </a:r>
            <a:r>
              <a:rPr lang="en-US" sz="2000" dirty="0"/>
              <a:t> (</a:t>
            </a:r>
            <a:r>
              <a:rPr lang="en-US" sz="2000" dirty="0" err="1"/>
              <a:t>kakav</a:t>
            </a:r>
            <a:r>
              <a:rPr lang="en-US" sz="2000" dirty="0"/>
              <a:t> je </a:t>
            </a:r>
            <a:r>
              <a:rPr lang="en-US" sz="2000" dirty="0" err="1"/>
              <a:t>npr</a:t>
            </a:r>
            <a:r>
              <a:rPr lang="en-US" sz="2000" dirty="0"/>
              <a:t>. </a:t>
            </a:r>
            <a:r>
              <a:rPr lang="en-US" sz="2000" dirty="0" err="1"/>
              <a:t>računarska</a:t>
            </a:r>
            <a:r>
              <a:rPr lang="en-US" sz="2000" dirty="0"/>
              <a:t> </a:t>
            </a:r>
            <a:r>
              <a:rPr lang="en-US" sz="2000" dirty="0" err="1"/>
              <a:t>mreža</a:t>
            </a:r>
            <a:r>
              <a:rPr lang="en-US" sz="2000" dirty="0"/>
              <a:t>). </a:t>
            </a:r>
            <a:endParaRPr lang="en-US" sz="2000" dirty="0" smtClean="0"/>
          </a:p>
          <a:p>
            <a:pPr lvl="0" algn="just"/>
            <a:endParaRPr lang="en-US" sz="2000" dirty="0"/>
          </a:p>
          <a:p>
            <a:pPr lvl="0" algn="just"/>
            <a:endParaRPr lang="en-US" sz="2000" dirty="0"/>
          </a:p>
          <a:p>
            <a:pPr algn="just"/>
            <a:r>
              <a:rPr lang="en-US" sz="2000" dirty="0" err="1"/>
              <a:t>Standardizacija</a:t>
            </a:r>
            <a:r>
              <a:rPr lang="en-US" sz="2000" dirty="0"/>
              <a:t> </a:t>
            </a:r>
            <a:r>
              <a:rPr lang="en-US" sz="2000" dirty="0" err="1"/>
              <a:t>omogućava</a:t>
            </a:r>
            <a:r>
              <a:rPr lang="en-US" sz="2000" dirty="0"/>
              <a:t> </a:t>
            </a:r>
            <a:r>
              <a:rPr lang="en-US" sz="2000" dirty="0" err="1"/>
              <a:t>proizvođačima</a:t>
            </a:r>
            <a:r>
              <a:rPr lang="en-US" sz="2000" dirty="0"/>
              <a:t> </a:t>
            </a:r>
            <a:r>
              <a:rPr lang="en-US" sz="2000" dirty="0" err="1"/>
              <a:t>oslanjanje</a:t>
            </a:r>
            <a:r>
              <a:rPr lang="en-US" sz="2000" dirty="0"/>
              <a:t> </a:t>
            </a:r>
            <a:r>
              <a:rPr lang="en-US" sz="2000" dirty="0" err="1"/>
              <a:t>svog</a:t>
            </a:r>
            <a:r>
              <a:rPr lang="en-US" sz="2000" dirty="0"/>
              <a:t> </a:t>
            </a:r>
            <a:r>
              <a:rPr lang="en-US" sz="2000" dirty="0" err="1"/>
              <a:t>proizvoda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proizvode</a:t>
            </a:r>
            <a:r>
              <a:rPr lang="en-US" sz="2000" dirty="0"/>
              <a:t> </a:t>
            </a:r>
            <a:r>
              <a:rPr lang="en-US" sz="2000" dirty="0" err="1"/>
              <a:t>drugih</a:t>
            </a:r>
            <a:r>
              <a:rPr lang="en-US" sz="2000" dirty="0"/>
              <a:t> </a:t>
            </a:r>
            <a:r>
              <a:rPr lang="en-US" sz="2000" dirty="0" err="1"/>
              <a:t>proizvođača</a:t>
            </a:r>
            <a:r>
              <a:rPr lang="en-US" sz="2000" dirty="0"/>
              <a:t> a </a:t>
            </a:r>
            <a:r>
              <a:rPr lang="en-US" sz="2000" dirty="0" err="1"/>
              <a:t>korisnicima</a:t>
            </a:r>
            <a:r>
              <a:rPr lang="en-US" sz="2000" dirty="0"/>
              <a:t> </a:t>
            </a:r>
            <a:r>
              <a:rPr lang="en-US" sz="2000" dirty="0" err="1"/>
              <a:t>daje</a:t>
            </a:r>
            <a:r>
              <a:rPr lang="en-US" sz="2000" dirty="0"/>
              <a:t> </a:t>
            </a:r>
            <a:r>
              <a:rPr lang="en-US" sz="2000" dirty="0" err="1"/>
              <a:t>slobobodu</a:t>
            </a:r>
            <a:r>
              <a:rPr lang="en-US" sz="2000" dirty="0"/>
              <a:t> time </a:t>
            </a:r>
            <a:r>
              <a:rPr lang="en-US" sz="2000" dirty="0" err="1"/>
              <a:t>što</a:t>
            </a:r>
            <a:r>
              <a:rPr lang="en-US" sz="2000" dirty="0"/>
              <a:t> </a:t>
            </a:r>
            <a:r>
              <a:rPr lang="en-US" sz="2000" dirty="0" err="1"/>
              <a:t>ih</a:t>
            </a:r>
            <a:r>
              <a:rPr lang="en-US" sz="2000" dirty="0"/>
              <a:t> ne </a:t>
            </a:r>
            <a:r>
              <a:rPr lang="en-US" sz="2000" dirty="0" err="1"/>
              <a:t>ograničava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proizvode</a:t>
            </a:r>
            <a:r>
              <a:rPr lang="en-US" sz="2000" dirty="0"/>
              <a:t> </a:t>
            </a:r>
            <a:r>
              <a:rPr lang="en-US" sz="2000" dirty="0" err="1"/>
              <a:t>samo</a:t>
            </a:r>
            <a:r>
              <a:rPr lang="en-US" sz="2000" dirty="0"/>
              <a:t> </a:t>
            </a:r>
            <a:r>
              <a:rPr lang="en-US" sz="2000" dirty="0" err="1"/>
              <a:t>jednog</a:t>
            </a:r>
            <a:r>
              <a:rPr lang="en-US" sz="2000" dirty="0"/>
              <a:t> </a:t>
            </a:r>
            <a:r>
              <a:rPr lang="en-US" sz="2000" dirty="0" err="1"/>
              <a:t>proizvođača</a:t>
            </a:r>
            <a:r>
              <a:rPr lang="en-US" sz="2000" dirty="0"/>
              <a:t>. Na </a:t>
            </a:r>
            <a:r>
              <a:rPr lang="en-US" sz="2000" dirty="0" err="1"/>
              <a:t>ovaj</a:t>
            </a:r>
            <a:r>
              <a:rPr lang="en-US" sz="2000" dirty="0"/>
              <a:t> </a:t>
            </a:r>
            <a:r>
              <a:rPr lang="en-US" sz="2000" dirty="0" err="1"/>
              <a:t>način</a:t>
            </a:r>
            <a:r>
              <a:rPr lang="en-US" sz="2000" dirty="0"/>
              <a:t> </a:t>
            </a:r>
            <a:r>
              <a:rPr lang="en-US" sz="2000" dirty="0" err="1"/>
              <a:t>standardi</a:t>
            </a:r>
            <a:r>
              <a:rPr lang="en-US" sz="2000" dirty="0"/>
              <a:t> </a:t>
            </a:r>
            <a:r>
              <a:rPr lang="en-US" sz="2000" dirty="0" err="1"/>
              <a:t>pozitivno</a:t>
            </a:r>
            <a:r>
              <a:rPr lang="en-US" sz="2000" dirty="0"/>
              <a:t> </a:t>
            </a:r>
            <a:r>
              <a:rPr lang="en-US" sz="2000" dirty="0" err="1"/>
              <a:t>utiču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 smtClean="0"/>
              <a:t>razvoj</a:t>
            </a:r>
            <a:r>
              <a:rPr lang="en-US" sz="2000" dirty="0" smtClean="0"/>
              <a:t> </a:t>
            </a:r>
            <a:r>
              <a:rPr lang="en-US" sz="2000" dirty="0" err="1" smtClean="0"/>
              <a:t>tržišta</a:t>
            </a:r>
            <a:r>
              <a:rPr lang="en-US" sz="2000" dirty="0" smtClean="0"/>
              <a:t> </a:t>
            </a:r>
            <a:r>
              <a:rPr lang="en-US" sz="2000" dirty="0"/>
              <a:t>i </a:t>
            </a:r>
            <a:r>
              <a:rPr lang="en-US" sz="2000" dirty="0" err="1"/>
              <a:t>cijene</a:t>
            </a:r>
            <a:r>
              <a:rPr lang="en-US" sz="2000" dirty="0"/>
              <a:t> </a:t>
            </a:r>
            <a:r>
              <a:rPr lang="en-US" sz="2000" dirty="0" err="1"/>
              <a:t>proizvoda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52630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524000"/>
            <a:ext cx="86868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/>
              <a:t>Standardi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podijeliti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formalne</a:t>
            </a:r>
            <a:r>
              <a:rPr lang="en-US" dirty="0"/>
              <a:t> </a:t>
            </a:r>
            <a:r>
              <a:rPr lang="en-US" dirty="0" err="1"/>
              <a:t>standarde</a:t>
            </a:r>
            <a:r>
              <a:rPr lang="en-US" dirty="0"/>
              <a:t> </a:t>
            </a:r>
            <a:r>
              <a:rPr lang="en-US" b="1" i="1" dirty="0"/>
              <a:t>de jure</a:t>
            </a:r>
            <a:r>
              <a:rPr lang="en-US" dirty="0"/>
              <a:t> i </a:t>
            </a:r>
            <a:r>
              <a:rPr lang="en-US" b="1" i="1" dirty="0"/>
              <a:t>de facto</a:t>
            </a:r>
            <a:r>
              <a:rPr lang="en-US" i="1" dirty="0"/>
              <a:t> </a:t>
            </a:r>
            <a:r>
              <a:rPr lang="en-US" dirty="0" err="1"/>
              <a:t>standarde</a:t>
            </a:r>
            <a:r>
              <a:rPr lang="en-US" dirty="0"/>
              <a:t>. </a:t>
            </a:r>
            <a:r>
              <a:rPr lang="en-US" dirty="0" err="1"/>
              <a:t>Formalne</a:t>
            </a:r>
            <a:r>
              <a:rPr lang="en-US" dirty="0"/>
              <a:t> </a:t>
            </a:r>
            <a:r>
              <a:rPr lang="en-US" dirty="0" err="1"/>
              <a:t>standarde</a:t>
            </a:r>
            <a:r>
              <a:rPr lang="en-US" dirty="0"/>
              <a:t> </a:t>
            </a:r>
            <a:r>
              <a:rPr lang="en-US" dirty="0" err="1"/>
              <a:t>razvija</a:t>
            </a:r>
            <a:r>
              <a:rPr lang="en-US" dirty="0"/>
              <a:t> i </a:t>
            </a:r>
            <a:r>
              <a:rPr lang="en-US" dirty="0" err="1"/>
              <a:t>propisuje</a:t>
            </a:r>
            <a:r>
              <a:rPr lang="en-US" dirty="0"/>
              <a:t> </a:t>
            </a:r>
            <a:r>
              <a:rPr lang="en-US" dirty="0" err="1"/>
              <a:t>zvanično</a:t>
            </a:r>
            <a:r>
              <a:rPr lang="en-US" dirty="0"/>
              <a:t> </a:t>
            </a:r>
            <a:r>
              <a:rPr lang="en-US" dirty="0" err="1"/>
              <a:t>ovlašćeno</a:t>
            </a:r>
            <a:r>
              <a:rPr lang="en-US" dirty="0"/>
              <a:t> </a:t>
            </a:r>
            <a:r>
              <a:rPr lang="en-US" dirty="0" err="1"/>
              <a:t>industrijsko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vladino</a:t>
            </a:r>
            <a:r>
              <a:rPr lang="en-US" dirty="0"/>
              <a:t> </a:t>
            </a:r>
            <a:r>
              <a:rPr lang="en-US" dirty="0" err="1"/>
              <a:t>telo</a:t>
            </a:r>
            <a:r>
              <a:rPr lang="en-US" dirty="0"/>
              <a:t>- </a:t>
            </a:r>
            <a:r>
              <a:rPr lang="en-US" dirty="0" err="1"/>
              <a:t>tijelo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standardizaciju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 </a:t>
            </a:r>
          </a:p>
          <a:p>
            <a:pPr algn="just"/>
            <a:r>
              <a:rPr lang="en-US" b="1" i="1" dirty="0"/>
              <a:t>De jure</a:t>
            </a:r>
            <a:r>
              <a:rPr lang="en-US" dirty="0"/>
              <a:t> </a:t>
            </a:r>
            <a:r>
              <a:rPr lang="en-US" dirty="0" err="1"/>
              <a:t>standardima</a:t>
            </a:r>
            <a:r>
              <a:rPr lang="en-US" dirty="0"/>
              <a:t> se </a:t>
            </a:r>
            <a:r>
              <a:rPr lang="en-US" dirty="0" err="1"/>
              <a:t>smatraju</a:t>
            </a:r>
            <a:r>
              <a:rPr lang="en-US" dirty="0"/>
              <a:t> </a:t>
            </a:r>
            <a:r>
              <a:rPr lang="en-US" dirty="0" err="1"/>
              <a:t>standardi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nastali</a:t>
            </a:r>
            <a:r>
              <a:rPr lang="en-US" dirty="0"/>
              <a:t> pod </a:t>
            </a:r>
            <a:r>
              <a:rPr lang="en-US" dirty="0" err="1"/>
              <a:t>okriljem</a:t>
            </a:r>
            <a:r>
              <a:rPr lang="en-US" dirty="0"/>
              <a:t> </a:t>
            </a:r>
            <a:r>
              <a:rPr lang="en-US" dirty="0" err="1"/>
              <a:t>nacionalnih</a:t>
            </a:r>
            <a:r>
              <a:rPr lang="en-US" dirty="0"/>
              <a:t>, </a:t>
            </a:r>
            <a:r>
              <a:rPr lang="en-US" dirty="0" err="1"/>
              <a:t>regionalnih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međunarodnih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standardizaciju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rečima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odobrile</a:t>
            </a:r>
            <a:r>
              <a:rPr lang="en-US" dirty="0"/>
              <a:t> </a:t>
            </a:r>
            <a:r>
              <a:rPr lang="en-US" dirty="0" err="1"/>
              <a:t>formalne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standardizaciju</a:t>
            </a:r>
            <a:r>
              <a:rPr lang="en-US" dirty="0"/>
              <a:t>. </a:t>
            </a:r>
          </a:p>
          <a:p>
            <a:pPr algn="just"/>
            <a:r>
              <a:rPr lang="en-US" i="1" dirty="0"/>
              <a:t> </a:t>
            </a:r>
            <a:endParaRPr lang="en-US" dirty="0"/>
          </a:p>
          <a:p>
            <a:pPr algn="just"/>
            <a:r>
              <a:rPr lang="en-US" b="1" i="1" dirty="0"/>
              <a:t>De facto</a:t>
            </a:r>
            <a:r>
              <a:rPr lang="en-US" i="1" dirty="0"/>
              <a:t> </a:t>
            </a:r>
            <a:r>
              <a:rPr lang="en-US" dirty="0" err="1"/>
              <a:t>standardi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standardi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pojavljuju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, </a:t>
            </a:r>
            <a:r>
              <a:rPr lang="en-US" dirty="0" err="1"/>
              <a:t>podržani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od </a:t>
            </a:r>
            <a:r>
              <a:rPr lang="en-US" dirty="0" err="1"/>
              <a:t>strane</a:t>
            </a:r>
            <a:endParaRPr lang="en-US" dirty="0"/>
          </a:p>
          <a:p>
            <a:pPr algn="just"/>
            <a:r>
              <a:rPr lang="en-US" dirty="0" err="1"/>
              <a:t>jednog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proizvođača</a:t>
            </a:r>
            <a:r>
              <a:rPr lang="en-US" dirty="0"/>
              <a:t>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zvanično</a:t>
            </a:r>
            <a:r>
              <a:rPr lang="en-US" dirty="0"/>
              <a:t> </a:t>
            </a:r>
            <a:r>
              <a:rPr lang="en-US" dirty="0" err="1"/>
              <a:t>potvrđeni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endParaRPr lang="en-US" dirty="0"/>
          </a:p>
          <a:p>
            <a:pPr algn="just"/>
            <a:r>
              <a:rPr lang="en-US" dirty="0" err="1"/>
              <a:t>nadležnih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standardizaciju</a:t>
            </a:r>
            <a:r>
              <a:rPr lang="en-US" dirty="0"/>
              <a:t>. </a:t>
            </a:r>
          </a:p>
          <a:p>
            <a:pPr algn="just"/>
            <a:r>
              <a:rPr lang="en-US" dirty="0" err="1"/>
              <a:t>Ovakvi</a:t>
            </a:r>
            <a:r>
              <a:rPr lang="en-US" dirty="0"/>
              <a:t> </a:t>
            </a:r>
            <a:r>
              <a:rPr lang="en-US" dirty="0" err="1"/>
              <a:t>standardi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postati</a:t>
            </a:r>
            <a:r>
              <a:rPr lang="en-US" dirty="0"/>
              <a:t> </a:t>
            </a:r>
            <a:r>
              <a:rPr lang="en-US" dirty="0" err="1"/>
              <a:t>formalni</a:t>
            </a:r>
            <a:r>
              <a:rPr lang="en-US" dirty="0"/>
              <a:t> u </a:t>
            </a:r>
            <a:r>
              <a:rPr lang="en-US" dirty="0" err="1"/>
              <a:t>slučajevima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postanu</a:t>
            </a:r>
            <a:r>
              <a:rPr lang="en-US" dirty="0"/>
              <a:t> </a:t>
            </a:r>
            <a:r>
              <a:rPr lang="en-US" dirty="0" err="1"/>
              <a:t>široko</a:t>
            </a:r>
            <a:r>
              <a:rPr lang="en-US" dirty="0"/>
              <a:t> </a:t>
            </a:r>
            <a:r>
              <a:rPr lang="en-US" dirty="0" err="1"/>
              <a:t>prihvaćeni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05608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447800"/>
            <a:ext cx="8686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razvijanja</a:t>
            </a:r>
            <a:r>
              <a:rPr lang="en-US" dirty="0"/>
              <a:t> </a:t>
            </a:r>
            <a:r>
              <a:rPr lang="en-US" dirty="0" err="1"/>
              <a:t>formalnog</a:t>
            </a:r>
            <a:r>
              <a:rPr lang="en-US" dirty="0"/>
              <a:t> </a:t>
            </a:r>
            <a:r>
              <a:rPr lang="en-US" dirty="0" err="1"/>
              <a:t>standarda</a:t>
            </a:r>
            <a:r>
              <a:rPr lang="en-US" dirty="0"/>
              <a:t> se </a:t>
            </a:r>
            <a:r>
              <a:rPr lang="en-US" dirty="0" err="1"/>
              <a:t>sastoji</a:t>
            </a:r>
            <a:r>
              <a:rPr lang="en-US" dirty="0"/>
              <a:t> od tri faze:</a:t>
            </a:r>
          </a:p>
          <a:p>
            <a:pPr algn="just"/>
            <a:r>
              <a:rPr lang="en-US" b="1" i="1" dirty="0"/>
              <a:t>1. </a:t>
            </a:r>
            <a:r>
              <a:rPr lang="en-US" b="1" i="1" dirty="0" err="1"/>
              <a:t>specifikacija</a:t>
            </a:r>
            <a:endParaRPr lang="en-US" dirty="0"/>
          </a:p>
          <a:p>
            <a:pPr algn="just"/>
            <a:r>
              <a:rPr lang="en-US" b="1" i="1" dirty="0"/>
              <a:t>2. </a:t>
            </a:r>
            <a:r>
              <a:rPr lang="en-US" b="1" i="1" dirty="0" err="1"/>
              <a:t>prepoznavanje</a:t>
            </a:r>
            <a:r>
              <a:rPr lang="en-US" b="1" i="1" dirty="0"/>
              <a:t> </a:t>
            </a:r>
            <a:r>
              <a:rPr lang="en-US" b="1" i="1" dirty="0" err="1"/>
              <a:t>opcija</a:t>
            </a:r>
            <a:endParaRPr lang="en-US" dirty="0"/>
          </a:p>
          <a:p>
            <a:pPr algn="just"/>
            <a:r>
              <a:rPr lang="en-US" b="1" i="1" dirty="0"/>
              <a:t>3. </a:t>
            </a:r>
            <a:r>
              <a:rPr lang="en-US" b="1" i="1" dirty="0" err="1"/>
              <a:t>prihvatanje</a:t>
            </a:r>
            <a:r>
              <a:rPr lang="en-US" b="1" i="1" dirty="0"/>
              <a:t> </a:t>
            </a:r>
            <a:r>
              <a:rPr lang="en-US" b="1" i="1" dirty="0" err="1"/>
              <a:t>standarda</a:t>
            </a:r>
            <a:endParaRPr lang="en-US" dirty="0"/>
          </a:p>
          <a:p>
            <a:pPr algn="just"/>
            <a:r>
              <a:rPr lang="en-US" b="1" i="1" dirty="0"/>
              <a:t> </a:t>
            </a:r>
            <a:endParaRPr lang="en-US" dirty="0"/>
          </a:p>
          <a:p>
            <a:pPr algn="just"/>
            <a:r>
              <a:rPr lang="en-US" dirty="0"/>
              <a:t>U </a:t>
            </a:r>
            <a:r>
              <a:rPr lang="en-US" b="1" i="1" dirty="0" err="1"/>
              <a:t>fazi</a:t>
            </a:r>
            <a:r>
              <a:rPr lang="en-US" b="1" i="1" dirty="0"/>
              <a:t> </a:t>
            </a:r>
            <a:r>
              <a:rPr lang="en-US" b="1" i="1" dirty="0" err="1"/>
              <a:t>specifikacije</a:t>
            </a:r>
            <a:r>
              <a:rPr lang="en-US" dirty="0"/>
              <a:t> se </a:t>
            </a:r>
            <a:r>
              <a:rPr lang="en-US" dirty="0" err="1"/>
              <a:t>razvija</a:t>
            </a:r>
            <a:r>
              <a:rPr lang="en-US" dirty="0"/>
              <a:t> </a:t>
            </a:r>
            <a:r>
              <a:rPr lang="en-US" dirty="0" err="1"/>
              <a:t>nomenklatura</a:t>
            </a:r>
            <a:r>
              <a:rPr lang="en-US" dirty="0"/>
              <a:t> i </a:t>
            </a:r>
            <a:r>
              <a:rPr lang="en-US" dirty="0" err="1"/>
              <a:t>identifikuju</a:t>
            </a:r>
            <a:r>
              <a:rPr lang="en-US" dirty="0"/>
              <a:t> </a:t>
            </a:r>
            <a:r>
              <a:rPr lang="en-US" dirty="0" err="1"/>
              <a:t>problemi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endParaRPr lang="en-US" dirty="0"/>
          </a:p>
          <a:p>
            <a:pPr algn="just"/>
            <a:r>
              <a:rPr lang="en-US" dirty="0"/>
              <a:t>U </a:t>
            </a:r>
            <a:r>
              <a:rPr lang="en-US" b="1" i="1" dirty="0" err="1"/>
              <a:t>fazi</a:t>
            </a:r>
            <a:r>
              <a:rPr lang="en-US" b="1" i="1" dirty="0"/>
              <a:t> </a:t>
            </a:r>
            <a:r>
              <a:rPr lang="en-US" b="1" i="1" dirty="0" err="1"/>
              <a:t>prepoznavanja</a:t>
            </a:r>
            <a:r>
              <a:rPr lang="en-US" dirty="0"/>
              <a:t> </a:t>
            </a:r>
            <a:r>
              <a:rPr lang="en-US" b="1" i="1" dirty="0" err="1"/>
              <a:t>opcija</a:t>
            </a:r>
            <a:r>
              <a:rPr lang="en-US" dirty="0"/>
              <a:t> se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identifikovane</a:t>
            </a:r>
            <a:r>
              <a:rPr lang="en-US" dirty="0"/>
              <a:t> </a:t>
            </a:r>
            <a:r>
              <a:rPr lang="en-US" dirty="0" err="1"/>
              <a:t>probleme</a:t>
            </a:r>
            <a:r>
              <a:rPr lang="en-US" dirty="0"/>
              <a:t> </a:t>
            </a:r>
            <a:r>
              <a:rPr lang="en-US" dirty="0" err="1"/>
              <a:t>nalaze</a:t>
            </a:r>
            <a:r>
              <a:rPr lang="en-US" dirty="0"/>
              <a:t> </a:t>
            </a:r>
            <a:r>
              <a:rPr lang="en-US" dirty="0" err="1"/>
              <a:t>moguća</a:t>
            </a:r>
            <a:r>
              <a:rPr lang="en-US" dirty="0"/>
              <a:t> </a:t>
            </a:r>
            <a:r>
              <a:rPr lang="en-US" dirty="0" err="1"/>
              <a:t>rješenja</a:t>
            </a:r>
            <a:r>
              <a:rPr lang="en-US" dirty="0"/>
              <a:t> i</a:t>
            </a:r>
          </a:p>
          <a:p>
            <a:pPr algn="just"/>
            <a:r>
              <a:rPr lang="en-US" dirty="0" err="1"/>
              <a:t>odabiraju</a:t>
            </a:r>
            <a:r>
              <a:rPr lang="en-US" dirty="0"/>
              <a:t> se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optimalna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endParaRPr lang="en-US" dirty="0"/>
          </a:p>
          <a:p>
            <a:pPr algn="just"/>
            <a:r>
              <a:rPr lang="en-US" dirty="0"/>
              <a:t>U </a:t>
            </a:r>
            <a:r>
              <a:rPr lang="en-US" b="1" i="1" dirty="0" err="1"/>
              <a:t>fazi</a:t>
            </a:r>
            <a:r>
              <a:rPr lang="en-US" b="1" i="1" dirty="0"/>
              <a:t> </a:t>
            </a:r>
            <a:r>
              <a:rPr lang="en-US" b="1" i="1" dirty="0" err="1"/>
              <a:t>prihvatanja</a:t>
            </a:r>
            <a:r>
              <a:rPr lang="en-US" b="1" i="1" dirty="0"/>
              <a:t> </a:t>
            </a:r>
            <a:r>
              <a:rPr lang="en-US" b="1" i="1" dirty="0" err="1"/>
              <a:t>standarda</a:t>
            </a:r>
            <a:r>
              <a:rPr lang="en-US" dirty="0"/>
              <a:t> se </a:t>
            </a:r>
            <a:r>
              <a:rPr lang="en-US" dirty="0" err="1"/>
              <a:t>definiše</a:t>
            </a:r>
            <a:r>
              <a:rPr lang="en-US" dirty="0"/>
              <a:t> </a:t>
            </a:r>
            <a:r>
              <a:rPr lang="en-US" dirty="0" err="1"/>
              <a:t>cjelokupno</a:t>
            </a:r>
            <a:r>
              <a:rPr lang="en-US" dirty="0"/>
              <a:t> </a:t>
            </a:r>
            <a:r>
              <a:rPr lang="en-US" dirty="0" err="1"/>
              <a:t>rješenje</a:t>
            </a:r>
            <a:r>
              <a:rPr lang="en-US" dirty="0"/>
              <a:t> i standard se </a:t>
            </a:r>
            <a:r>
              <a:rPr lang="en-US" dirty="0" err="1"/>
              <a:t>promoviše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industrijskih</a:t>
            </a:r>
            <a:r>
              <a:rPr lang="en-US" dirty="0"/>
              <a:t> </a:t>
            </a:r>
            <a:r>
              <a:rPr lang="en-US" dirty="0" err="1"/>
              <a:t>lidera</a:t>
            </a:r>
            <a:r>
              <a:rPr lang="en-US" dirty="0"/>
              <a:t> u 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je standard </a:t>
            </a:r>
            <a:r>
              <a:rPr lang="en-US" dirty="0" err="1"/>
              <a:t>nadležan</a:t>
            </a:r>
            <a:r>
              <a:rPr lang="en-US" dirty="0"/>
              <a:t>. </a:t>
            </a:r>
          </a:p>
          <a:p>
            <a:pPr algn="just"/>
            <a:r>
              <a:rPr lang="en-US" dirty="0" err="1"/>
              <a:t>Treća</a:t>
            </a:r>
            <a:r>
              <a:rPr lang="en-US" dirty="0"/>
              <a:t> </a:t>
            </a:r>
            <a:r>
              <a:rPr lang="en-US" dirty="0" err="1"/>
              <a:t>faza</a:t>
            </a:r>
            <a:r>
              <a:rPr lang="en-US" dirty="0"/>
              <a:t> </a:t>
            </a:r>
            <a:r>
              <a:rPr lang="en-US" dirty="0" err="1"/>
              <a:t>jasno</a:t>
            </a:r>
            <a:r>
              <a:rPr lang="en-US" dirty="0"/>
              <a:t> </a:t>
            </a:r>
            <a:r>
              <a:rPr lang="en-US" dirty="0" err="1"/>
              <a:t>ukazuje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to da </a:t>
            </a:r>
            <a:r>
              <a:rPr lang="en-US" dirty="0" err="1"/>
              <a:t>čak</a:t>
            </a:r>
            <a:r>
              <a:rPr lang="en-US" dirty="0"/>
              <a:t> i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formalne</a:t>
            </a:r>
            <a:r>
              <a:rPr lang="en-US" dirty="0"/>
              <a:t> </a:t>
            </a:r>
            <a:r>
              <a:rPr lang="en-US" dirty="0" err="1"/>
              <a:t>standarde</a:t>
            </a:r>
            <a:r>
              <a:rPr lang="en-US" dirty="0"/>
              <a:t> </a:t>
            </a:r>
            <a:r>
              <a:rPr lang="en-US" dirty="0" err="1"/>
              <a:t>veliki</a:t>
            </a:r>
            <a:r>
              <a:rPr lang="en-US" dirty="0"/>
              <a:t> </a:t>
            </a:r>
            <a:r>
              <a:rPr lang="en-US" dirty="0" err="1"/>
              <a:t>uticaj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industrijske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vladina</a:t>
            </a:r>
            <a:r>
              <a:rPr lang="en-US" dirty="0"/>
              <a:t> </a:t>
            </a:r>
            <a:r>
              <a:rPr lang="en-US" dirty="0" err="1"/>
              <a:t>tijela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46030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82341"/>
            <a:ext cx="8763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i="1" dirty="0" err="1"/>
              <a:t>Organizacije</a:t>
            </a:r>
            <a:r>
              <a:rPr lang="en-US" b="1" i="1" dirty="0"/>
              <a:t> </a:t>
            </a:r>
            <a:r>
              <a:rPr lang="en-US" b="1" i="1" dirty="0" err="1"/>
              <a:t>za</a:t>
            </a:r>
            <a:r>
              <a:rPr lang="en-US" b="1" i="1" dirty="0"/>
              <a:t> </a:t>
            </a:r>
            <a:r>
              <a:rPr lang="en-US" b="1" i="1" dirty="0" err="1"/>
              <a:t>standardizaciju</a:t>
            </a:r>
            <a:endParaRPr lang="en-US" dirty="0"/>
          </a:p>
          <a:p>
            <a:pPr algn="just"/>
            <a:r>
              <a:rPr lang="en-US" dirty="0"/>
              <a:t> </a:t>
            </a:r>
          </a:p>
          <a:p>
            <a:pPr algn="just"/>
            <a:r>
              <a:rPr lang="en-US" dirty="0" err="1"/>
              <a:t>Vodeće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standardizaciju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 smtClean="0"/>
              <a:t>:</a:t>
            </a:r>
          </a:p>
          <a:p>
            <a:pPr algn="just"/>
            <a:endParaRPr lang="en-US" dirty="0"/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en-US" i="1" dirty="0"/>
              <a:t>International Organization for Standardization </a:t>
            </a:r>
            <a:r>
              <a:rPr lang="en-US" dirty="0"/>
              <a:t>(ISO</a:t>
            </a:r>
            <a:r>
              <a:rPr lang="en-US" dirty="0" smtClean="0"/>
              <a:t>)-</a:t>
            </a:r>
            <a:r>
              <a:rPr lang="vi-VN" dirty="0"/>
              <a:t>Međunarodna organizacija za standardizaciju</a:t>
            </a:r>
            <a:endParaRPr lang="en-US" dirty="0" smtClean="0"/>
          </a:p>
          <a:p>
            <a:pPr marL="285750" lvl="0" indent="-285750" algn="just">
              <a:buFont typeface="Arial" pitchFamily="34" charset="0"/>
              <a:buChar char="•"/>
            </a:pPr>
            <a:endParaRPr lang="en-US" dirty="0"/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en-US" i="1" dirty="0"/>
              <a:t>International Telecommunications Union - Telecommunications </a:t>
            </a:r>
            <a:r>
              <a:rPr lang="en-US" i="1" dirty="0" smtClean="0"/>
              <a:t>Group</a:t>
            </a:r>
            <a:r>
              <a:rPr lang="en-US" dirty="0" smtClean="0"/>
              <a:t>  (ITU)-</a:t>
            </a:r>
            <a:r>
              <a:rPr lang="vi-VN" b="1" dirty="0"/>
              <a:t> </a:t>
            </a:r>
            <a:r>
              <a:rPr lang="vi-VN" dirty="0"/>
              <a:t>Međunarodna unija za telekomunikacije</a:t>
            </a:r>
            <a:endParaRPr lang="en-US" dirty="0" smtClean="0"/>
          </a:p>
          <a:p>
            <a:pPr marL="285750" lvl="0" indent="-285750" algn="just">
              <a:buFont typeface="Arial" pitchFamily="34" charset="0"/>
              <a:buChar char="•"/>
            </a:pPr>
            <a:endParaRPr lang="en-US" dirty="0"/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en-US" i="1" dirty="0"/>
              <a:t>Institute of Electrical and Electronics Engineers </a:t>
            </a:r>
            <a:r>
              <a:rPr lang="en-US" dirty="0"/>
              <a:t>(IEEE</a:t>
            </a:r>
            <a:r>
              <a:rPr lang="en-US" dirty="0" smtClean="0"/>
              <a:t>)-</a:t>
            </a:r>
            <a:r>
              <a:rPr lang="en-US" dirty="0" err="1" smtClean="0"/>
              <a:t>Insitut</a:t>
            </a:r>
            <a:r>
              <a:rPr lang="en-US" dirty="0" smtClean="0"/>
              <a:t> </a:t>
            </a:r>
            <a:r>
              <a:rPr lang="en-US" dirty="0" err="1" smtClean="0"/>
              <a:t>inzenjera</a:t>
            </a:r>
            <a:r>
              <a:rPr lang="en-US" dirty="0" smtClean="0"/>
              <a:t> </a:t>
            </a:r>
            <a:r>
              <a:rPr lang="en-US" dirty="0" err="1" smtClean="0"/>
              <a:t>elektrotehnike</a:t>
            </a:r>
            <a:r>
              <a:rPr lang="en-US" dirty="0" smtClean="0"/>
              <a:t> I </a:t>
            </a:r>
            <a:r>
              <a:rPr lang="en-US" dirty="0" err="1" smtClean="0"/>
              <a:t>elektronike</a:t>
            </a:r>
            <a:endParaRPr lang="en-US" dirty="0" smtClean="0"/>
          </a:p>
          <a:p>
            <a:pPr marL="285750" lvl="0" indent="-285750" algn="just">
              <a:buFont typeface="Arial" pitchFamily="34" charset="0"/>
              <a:buChar char="•"/>
            </a:pPr>
            <a:endParaRPr lang="en-US" dirty="0"/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en-US" i="1" dirty="0"/>
              <a:t>Internet Engineering Task Force </a:t>
            </a:r>
            <a:r>
              <a:rPr lang="en-US" dirty="0"/>
              <a:t>(IETF</a:t>
            </a:r>
            <a:r>
              <a:rPr lang="en-US" dirty="0" smtClean="0"/>
              <a:t>)</a:t>
            </a:r>
          </a:p>
          <a:p>
            <a:pPr marL="285750" lvl="0" indent="-285750" algn="just">
              <a:buFont typeface="Arial" pitchFamily="34" charset="0"/>
              <a:buChar char="•"/>
            </a:pPr>
            <a:endParaRPr lang="en-US" dirty="0"/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en-US" i="1" dirty="0"/>
              <a:t>American </a:t>
            </a:r>
            <a:r>
              <a:rPr lang="en-US" i="1" dirty="0" err="1"/>
              <a:t>Nationas</a:t>
            </a:r>
            <a:r>
              <a:rPr lang="en-US" i="1" dirty="0"/>
              <a:t> Standards Institute </a:t>
            </a:r>
            <a:r>
              <a:rPr lang="en-US" dirty="0"/>
              <a:t>(ANSI</a:t>
            </a:r>
            <a:r>
              <a:rPr lang="en-US" dirty="0" smtClean="0"/>
              <a:t>)- </a:t>
            </a:r>
            <a:r>
              <a:rPr lang="en-US" dirty="0" err="1" smtClean="0"/>
              <a:t>Americki</a:t>
            </a:r>
            <a:r>
              <a:rPr lang="en-US" dirty="0" smtClean="0"/>
              <a:t> </a:t>
            </a:r>
            <a:r>
              <a:rPr lang="en-US" dirty="0" err="1" smtClean="0"/>
              <a:t>nacionalni</a:t>
            </a:r>
            <a:r>
              <a:rPr lang="en-US" dirty="0" smtClean="0"/>
              <a:t> </a:t>
            </a:r>
            <a:r>
              <a:rPr lang="en-US" dirty="0" err="1" smtClean="0"/>
              <a:t>institut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standardizaciju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492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582341"/>
            <a:ext cx="85344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i="1" dirty="0"/>
              <a:t>International Organization for Stan</a:t>
            </a:r>
            <a:r>
              <a:rPr lang="en-US" b="1" dirty="0"/>
              <a:t>dardization (ISO)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jedno</a:t>
            </a:r>
            <a:r>
              <a:rPr lang="en-US" dirty="0"/>
              <a:t> od </a:t>
            </a:r>
            <a:r>
              <a:rPr lang="en-US" dirty="0" err="1"/>
              <a:t>najvažnijih</a:t>
            </a:r>
            <a:r>
              <a:rPr lang="en-US" dirty="0"/>
              <a:t> </a:t>
            </a:r>
            <a:r>
              <a:rPr lang="en-US" dirty="0" err="1"/>
              <a:t>svjetskih</a:t>
            </a:r>
            <a:r>
              <a:rPr lang="en-US" dirty="0"/>
              <a:t> </a:t>
            </a:r>
            <a:r>
              <a:rPr lang="en-US" dirty="0" err="1"/>
              <a:t>tijela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standardizaciju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endParaRPr lang="en-US" sz="1600" dirty="0"/>
          </a:p>
          <a:p>
            <a:pPr algn="just"/>
            <a:r>
              <a:rPr lang="en-US" dirty="0" err="1"/>
              <a:t>Sjedište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 je u </a:t>
            </a:r>
            <a:r>
              <a:rPr lang="en-US" dirty="0" err="1"/>
              <a:t>Ženevi</a:t>
            </a:r>
            <a:r>
              <a:rPr lang="en-US" dirty="0"/>
              <a:t> a </a:t>
            </a:r>
            <a:r>
              <a:rPr lang="en-US" dirty="0" err="1"/>
              <a:t>članice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sjedišta</a:t>
            </a:r>
            <a:r>
              <a:rPr lang="en-US" dirty="0"/>
              <a:t> u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sr-Latn-BA" dirty="0"/>
              <a:t>č</a:t>
            </a:r>
            <a:r>
              <a:rPr lang="en-US" dirty="0" err="1"/>
              <a:t>lanicama</a:t>
            </a:r>
            <a:r>
              <a:rPr lang="en-US" dirty="0"/>
              <a:t>.</a:t>
            </a:r>
            <a:endParaRPr lang="en-US" sz="1600" dirty="0"/>
          </a:p>
          <a:p>
            <a:pPr algn="just"/>
            <a:r>
              <a:rPr lang="en-US" dirty="0"/>
              <a:t>ISO </a:t>
            </a:r>
            <a:r>
              <a:rPr lang="en-US" dirty="0" err="1"/>
              <a:t>organizacija</a:t>
            </a:r>
            <a:r>
              <a:rPr lang="en-US" dirty="0"/>
              <a:t> je </a:t>
            </a:r>
            <a:r>
              <a:rPr lang="en-US" dirty="0" err="1"/>
              <a:t>član</a:t>
            </a:r>
            <a:r>
              <a:rPr lang="en-US" dirty="0"/>
              <a:t> ITU-a. </a:t>
            </a:r>
            <a:endParaRPr lang="en-US" sz="1600" dirty="0"/>
          </a:p>
          <a:p>
            <a:pPr algn="just"/>
            <a:r>
              <a:rPr lang="en-US" dirty="0"/>
              <a:t>ISO i ITU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err="1"/>
              <a:t>sarađuju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standardima</a:t>
            </a:r>
            <a:r>
              <a:rPr lang="en-US" dirty="0"/>
              <a:t> </a:t>
            </a:r>
            <a:r>
              <a:rPr lang="en-US" dirty="0" err="1"/>
              <a:t>vezanim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telekomunikacije</a:t>
            </a:r>
            <a:r>
              <a:rPr lang="en-US" dirty="0"/>
              <a:t>. </a:t>
            </a:r>
            <a:r>
              <a:rPr lang="en-US" dirty="0" err="1"/>
              <a:t>Adresa</a:t>
            </a:r>
            <a:r>
              <a:rPr lang="en-US" dirty="0"/>
              <a:t> Web </a:t>
            </a:r>
            <a:r>
              <a:rPr lang="en-US" dirty="0" err="1"/>
              <a:t>sajta</a:t>
            </a:r>
            <a:r>
              <a:rPr lang="en-US" dirty="0"/>
              <a:t> ISO </a:t>
            </a:r>
            <a:r>
              <a:rPr lang="en-US" dirty="0" err="1"/>
              <a:t>organizacije</a:t>
            </a:r>
            <a:r>
              <a:rPr lang="en-US" dirty="0"/>
              <a:t> je </a:t>
            </a:r>
            <a:r>
              <a:rPr lang="en-US" u="sng" dirty="0">
                <a:hlinkClick r:id="rId2"/>
              </a:rPr>
              <a:t>www.iso.ch</a:t>
            </a:r>
            <a:r>
              <a:rPr lang="en-US" u="sng" dirty="0" smtClean="0">
                <a:hlinkClick r:id="rId2"/>
              </a:rPr>
              <a:t>.</a:t>
            </a:r>
            <a:endParaRPr lang="en-US" u="sng" dirty="0" smtClean="0"/>
          </a:p>
          <a:p>
            <a:pPr algn="just"/>
            <a:endParaRPr lang="en-US" sz="1600" dirty="0"/>
          </a:p>
          <a:p>
            <a:pPr lvl="1" algn="just"/>
            <a:r>
              <a:rPr lang="sr-Latn-CS" dirty="0"/>
              <a:t>npr: OSI standard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55105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166843"/>
            <a:ext cx="8763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i="1" dirty="0"/>
              <a:t>International Telecommunications Union – Telecommunications Group </a:t>
            </a:r>
            <a:r>
              <a:rPr lang="en-US" b="1" dirty="0"/>
              <a:t>(</a:t>
            </a:r>
            <a:r>
              <a:rPr lang="en-US" b="1" dirty="0" smtClean="0"/>
              <a:t>ITU)</a:t>
            </a:r>
            <a:r>
              <a:rPr lang="en-US" sz="1600" b="1" dirty="0" smtClean="0"/>
              <a:t>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/>
              <a:t>tijelo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standardizaciju</a:t>
            </a:r>
            <a:r>
              <a:rPr lang="en-US" dirty="0"/>
              <a:t> </a:t>
            </a:r>
            <a:r>
              <a:rPr lang="en-US" dirty="0" err="1"/>
              <a:t>čiji</a:t>
            </a:r>
            <a:r>
              <a:rPr lang="en-US" dirty="0"/>
              <a:t> je </a:t>
            </a:r>
            <a:r>
              <a:rPr lang="en-US" dirty="0" err="1"/>
              <a:t>fokus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 </a:t>
            </a:r>
            <a:r>
              <a:rPr lang="en-US" dirty="0" err="1"/>
              <a:t>usmjeren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telefoniju</a:t>
            </a:r>
            <a:r>
              <a:rPr lang="en-US" dirty="0"/>
              <a:t>,</a:t>
            </a:r>
            <a:endParaRPr lang="en-US" sz="1600" dirty="0"/>
          </a:p>
          <a:p>
            <a:pPr algn="just"/>
            <a:r>
              <a:rPr lang="en-US" dirty="0" err="1"/>
              <a:t>telegrafiju</a:t>
            </a:r>
            <a:r>
              <a:rPr lang="en-US" dirty="0"/>
              <a:t> i </a:t>
            </a:r>
            <a:r>
              <a:rPr lang="en-US" dirty="0" err="1"/>
              <a:t>prenos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 smtClean="0"/>
              <a:t>.</a:t>
            </a:r>
          </a:p>
          <a:p>
            <a:pPr algn="just"/>
            <a:endParaRPr lang="en-US" sz="1600" dirty="0"/>
          </a:p>
          <a:p>
            <a:pPr algn="just"/>
            <a:r>
              <a:rPr lang="en-US" dirty="0" err="1"/>
              <a:t>Članstvo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do 1993.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err="1"/>
              <a:t>činile</a:t>
            </a:r>
            <a:r>
              <a:rPr lang="en-US" dirty="0"/>
              <a:t> </a:t>
            </a:r>
            <a:r>
              <a:rPr lang="en-US" dirty="0" err="1"/>
              <a:t>javne</a:t>
            </a:r>
            <a:r>
              <a:rPr lang="en-US" dirty="0"/>
              <a:t> </a:t>
            </a:r>
            <a:r>
              <a:rPr lang="en-US" dirty="0" err="1"/>
              <a:t>telefonske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200 </a:t>
            </a:r>
            <a:r>
              <a:rPr lang="en-US" dirty="0" err="1"/>
              <a:t>zemalja</a:t>
            </a:r>
            <a:r>
              <a:rPr lang="en-US" dirty="0"/>
              <a:t> </a:t>
            </a:r>
            <a:r>
              <a:rPr lang="en-US" dirty="0" err="1"/>
              <a:t>svijeta</a:t>
            </a:r>
            <a:r>
              <a:rPr lang="en-US" dirty="0"/>
              <a:t>. </a:t>
            </a:r>
            <a:endParaRPr lang="en-US" sz="1600" dirty="0"/>
          </a:p>
          <a:p>
            <a:pPr algn="just"/>
            <a:r>
              <a:rPr lang="en-US" dirty="0"/>
              <a:t>1993.godine je </a:t>
            </a:r>
            <a:r>
              <a:rPr lang="en-US" dirty="0" err="1"/>
              <a:t>izvršena</a:t>
            </a:r>
            <a:r>
              <a:rPr lang="en-US" dirty="0"/>
              <a:t> </a:t>
            </a:r>
            <a:r>
              <a:rPr lang="en-US" dirty="0" err="1"/>
              <a:t>reorganizacija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da </a:t>
            </a:r>
            <a:r>
              <a:rPr lang="en-US" dirty="0" err="1"/>
              <a:t>sada</a:t>
            </a:r>
            <a:r>
              <a:rPr lang="en-US" dirty="0"/>
              <a:t> </a:t>
            </a:r>
            <a:r>
              <a:rPr lang="en-US" dirty="0" err="1"/>
              <a:t>članstvo</a:t>
            </a:r>
            <a:r>
              <a:rPr lang="en-US" dirty="0"/>
              <a:t> </a:t>
            </a:r>
            <a:r>
              <a:rPr lang="en-US" dirty="0" err="1"/>
              <a:t>čine</a:t>
            </a:r>
            <a:r>
              <a:rPr lang="en-US" dirty="0"/>
              <a:t> i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privatnog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 (</a:t>
            </a:r>
            <a:r>
              <a:rPr lang="en-US" dirty="0" err="1"/>
              <a:t>npr</a:t>
            </a:r>
            <a:r>
              <a:rPr lang="en-US" dirty="0"/>
              <a:t>. AT&amp;T). </a:t>
            </a:r>
            <a:endParaRPr lang="en-US" sz="1600" dirty="0"/>
          </a:p>
          <a:p>
            <a:pPr algn="just"/>
            <a:r>
              <a:rPr lang="en-US" dirty="0" err="1"/>
              <a:t>Sjedište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 je </a:t>
            </a:r>
            <a:r>
              <a:rPr lang="en-US" dirty="0" err="1"/>
              <a:t>takođe</a:t>
            </a:r>
            <a:r>
              <a:rPr lang="en-US" dirty="0"/>
              <a:t> u </a:t>
            </a:r>
            <a:r>
              <a:rPr lang="en-US" dirty="0" err="1"/>
              <a:t>Ženevi</a:t>
            </a:r>
            <a:r>
              <a:rPr lang="en-US" dirty="0"/>
              <a:t> a </a:t>
            </a:r>
            <a:r>
              <a:rPr lang="en-US" dirty="0" err="1"/>
              <a:t>adresa</a:t>
            </a:r>
            <a:r>
              <a:rPr lang="en-US" dirty="0"/>
              <a:t> Web </a:t>
            </a:r>
            <a:r>
              <a:rPr lang="en-US" dirty="0" err="1"/>
              <a:t>sajta</a:t>
            </a:r>
            <a:r>
              <a:rPr lang="en-US" dirty="0"/>
              <a:t> </a:t>
            </a:r>
            <a:r>
              <a:rPr lang="en-US" u="sng" dirty="0">
                <a:hlinkClick r:id="rId2"/>
              </a:rPr>
              <a:t>www.itu.int.</a:t>
            </a:r>
            <a:endParaRPr lang="en-US" sz="1600" dirty="0"/>
          </a:p>
          <a:p>
            <a:pPr lvl="1" algn="just"/>
            <a:r>
              <a:rPr lang="sr-Latn-CS" dirty="0"/>
              <a:t>npr: međunarodni standard V.24 (ili EIA RS-232) za raspored i značenje pinova na konektoru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34317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720840"/>
            <a:ext cx="8839200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i="1" dirty="0"/>
              <a:t>Institute of Electrical and Electronics Engineers</a:t>
            </a:r>
            <a:r>
              <a:rPr lang="en-US" b="1" dirty="0"/>
              <a:t> (IEEE) </a:t>
            </a:r>
            <a:r>
              <a:rPr lang="en-US" dirty="0" err="1"/>
              <a:t>organizacija</a:t>
            </a:r>
            <a:r>
              <a:rPr lang="en-US" dirty="0"/>
              <a:t> </a:t>
            </a:r>
            <a:r>
              <a:rPr lang="en-US" dirty="0" err="1" smtClean="0"/>
              <a:t>predstavlja</a:t>
            </a:r>
            <a:r>
              <a:rPr lang="en-US" sz="1600" dirty="0" smtClean="0"/>
              <a:t> </a:t>
            </a:r>
            <a:r>
              <a:rPr lang="en-US" dirty="0" err="1" smtClean="0"/>
              <a:t>profesionalno</a:t>
            </a:r>
            <a:r>
              <a:rPr lang="en-US" dirty="0" smtClean="0"/>
              <a:t> </a:t>
            </a:r>
            <a:r>
              <a:rPr lang="en-US" dirty="0" err="1"/>
              <a:t>udruženje</a:t>
            </a:r>
            <a:r>
              <a:rPr lang="en-US" dirty="0"/>
              <a:t> u </a:t>
            </a:r>
            <a:r>
              <a:rPr lang="en-US" dirty="0" err="1"/>
              <a:t>čijem</a:t>
            </a:r>
            <a:r>
              <a:rPr lang="en-US" dirty="0"/>
              <a:t> </a:t>
            </a:r>
            <a:r>
              <a:rPr lang="en-US" dirty="0" err="1"/>
              <a:t>sklopu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i </a:t>
            </a:r>
            <a:r>
              <a:rPr lang="en-US" dirty="0" err="1"/>
              <a:t>odjeljenje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standarde</a:t>
            </a:r>
            <a:r>
              <a:rPr lang="en-US" sz="1600" dirty="0" smtClean="0"/>
              <a:t> </a:t>
            </a:r>
            <a:r>
              <a:rPr lang="en-US" dirty="0" smtClean="0"/>
              <a:t>(Standards </a:t>
            </a:r>
            <a:r>
              <a:rPr lang="en-US" dirty="0"/>
              <a:t>Association, IEEE-SA). </a:t>
            </a:r>
            <a:endParaRPr lang="en-US" dirty="0" smtClean="0"/>
          </a:p>
          <a:p>
            <a:pPr algn="just"/>
            <a:endParaRPr lang="en-US" sz="1600" dirty="0"/>
          </a:p>
          <a:p>
            <a:pPr algn="just"/>
            <a:r>
              <a:rPr lang="en-US" dirty="0" err="1"/>
              <a:t>Najpoznatiji</a:t>
            </a:r>
            <a:r>
              <a:rPr lang="en-US" dirty="0"/>
              <a:t> </a:t>
            </a:r>
            <a:r>
              <a:rPr lang="en-US" dirty="0" err="1"/>
              <a:t>standardi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usmereni</a:t>
            </a:r>
            <a:r>
              <a:rPr lang="en-US" dirty="0"/>
              <a:t> </a:t>
            </a:r>
            <a:r>
              <a:rPr lang="en-US" dirty="0" err="1"/>
              <a:t>ka</a:t>
            </a:r>
            <a:r>
              <a:rPr lang="en-US" dirty="0"/>
              <a:t> LAN </a:t>
            </a:r>
            <a:r>
              <a:rPr lang="en-US" dirty="0" err="1"/>
              <a:t>mrežama</a:t>
            </a:r>
            <a:r>
              <a:rPr lang="en-US" dirty="0"/>
              <a:t>. </a:t>
            </a:r>
            <a:endParaRPr lang="en-US" sz="1600" dirty="0"/>
          </a:p>
          <a:p>
            <a:pPr algn="just"/>
            <a:r>
              <a:rPr lang="en-US" dirty="0" err="1"/>
              <a:t>Sjedište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 je u SAD a Web </a:t>
            </a:r>
            <a:r>
              <a:rPr lang="en-US" dirty="0" err="1"/>
              <a:t>sajt</a:t>
            </a:r>
            <a:r>
              <a:rPr lang="en-US" dirty="0"/>
              <a:t> se </a:t>
            </a:r>
            <a:r>
              <a:rPr lang="en-US" dirty="0" err="1"/>
              <a:t>nalazi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adresi</a:t>
            </a:r>
            <a:r>
              <a:rPr lang="en-US" dirty="0"/>
              <a:t> </a:t>
            </a:r>
            <a:r>
              <a:rPr lang="en-US" u="sng" dirty="0">
                <a:hlinkClick r:id="rId2"/>
              </a:rPr>
              <a:t>www.standards.ieee.org.</a:t>
            </a:r>
            <a:endParaRPr lang="en-US" sz="1600" dirty="0"/>
          </a:p>
          <a:p>
            <a:pPr lvl="1" algn="just"/>
            <a:r>
              <a:rPr lang="sr-Latn-CS" dirty="0"/>
              <a:t>npr: IEEE 802 standardi za lokalne mreže </a:t>
            </a:r>
            <a:endParaRPr lang="en-US" sz="1600" dirty="0"/>
          </a:p>
          <a:p>
            <a:pPr algn="just"/>
            <a:r>
              <a:rPr lang="en-US" dirty="0"/>
              <a:t> 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966358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47</TotalTime>
  <Words>508</Words>
  <Application>Microsoft Office PowerPoint</Application>
  <PresentationFormat>On-screen Show (4:3)</PresentationFormat>
  <Paragraphs>76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Standardizacija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ucenik</dc:creator>
  <cp:lastModifiedBy>ucenik</cp:lastModifiedBy>
  <cp:revision>3</cp:revision>
  <dcterms:created xsi:type="dcterms:W3CDTF">2018-11-08T14:27:24Z</dcterms:created>
  <dcterms:modified xsi:type="dcterms:W3CDTF">2018-11-08T15:14:28Z</dcterms:modified>
</cp:coreProperties>
</file>