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E73C1A-5415-43F3-A0AA-D09E8FE75AED}" type="datetimeFigureOut">
              <a:rPr lang="sr-Latn-RS" smtClean="0"/>
              <a:pPr/>
              <a:t>6.11.2019.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056F9C-E015-4922-B257-485A3C7D0427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6064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OSNOVNE KOMPONENTE STRUJA U TRANZISTORU.</a:t>
            </a:r>
          </a:p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KOEFICIJENTI STRUJNOG POJAČANJA</a:t>
            </a:r>
          </a:p>
          <a:p>
            <a:r>
              <a:rPr lang="sr-Latn-RS" dirty="0" smtClean="0"/>
              <a:t>	Slika prikazuje princip rada bipolarnog tranzistora. Kao što se vidi iz slike, postoje dva strujna kruga. Ulazni, spoj emiter- baza, te izlazni, spoj kolektor-baza. Spoj emiter-baza je polariziran propusno, a kolektor-baza nepropusno, s tim da je baza zajednička elektroda. To je tzv. normalno aktivno područje rada trnzistora. </a:t>
            </a:r>
          </a:p>
          <a:p>
            <a:r>
              <a:rPr lang="sr-Latn-RS" dirty="0" smtClean="0"/>
              <a:t>	Na slici je prikazan tok nosilaca naelektrisanje i struje u bipolarnom tranzistoru polarizovanom za  aktivni režim rada.</a:t>
            </a:r>
            <a:endParaRPr lang="sr-Latn-R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324" y="2661316"/>
            <a:ext cx="5500255" cy="314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12540" y="3251421"/>
            <a:ext cx="3073400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3254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260648"/>
            <a:ext cx="8496944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1450" algn="just">
              <a:lnSpc>
                <a:spcPct val="115000"/>
              </a:lnSpc>
              <a:spcAft>
                <a:spcPts val="0"/>
              </a:spcAft>
            </a:pPr>
            <a:r>
              <a:rPr lang="sr-Latn-CS" dirty="0">
                <a:latin typeface="Times New Roman"/>
                <a:ea typeface="Calibri"/>
                <a:cs typeface="Times New Roman"/>
              </a:rPr>
              <a:t>Struja emitora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e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izlazi, a struja baze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B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i kolektora I</a:t>
            </a:r>
            <a:r>
              <a:rPr lang="sr-Latn-CS" baseline="-25000" dirty="0">
                <a:latin typeface="Times New Roman"/>
                <a:ea typeface="Calibri"/>
                <a:cs typeface="Times New Roman"/>
              </a:rPr>
              <a:t>C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 ulaze u transistor. Zbir struja baze I kolektora jednak je emitorskoj struji:</a:t>
            </a:r>
            <a:endParaRPr lang="sr-Latn-RS" sz="1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			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E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=I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C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+I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B</a:t>
            </a:r>
            <a:endParaRPr lang="sr-Latn-RS" sz="1200" dirty="0" smtClean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Ulazni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spoj direktno polarisan, stvara veliku struju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Izlazni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spoj inverzno polarisan, skoro ne stvara </a:t>
            </a: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struju</a:t>
            </a:r>
            <a:endParaRPr lang="sr-Latn-RS" sz="2000" dirty="0" smtClean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Struja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baze je mnogo manja od struja kolektora i emitera, pa struja teče praktično od emitera ka kolektoru (tome služe emitor i kolektor)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Struja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između baze i kolektora uopšte ne zavisi od napona U</a:t>
            </a:r>
            <a:r>
              <a:rPr lang="sr-Latn-CS" sz="2000" b="1" baseline="-250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BC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, već od “komandnog” napona </a:t>
            </a: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U</a:t>
            </a:r>
            <a:r>
              <a:rPr lang="sr-Latn-CS" sz="2000" b="1" baseline="-250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BE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Ako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se napon U</a:t>
            </a:r>
            <a:r>
              <a:rPr lang="sr-Latn-CS" sz="2000" b="1" baseline="-250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BE  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smanji, i ulazni i izlazni spoj su inverzno</a:t>
            </a:r>
            <a:endParaRPr lang="sr-Latn-RS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polarisani, pa struja prestaje da teče između emitora i kolektora, bez obzira na to što postoji naponska razlika među njima</a:t>
            </a:r>
            <a:endParaRPr lang="sr-Latn-RS" sz="2000" dirty="0"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sr-Latn-CS" sz="2000" b="1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Naponom </a:t>
            </a: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na bazi se upravlja jačinom struje između emitora i</a:t>
            </a:r>
            <a:endParaRPr lang="sr-Latn-RS" sz="2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kolektora (tome služi baza)</a:t>
            </a:r>
            <a:endParaRPr lang="sr-Latn-RS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sr-Latn-RS" sz="1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119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7" y="335846"/>
            <a:ext cx="86792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Aproksimacije pri proračunu rada tranzistora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Struja baze je veoma mala, nekoliko mikroampera, pa se pri proračunu često uzima da je približno jednaka nuli.  Napon između baze i emitora tranzistora koji provodi je u stvari napon na direktno polarisanom PN spoju (diodi) koji provodi, i uzima se da iznosi oko 0,7V.</a:t>
            </a:r>
            <a:endParaRPr lang="sr-Latn-RS" dirty="0" smtClean="0"/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Ako napon na bazi poraste tako da postane za VT (oko 0,5V) veći od</a:t>
            </a:r>
          </a:p>
          <a:p>
            <a:pPr algn="just"/>
            <a:r>
              <a:rPr lang="vi-VN" dirty="0" smtClean="0"/>
              <a:t>napona kolektora onda tranzistor prelazi u režim zasićenja (velike bazne</a:t>
            </a:r>
          </a:p>
          <a:p>
            <a:pPr algn="just"/>
            <a:r>
              <a:rPr lang="vi-VN" dirty="0" smtClean="0"/>
              <a:t>struje). Tada je napon između kolektora i emitora oko 0,2V (0,7V-0,5V)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vi-VN" dirty="0" smtClean="0"/>
              <a:t>Karakteristika dobrog tranzistora je da što veći dio struje emitera stigne na kolektor. Za svojstva tranzistora su bitni faktor strujnog pojačanja, u ovom slučaju u spoju zajedničke baze</a:t>
            </a:r>
          </a:p>
          <a:p>
            <a:pPr marL="285750" indent="-285750" algn="just">
              <a:buFont typeface="Wingdings" pitchFamily="2" charset="2"/>
              <a:buChar char="§"/>
            </a:pPr>
            <a:endParaRPr lang="vi-V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9126" y="3752166"/>
            <a:ext cx="2736304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14694"/>
            <a:ext cx="5803681" cy="2966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0876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33265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Takođe postoje spojevi sa zajedničkim emiterom i zajedničkim kolektorom. Razlika između tih spojeva je u strujnim i naponskim pojačanjima koja se njima mogu postići.</a:t>
            </a:r>
            <a:endParaRPr lang="sr-Latn-R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7508"/>
            <a:ext cx="2994025" cy="134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49600" y="1124744"/>
            <a:ext cx="507087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Ulazna struja je struja baze IB, a izlazna struja kolektora IC, što je u praksi najčešći slučaj. Koeficijent ovog jednosmjernig strujnog pojačanja se obeležava sa h21e (ili </a:t>
            </a:r>
            <a:r>
              <a:rPr lang="el-GR" dirty="0" smtClean="0"/>
              <a:t>β</a:t>
            </a:r>
            <a:r>
              <a:rPr lang="sr-Latn-RS" dirty="0" smtClean="0"/>
              <a:t>s) I iznosi:</a:t>
            </a:r>
          </a:p>
          <a:p>
            <a:r>
              <a:rPr lang="sr-Latn-RS" dirty="0" smtClean="0"/>
              <a:t>	  </a:t>
            </a:r>
            <a:r>
              <a:rPr lang="sr-Latn-RS" sz="2000" b="1" dirty="0" smtClean="0">
                <a:solidFill>
                  <a:srgbClr val="FF0000"/>
                </a:solidFill>
              </a:rPr>
              <a:t>h</a:t>
            </a:r>
            <a:r>
              <a:rPr lang="sr-Latn-RS" sz="1600" b="1" dirty="0" smtClean="0">
                <a:solidFill>
                  <a:srgbClr val="FF0000"/>
                </a:solidFill>
              </a:rPr>
              <a:t>21E</a:t>
            </a:r>
            <a:r>
              <a:rPr lang="sr-Latn-RS" sz="2000" b="1" dirty="0" smtClean="0">
                <a:solidFill>
                  <a:srgbClr val="FF0000"/>
                </a:solidFill>
              </a:rPr>
              <a:t>= </a:t>
            </a:r>
            <a:r>
              <a:rPr lang="el-GR" sz="2000" b="1" dirty="0" smtClean="0">
                <a:solidFill>
                  <a:srgbClr val="FF0000"/>
                </a:solidFill>
              </a:rPr>
              <a:t>β</a:t>
            </a:r>
            <a:r>
              <a:rPr lang="sr-Latn-RS" sz="2000" b="1" dirty="0" smtClean="0">
                <a:solidFill>
                  <a:srgbClr val="FF0000"/>
                </a:solidFill>
              </a:rPr>
              <a:t>s=IC/IB</a:t>
            </a:r>
          </a:p>
          <a:p>
            <a:r>
              <a:rPr lang="sr-Latn-RS" dirty="0" smtClean="0"/>
              <a:t>	Struja IC je znatno veća od struje IB, pa je koeficijent </a:t>
            </a:r>
            <a:r>
              <a:rPr lang="el-GR" dirty="0" smtClean="0"/>
              <a:t>β</a:t>
            </a:r>
            <a:r>
              <a:rPr lang="sr-Latn-RS" dirty="0" smtClean="0"/>
              <a:t>s znatno veći od jedinice. Tipična vrijednost je oko 100, mada može da bude i veća i manja.</a:t>
            </a:r>
            <a:endParaRPr lang="sr-Latn-R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40845"/>
            <a:ext cx="8280920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673275"/>
            <a:ext cx="4608512" cy="915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>
            <a:grayscl/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672708"/>
            <a:ext cx="2736304" cy="1581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809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04664"/>
            <a:ext cx="7920880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Inverzna struja silicijumskog PN-spoja je zanemarljivo mala. Kod tranzistora </a:t>
            </a:r>
            <a:r>
              <a:rPr lang="sr-Latn-C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BC 107 je tipično 200 pA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, dok kod tranzistora za veće snage može da bude znatno veća (na primjer kod </a:t>
            </a:r>
            <a:r>
              <a:rPr lang="sr-Latn-CS" dirty="0" smtClean="0">
                <a:solidFill>
                  <a:srgbClr val="C00000"/>
                </a:solidFill>
                <a:effectLst/>
                <a:latin typeface="Times New Roman"/>
                <a:ea typeface="Calibri"/>
                <a:cs typeface="Times New Roman"/>
              </a:rPr>
              <a:t>tranzistora 2N3055 iznosi oko 200 µA)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. Struja I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CBO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 se udvostručava pri svakom povišenju temperature PN-spoja za oko 10</a:t>
            </a:r>
            <a:r>
              <a:rPr lang="sr-Latn-CS" baseline="30000" dirty="0" smtClean="0">
                <a:effectLst/>
                <a:latin typeface="Times New Roman"/>
                <a:ea typeface="Calibri"/>
                <a:cs typeface="Times New Roman"/>
              </a:rPr>
              <a:t>0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C.</a:t>
            </a:r>
            <a:endParaRPr lang="sr-Latn-RS" sz="12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Ukoliko se baza otvori kroz transistor teče struja I</a:t>
            </a:r>
            <a:r>
              <a:rPr lang="sr-Latn-CS" baseline="-25000" dirty="0" smtClean="0">
                <a:effectLst/>
                <a:latin typeface="Times New Roman"/>
                <a:ea typeface="Calibri"/>
                <a:cs typeface="Times New Roman"/>
              </a:rPr>
              <a:t>CEO</a:t>
            </a:r>
            <a:r>
              <a:rPr lang="sr-Latn-CS" dirty="0" smtClean="0">
                <a:effectLst/>
                <a:latin typeface="Times New Roman"/>
                <a:ea typeface="Calibri"/>
                <a:cs typeface="Times New Roman"/>
              </a:rPr>
              <a:t> koja iznosi orjentaciono oko 50nA I nje uticaj je obično zanemarljiv kod silicijumskih tranzistora.</a:t>
            </a:r>
            <a:endParaRPr lang="sr-Latn-RS" sz="1200" dirty="0">
              <a:ea typeface="Calibri"/>
              <a:cs typeface="Times New Roman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3416818" y="2408289"/>
            <a:ext cx="1964055" cy="136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8903" y="4077072"/>
            <a:ext cx="5726113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4459" y="4402643"/>
            <a:ext cx="3414999" cy="1887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9303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260649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</a:rPr>
              <a:t>NAČIN VEZIVANJA TRANZISTORA</a:t>
            </a:r>
          </a:p>
          <a:p>
            <a:r>
              <a:rPr lang="vi-VN" dirty="0" smtClean="0"/>
              <a:t>	Tranzistor se upotrebljava u pojačavačima i drugim elektronskim kolima koji imaju ulaz i izlaz. Tranzistor ima tri kraja: bazu, emitor i kolektor. Ukoliko se transistor koristi kao pojačavač mora da ima dva ulazna i dva izlazna kraja. To se postiže korišćenjem nekog priključka (kao zajedničkog ) za ulaz I izlaz.</a:t>
            </a:r>
          </a:p>
          <a:p>
            <a:r>
              <a:rPr lang="vi-VN" dirty="0" smtClean="0"/>
              <a:t>		</a:t>
            </a:r>
            <a:r>
              <a:rPr lang="vi-VN" dirty="0" smtClean="0">
                <a:solidFill>
                  <a:srgbClr val="FF0000"/>
                </a:solidFill>
              </a:rPr>
              <a:t>Kolo sa zajedničkim emitorom</a:t>
            </a:r>
            <a:r>
              <a:rPr lang="vi-VN" dirty="0" smtClean="0"/>
              <a:t> se najčešće upotrebljava. Ulaz kola je između baze i emitora, a izlaz između kolektora i emitora.</a:t>
            </a:r>
            <a:endParaRPr lang="vi-VN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203210"/>
            <a:ext cx="3414713" cy="212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43263"/>
            <a:ext cx="13620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92030" y="4028710"/>
            <a:ext cx="14192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882785"/>
            <a:ext cx="13335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029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290527"/>
            <a:ext cx="7200800" cy="336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9" y="3212976"/>
            <a:ext cx="5745163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3839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786683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608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305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sasak djole</cp:lastModifiedBy>
  <cp:revision>1</cp:revision>
  <dcterms:created xsi:type="dcterms:W3CDTF">2015-10-16T15:46:37Z</dcterms:created>
  <dcterms:modified xsi:type="dcterms:W3CDTF">2019-11-06T17:31:04Z</dcterms:modified>
</cp:coreProperties>
</file>