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9"/>
  </p:notesMasterIdLst>
  <p:sldIdLst>
    <p:sldId id="256" r:id="rId3"/>
    <p:sldId id="257" r:id="rId4"/>
    <p:sldId id="260" r:id="rId5"/>
    <p:sldId id="261" r:id="rId6"/>
    <p:sldId id="303" r:id="rId7"/>
    <p:sldId id="304" r:id="rId8"/>
    <p:sldId id="305" r:id="rId9"/>
    <p:sldId id="269" r:id="rId10"/>
    <p:sldId id="309" r:id="rId11"/>
    <p:sldId id="276" r:id="rId12"/>
    <p:sldId id="282" r:id="rId13"/>
    <p:sldId id="308" r:id="rId14"/>
    <p:sldId id="302" r:id="rId15"/>
    <p:sldId id="306" r:id="rId16"/>
    <p:sldId id="307" r:id="rId17"/>
    <p:sldId id="270" r:id="rId18"/>
  </p:sldIdLst>
  <p:sldSz cx="9144000" cy="5143500" type="screen16x9"/>
  <p:notesSz cx="6858000" cy="9144000"/>
  <p:embeddedFontLst>
    <p:embeddedFont>
      <p:font typeface="Chiller" pitchFamily="82" charset="0"/>
      <p:regular r:id="rId20"/>
    </p:embeddedFont>
    <p:embeddedFont>
      <p:font typeface="Book Antiqua" pitchFamily="18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Quicksand Light" charset="0"/>
      <p:regular r:id="rId29"/>
      <p:bold r:id="rId30"/>
    </p:embeddedFont>
    <p:embeddedFont>
      <p:font typeface="Cambria Math" pitchFamily="18" charset="0"/>
      <p:regular r:id="rId31"/>
    </p:embeddedFont>
    <p:embeddedFont>
      <p:font typeface="Montserrat" charset="0"/>
      <p:regular r:id="rId32"/>
      <p:bold r:id="rId33"/>
      <p:italic r:id="rId34"/>
      <p:boldItalic r:id="rId35"/>
    </p:embeddedFont>
    <p:embeddedFont>
      <p:font typeface="Cabin" charset="0"/>
      <p:regular r:id="rId36"/>
      <p:bold r:id="rId37"/>
      <p:italic r:id="rId38"/>
      <p:boldItalic r:id="rId39"/>
    </p:embeddedFont>
    <p:embeddedFont>
      <p:font typeface="Proxima Nova Semibold" charset="0"/>
      <p:regular r:id="rId40"/>
      <p:bold r:id="rId41"/>
      <p:boldItalic r:id="rId42"/>
    </p:embeddedFont>
    <p:embeddedFont>
      <p:font typeface="Proxima Nova" charset="0"/>
      <p:regular r:id="rId43"/>
      <p:bold r:id="rId44"/>
      <p:italic r:id="rId45"/>
      <p:boldItalic r:id="rId46"/>
    </p:embeddedFont>
    <p:embeddedFont>
      <p:font typeface="Arvo" charset="0"/>
      <p:regular r:id="rId47"/>
      <p:bold r:id="rId48"/>
      <p:italic r:id="rId49"/>
      <p:boldItalic r:id="rId50"/>
    </p:embeddedFont>
    <p:embeddedFont>
      <p:font typeface="Bodoni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CC00CC"/>
    <a:srgbClr val="990099"/>
    <a:srgbClr val="CC99FF"/>
    <a:srgbClr val="FFFF00"/>
    <a:srgbClr val="FFCCFF"/>
    <a:srgbClr val="000099"/>
    <a:srgbClr val="008000"/>
    <a:srgbClr val="CCFF33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8532CA2-130D-4B2C-AE6B-AD94D29B8020}">
  <a:tblStyle styleId="{38532CA2-130D-4B2C-AE6B-AD94D29B80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697" autoAdjust="0"/>
  </p:normalViewPr>
  <p:slideViewPr>
    <p:cSldViewPr snapToGrid="0">
      <p:cViewPr varScale="1">
        <p:scale>
          <a:sx n="87" d="100"/>
          <a:sy n="87" d="100"/>
        </p:scale>
        <p:origin x="-8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32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8042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176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de74579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de7457949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604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423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386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12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140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de7457949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3de7457949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119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3de7457949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3de7457949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352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4" name="Google Shape;9614;g4c8d4cebab_0_8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5" name="Google Shape;9615;g4c8d4cebab_0_8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863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44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2">
  <p:cSld name="TITLE_1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5400000">
            <a:off x="1995421" y="-2009807"/>
            <a:ext cx="5153149" cy="916311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4572000" y="473650"/>
            <a:ext cx="3731400" cy="18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ctrTitle" idx="2"/>
          </p:nvPr>
        </p:nvSpPr>
        <p:spPr>
          <a:xfrm>
            <a:off x="4572000" y="2367100"/>
            <a:ext cx="4326600" cy="16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None/>
              <a:defRPr sz="14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&amp; subtitle slide 1">
  <p:cSld name="SECTION_HEADER_1">
    <p:bg>
      <p:bgPr>
        <a:solidFill>
          <a:srgbClr val="3E516C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062550" y="1304275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1062550" y="2512925"/>
            <a:ext cx="2454600" cy="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317125" y="2545825"/>
            <a:ext cx="2826812" cy="259767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6947325" y="2582289"/>
            <a:ext cx="2196612" cy="256121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">
  <p:cSld name="CUSTOM_1">
    <p:bg>
      <p:bgPr>
        <a:solidFill>
          <a:srgbClr val="E9AA1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 hasCustomPrompt="1"/>
          </p:nvPr>
        </p:nvSpPr>
        <p:spPr>
          <a:xfrm>
            <a:off x="314550" y="8131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9"/>
          <p:cNvSpPr txBox="1">
            <a:spLocks noGrp="1"/>
          </p:cNvSpPr>
          <p:nvPr>
            <p:ph type="title" idx="2" hasCustomPrompt="1"/>
          </p:nvPr>
        </p:nvSpPr>
        <p:spPr>
          <a:xfrm>
            <a:off x="314550" y="196070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9"/>
          <p:cNvSpPr txBox="1">
            <a:spLocks noGrp="1"/>
          </p:cNvSpPr>
          <p:nvPr>
            <p:ph type="title" idx="3" hasCustomPrompt="1"/>
          </p:nvPr>
        </p:nvSpPr>
        <p:spPr>
          <a:xfrm>
            <a:off x="314550" y="3146350"/>
            <a:ext cx="85206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1382875" y="15970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4"/>
          </p:nvPr>
        </p:nvSpPr>
        <p:spPr>
          <a:xfrm>
            <a:off x="1382875" y="274460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5"/>
          </p:nvPr>
        </p:nvSpPr>
        <p:spPr>
          <a:xfrm>
            <a:off x="1382875" y="3930250"/>
            <a:ext cx="6399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16C"/>
              </a:buClr>
              <a:buSzPts val="1200"/>
              <a:buNone/>
              <a:defRPr sz="1200">
                <a:solidFill>
                  <a:srgbClr val="3E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 1">
  <p:cSld name="CUSTOM_1_1">
    <p:bg>
      <p:bgPr>
        <a:solidFill>
          <a:srgbClr val="E9AA1B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122200" y="2102550"/>
            <a:ext cx="4899600" cy="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4827050" y="2662299"/>
            <a:ext cx="4326494" cy="248602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"/>
          <p:cNvSpPr/>
          <p:nvPr/>
        </p:nvSpPr>
        <p:spPr>
          <a:xfrm rot="10800000">
            <a:off x="5241623" y="3778203"/>
            <a:ext cx="3911921" cy="137011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/>
          <p:nvPr/>
        </p:nvSpPr>
        <p:spPr>
          <a:xfrm rot="10800000">
            <a:off x="5241623" y="4090775"/>
            <a:ext cx="3911921" cy="1057546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/>
          <p:nvPr/>
        </p:nvSpPr>
        <p:spPr>
          <a:xfrm rot="-5400000">
            <a:off x="-1299834" y="1285448"/>
            <a:ext cx="4323257" cy="1742714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/>
          <p:nvPr/>
        </p:nvSpPr>
        <p:spPr>
          <a:xfrm rot="-5400000" flipH="1">
            <a:off x="-508047" y="493661"/>
            <a:ext cx="2740411" cy="1743442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/>
          <p:nvPr/>
        </p:nvSpPr>
        <p:spPr>
          <a:xfrm rot="-5400000" flipH="1">
            <a:off x="-214576" y="200189"/>
            <a:ext cx="2129135" cy="1719108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/>
        </p:nvSpPr>
        <p:spPr>
          <a:xfrm rot="10800000" flipH="1">
            <a:off x="6095750" y="3297290"/>
            <a:ext cx="3060616" cy="186083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2"/>
          <p:cNvSpPr/>
          <p:nvPr/>
        </p:nvSpPr>
        <p:spPr>
          <a:xfrm rot="10800000">
            <a:off x="6388998" y="4132544"/>
            <a:ext cx="2767552" cy="102558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"/>
          <p:cNvSpPr/>
          <p:nvPr/>
        </p:nvSpPr>
        <p:spPr>
          <a:xfrm rot="10800000">
            <a:off x="6388998" y="4366515"/>
            <a:ext cx="2767552" cy="791610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1601250" y="1117575"/>
            <a:ext cx="5941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1601250" y="2161650"/>
            <a:ext cx="59415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 sz="1400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 rot="10800000">
            <a:off x="0" y="-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Google Shape;119;p12"/>
          <p:cNvSpPr/>
          <p:nvPr/>
        </p:nvSpPr>
        <p:spPr>
          <a:xfrm flipH="1">
            <a:off x="185" y="0"/>
            <a:ext cx="2999115" cy="1723370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"/>
          <p:cNvSpPr/>
          <p:nvPr/>
        </p:nvSpPr>
        <p:spPr>
          <a:xfrm>
            <a:off x="0" y="0"/>
            <a:ext cx="2711777" cy="949827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"/>
          <p:cNvSpPr/>
          <p:nvPr/>
        </p:nvSpPr>
        <p:spPr>
          <a:xfrm>
            <a:off x="0" y="0"/>
            <a:ext cx="2711777" cy="733139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AND_BODY_4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 flipH="1">
            <a:off x="6610100" y="3610054"/>
            <a:ext cx="2546446" cy="1548071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 rot="10800000">
            <a:off x="6853867" y="4304904"/>
            <a:ext cx="2302683" cy="853221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10800000">
            <a:off x="6853867" y="4499554"/>
            <a:ext cx="2302683" cy="65857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E8A8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 rot="10800000">
            <a:off x="-7362" y="-73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-7151" y="-7362"/>
            <a:ext cx="2307413" cy="1325867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8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-7362" y="-7362"/>
            <a:ext cx="2086308" cy="730778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-7362" y="-7362"/>
            <a:ext cx="2086308" cy="564062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ctrTitle"/>
          </p:nvPr>
        </p:nvSpPr>
        <p:spPr>
          <a:xfrm>
            <a:off x="4964349" y="1365375"/>
            <a:ext cx="15504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Font typeface="Cabin"/>
              <a:buNone/>
              <a:defRPr sz="1800">
                <a:solidFill>
                  <a:srgbClr val="0E2A47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ctrTitle" idx="3"/>
          </p:nvPr>
        </p:nvSpPr>
        <p:spPr>
          <a:xfrm>
            <a:off x="4964351" y="2934875"/>
            <a:ext cx="24486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None/>
              <a:defRPr sz="1200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2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">
  <p:cSld name="BLANK_1_1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3E516C"/>
                </a:solidFill>
              </a:defRPr>
            </a:lvl1pPr>
            <a:lvl2pPr lvl="1" rtl="0">
              <a:buNone/>
              <a:defRPr>
                <a:solidFill>
                  <a:srgbClr val="3E516C"/>
                </a:solidFill>
              </a:defRPr>
            </a:lvl2pPr>
            <a:lvl3pPr lvl="2" rtl="0">
              <a:buNone/>
              <a:defRPr>
                <a:solidFill>
                  <a:srgbClr val="3E516C"/>
                </a:solidFill>
              </a:defRPr>
            </a:lvl3pPr>
            <a:lvl4pPr lvl="3" rtl="0">
              <a:buNone/>
              <a:defRPr>
                <a:solidFill>
                  <a:srgbClr val="3E516C"/>
                </a:solidFill>
              </a:defRPr>
            </a:lvl4pPr>
            <a:lvl5pPr lvl="4" rtl="0">
              <a:buNone/>
              <a:defRPr>
                <a:solidFill>
                  <a:srgbClr val="3E516C"/>
                </a:solidFill>
              </a:defRPr>
            </a:lvl5pPr>
            <a:lvl6pPr lvl="5" rtl="0">
              <a:buNone/>
              <a:defRPr>
                <a:solidFill>
                  <a:srgbClr val="3E516C"/>
                </a:solidFill>
              </a:defRPr>
            </a:lvl6pPr>
            <a:lvl7pPr lvl="6" rtl="0">
              <a:buNone/>
              <a:defRPr>
                <a:solidFill>
                  <a:srgbClr val="3E516C"/>
                </a:solidFill>
              </a:defRPr>
            </a:lvl7pPr>
            <a:lvl8pPr lvl="7" rtl="0">
              <a:buNone/>
              <a:defRPr>
                <a:solidFill>
                  <a:srgbClr val="3E516C"/>
                </a:solidFill>
              </a:defRPr>
            </a:lvl8pPr>
            <a:lvl9pPr lvl="8" rtl="0">
              <a:buNone/>
              <a:defRPr>
                <a:solidFill>
                  <a:srgbClr val="3E516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65" name="Google Shape;265;p25"/>
          <p:cNvPicPr preferRelativeResize="0"/>
          <p:nvPr/>
        </p:nvPicPr>
        <p:blipFill rotWithShape="1">
          <a:blip r:embed="rId2">
            <a:alphaModFix/>
          </a:blip>
          <a:srcRect t="13521" b="207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>
            <a:spLocks noGrp="1"/>
          </p:cNvSpPr>
          <p:nvPr>
            <p:ph type="sldNum" idx="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ctrTitle"/>
          </p:nvPr>
        </p:nvSpPr>
        <p:spPr>
          <a:xfrm>
            <a:off x="2323600" y="1146190"/>
            <a:ext cx="6168000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1702" y="4749900"/>
            <a:ext cx="40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800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8" r:id="rId5"/>
    <p:sldLayoutId id="2147483660" r:id="rId6"/>
    <p:sldLayoutId id="2147483669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8487" y="89776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Latn-CS" sz="4800" b="1" i="1" u="sng" dirty="0" smtClean="0">
              <a:solidFill>
                <a:schemeClr val="tx1"/>
              </a:solidFill>
              <a:latin typeface="Chiller" panose="04020404031007020602" pitchFamily="82" charset="0"/>
              <a:cs typeface="Tunga" pitchFamily="2"/>
            </a:endParaRPr>
          </a:p>
          <a:p>
            <a:endParaRPr lang="sr-Latn-CS" sz="4800" b="1" i="1" u="sng" dirty="0">
              <a:solidFill>
                <a:schemeClr val="tx1"/>
              </a:solidFill>
              <a:latin typeface="Chiller" panose="04020404031007020602" pitchFamily="82" charset="0"/>
            </a:endParaRPr>
          </a:p>
          <a:p>
            <a:r>
              <a:rPr lang="sr-Latn-CS" sz="1200" b="1" i="1" u="sng" dirty="0">
                <a:latin typeface="Book Antiqua" pitchFamily="18" charset="0"/>
              </a:rPr>
              <a:t/>
            </a:r>
            <a:br>
              <a:rPr lang="sr-Latn-CS" sz="1200" b="1" i="1" u="sng" dirty="0"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8487" y="178832"/>
            <a:ext cx="53385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5400" b="1" i="1" u="sng" dirty="0">
                <a:solidFill>
                  <a:srgbClr val="FFFF00"/>
                </a:solidFill>
                <a:latin typeface="Chiller" panose="04020404031007020602" pitchFamily="82" charset="0"/>
                <a:cs typeface="Tunga" pitchFamily="2"/>
              </a:rPr>
              <a:t>MASA.IMPULS.SILA</a:t>
            </a:r>
            <a:r>
              <a:rPr lang="sr-Latn-CS" sz="1200" b="1" i="1" u="sng" dirty="0">
                <a:latin typeface="Book Antiqua" pitchFamily="18" charset="0"/>
              </a:rPr>
              <a:t/>
            </a:r>
            <a:br>
              <a:rPr lang="sr-Latn-CS" sz="1200" b="1" i="1" u="sng" dirty="0"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1252" y="1618770"/>
            <a:ext cx="8793366" cy="1198714"/>
          </a:xfrm>
          <a:prstGeom prst="roundRect">
            <a:avLst/>
          </a:prstGeom>
          <a:solidFill>
            <a:srgbClr val="336699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00FFFF"/>
                </a:solidFill>
                <a:latin typeface="Chiller" panose="04020404031007020602" pitchFamily="82" charset="0"/>
              </a:rPr>
              <a:t>Dinamika je oblast mehanike koja izučava uzroke pojavljivanja ubrzanja tijela i razmatra metode njegovog određivanja.</a:t>
            </a:r>
            <a:endParaRPr lang="en-US" sz="3200" b="1" dirty="0">
              <a:solidFill>
                <a:srgbClr val="00FFFF"/>
              </a:solidFill>
              <a:latin typeface="Chiller" panose="04020404031007020602" pitchFamily="8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1252" y="3048549"/>
            <a:ext cx="8793366" cy="6420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008000"/>
                </a:solidFill>
                <a:latin typeface="Chiller" panose="04020404031007020602" pitchFamily="82" charset="0"/>
              </a:rPr>
              <a:t>Dinamika se zasniva na tri Njutnova zakona.</a:t>
            </a:r>
            <a:endParaRPr lang="en-US" sz="3200" dirty="0">
              <a:solidFill>
                <a:srgbClr val="008000"/>
              </a:solidFill>
              <a:latin typeface="Chiller" panose="040204040310070206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252" y="3883142"/>
            <a:ext cx="8889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Započinjanje ili promjena bilo kakvog kretanja izazvana je isključivo uticajem drugih tijela.</a:t>
            </a:r>
            <a:endParaRPr lang="en-US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5000"/>
            <a:lumOff val="75000"/>
            <a:alpha val="35000"/>
          </a:schemeClr>
        </a:solidFill>
        <a:effectLst/>
      </p:bgPr>
    </p:bg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527" y="124899"/>
            <a:ext cx="8763000" cy="810127"/>
          </a:xfrm>
          <a:prstGeom prst="roundRect">
            <a:avLst>
              <a:gd name="adj" fmla="val 50000"/>
            </a:avLst>
          </a:prstGeom>
          <a:solidFill>
            <a:srgbClr val="1683AA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Masa (    </a:t>
            </a:r>
            <a:r>
              <a:rPr lang="sr-Latn-CS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) </a:t>
            </a:r>
            <a:r>
              <a:rPr lang="sr-Latn-C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je fizička veličina koja karakteriše inertnost svih tijela. 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1815504"/>
              </p:ext>
            </p:extLst>
          </p:nvPr>
        </p:nvGraphicFramePr>
        <p:xfrm>
          <a:off x="1345244" y="367106"/>
          <a:ext cx="387302" cy="325712"/>
        </p:xfrm>
        <a:graphic>
          <a:graphicData uri="http://schemas.openxmlformats.org/presentationml/2006/ole">
            <p:oleObj spid="_x0000_s3153" name="Equation" r:id="rId4" imgW="3962400" imgH="3352800" progId="Equation.3">
              <p:embed/>
            </p:oleObj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00527" y="1094731"/>
            <a:ext cx="8763000" cy="74022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000099"/>
                </a:solidFill>
                <a:latin typeface="Chiller" panose="04020404031007020602" pitchFamily="82" charset="0"/>
              </a:rPr>
              <a:t>Što je masa veća to je tijelo inertnije ( tromije ).</a:t>
            </a:r>
            <a:endParaRPr lang="en-US" sz="3200" dirty="0">
              <a:solidFill>
                <a:srgbClr val="000099"/>
              </a:solidFill>
              <a:latin typeface="Chiller" panose="040204040310070206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31795"/>
            <a:ext cx="9027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Ako označimo mase kugli sa    </a:t>
            </a:r>
            <a:r>
              <a:rPr lang="sr-Latn-CS" sz="3200" b="1" dirty="0" smtClean="0">
                <a:solidFill>
                  <a:srgbClr val="000099"/>
                </a:solidFill>
                <a:latin typeface="Chiller" panose="04020404031007020602" pitchFamily="82" charset="0"/>
              </a:rPr>
              <a:t> i     , </a:t>
            </a: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odnos intenziteta njihovih ubrzanja je obrnuto proporcionalan odnosu njihovih masa:</a:t>
            </a:r>
            <a:endParaRPr lang="en-US" sz="3200" dirty="0">
              <a:solidFill>
                <a:srgbClr val="000099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7413297"/>
              </p:ext>
            </p:extLst>
          </p:nvPr>
        </p:nvGraphicFramePr>
        <p:xfrm>
          <a:off x="3535959" y="1942257"/>
          <a:ext cx="371475" cy="428625"/>
        </p:xfrm>
        <a:graphic>
          <a:graphicData uri="http://schemas.openxmlformats.org/presentationml/2006/ole">
            <p:oleObj spid="_x0000_s3154" name="Equation" r:id="rId5" imgW="4572000" imgH="5181600" progId="Equation.3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3981024"/>
              </p:ext>
            </p:extLst>
          </p:nvPr>
        </p:nvGraphicFramePr>
        <p:xfrm>
          <a:off x="4181977" y="1930890"/>
          <a:ext cx="400050" cy="428625"/>
        </p:xfrm>
        <a:graphic>
          <a:graphicData uri="http://schemas.openxmlformats.org/presentationml/2006/ole">
            <p:oleObj spid="_x0000_s3155" name="Equation" r:id="rId6" imgW="4876800" imgH="51816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9931443"/>
              </p:ext>
            </p:extLst>
          </p:nvPr>
        </p:nvGraphicFramePr>
        <p:xfrm>
          <a:off x="330009" y="3169696"/>
          <a:ext cx="1402537" cy="1102322"/>
        </p:xfrm>
        <a:graphic>
          <a:graphicData uri="http://schemas.openxmlformats.org/presentationml/2006/ole">
            <p:oleObj spid="_x0000_s3156" name="Equation" r:id="rId7" imgW="14630400" imgH="11277600" progId="Equation.3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2026783" y="3606557"/>
            <a:ext cx="990600" cy="228600"/>
          </a:xfrm>
          <a:prstGeom prst="rightArrow">
            <a:avLst/>
          </a:prstGeom>
          <a:solidFill>
            <a:srgbClr val="92D050"/>
          </a:solidFill>
          <a:ln>
            <a:solidFill>
              <a:srgbClr val="168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9790533"/>
              </p:ext>
            </p:extLst>
          </p:nvPr>
        </p:nvGraphicFramePr>
        <p:xfrm>
          <a:off x="3311620" y="3155913"/>
          <a:ext cx="1191628" cy="1129887"/>
        </p:xfrm>
        <a:graphic>
          <a:graphicData uri="http://schemas.openxmlformats.org/presentationml/2006/ole">
            <p:oleObj spid="_x0000_s3157" name="Equation" r:id="rId8" imgW="11582400" imgH="10363200" progId="Equation.3">
              <p:embed/>
            </p:oleObj>
          </a:graphicData>
        </a:graphic>
      </p:graphicFrame>
      <p:sp>
        <p:nvSpPr>
          <p:cNvPr id="15" name="Right Arrow 14"/>
          <p:cNvSpPr/>
          <p:nvPr/>
        </p:nvSpPr>
        <p:spPr>
          <a:xfrm>
            <a:off x="4797485" y="3587214"/>
            <a:ext cx="990600" cy="228600"/>
          </a:xfrm>
          <a:prstGeom prst="rightArrow">
            <a:avLst/>
          </a:prstGeom>
          <a:solidFill>
            <a:srgbClr val="92D050"/>
          </a:solidFill>
          <a:ln>
            <a:solidFill>
              <a:srgbClr val="168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5586555"/>
              </p:ext>
            </p:extLst>
          </p:nvPr>
        </p:nvGraphicFramePr>
        <p:xfrm>
          <a:off x="6082322" y="3430403"/>
          <a:ext cx="1658137" cy="542221"/>
        </p:xfrm>
        <a:graphic>
          <a:graphicData uri="http://schemas.openxmlformats.org/presentationml/2006/ole">
            <p:oleObj spid="_x0000_s3158" name="Equation" r:id="rId9" imgW="15544800" imgH="5181600" progId="Equation.3">
              <p:embed/>
            </p:oleObj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00527" y="4413537"/>
            <a:ext cx="8763000" cy="607128"/>
          </a:xfrm>
          <a:prstGeom prst="roundRect">
            <a:avLst>
              <a:gd name="adj" fmla="val 50000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FF0066"/>
                </a:solidFill>
                <a:latin typeface="Chiller" panose="04020404031007020602" pitchFamily="82" charset="0"/>
              </a:rPr>
              <a:t>Masa je skalarna i uvijek pozitivna fizička veličina.</a:t>
            </a:r>
            <a:endParaRPr lang="en-US" sz="3200" dirty="0">
              <a:solidFill>
                <a:srgbClr val="FF0066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3565" y="43294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b="1" dirty="0">
                <a:solidFill>
                  <a:srgbClr val="008000"/>
                </a:solidFill>
                <a:latin typeface="Chiller" panose="04020404031007020602" pitchFamily="82" charset="0"/>
              </a:rPr>
              <a:t>Jedinica za masu je       </a:t>
            </a:r>
            <a:r>
              <a:rPr lang="sr-Latn-CS" sz="32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.</a:t>
            </a:r>
            <a:endParaRPr lang="en-US" sz="3200" dirty="0">
              <a:solidFill>
                <a:srgbClr val="008000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3511864"/>
              </p:ext>
            </p:extLst>
          </p:nvPr>
        </p:nvGraphicFramePr>
        <p:xfrm>
          <a:off x="4124221" y="75595"/>
          <a:ext cx="601994" cy="380094"/>
        </p:xfrm>
        <a:graphic>
          <a:graphicData uri="http://schemas.openxmlformats.org/presentationml/2006/ole">
            <p:oleObj spid="_x0000_s4241" name="Equation" r:id="rId4" imgW="7924800" imgH="51816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01597" y="514396"/>
            <a:ext cx="8919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FF9900"/>
                </a:solidFill>
                <a:latin typeface="Chiller" panose="04020404031007020602" pitchFamily="82" charset="0"/>
              </a:rPr>
              <a:t>Ako nekoliko tijela masa               </a:t>
            </a:r>
            <a:r>
              <a:rPr lang="sr-Latn-CS" sz="3200" b="1" dirty="0" smtClean="0">
                <a:solidFill>
                  <a:srgbClr val="FF9900"/>
                </a:solidFill>
                <a:latin typeface="Chiller" panose="04020404031007020602" pitchFamily="82" charset="0"/>
              </a:rPr>
              <a:t>spojimo </a:t>
            </a:r>
            <a:r>
              <a:rPr lang="sr-Latn-CS" sz="3200" b="1" dirty="0">
                <a:solidFill>
                  <a:srgbClr val="FF9900"/>
                </a:solidFill>
                <a:latin typeface="Chiller" panose="04020404031007020602" pitchFamily="82" charset="0"/>
              </a:rPr>
              <a:t>u složeno tijelo, masa složenog tijela je</a:t>
            </a:r>
            <a:endParaRPr lang="en-US" sz="3200" dirty="0">
              <a:solidFill>
                <a:srgbClr val="FF9900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5836037"/>
              </p:ext>
            </p:extLst>
          </p:nvPr>
        </p:nvGraphicFramePr>
        <p:xfrm>
          <a:off x="3116995" y="561112"/>
          <a:ext cx="1609220" cy="412395"/>
        </p:xfrm>
        <a:graphic>
          <a:graphicData uri="http://schemas.openxmlformats.org/presentationml/2006/ole">
            <p:oleObj spid="_x0000_s4242" name="Equation" r:id="rId5" imgW="19507200" imgH="5486400" progId="Equation.3">
              <p:embed/>
            </p:oleObj>
          </a:graphicData>
        </a:graphic>
      </p:graphicFrame>
      <p:graphicFrame>
        <p:nvGraphicFramePr>
          <p:cNvPr id="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6625285"/>
              </p:ext>
            </p:extLst>
          </p:nvPr>
        </p:nvGraphicFramePr>
        <p:xfrm>
          <a:off x="2369457" y="1058182"/>
          <a:ext cx="2356758" cy="451267"/>
        </p:xfrm>
        <a:graphic>
          <a:graphicData uri="http://schemas.openxmlformats.org/presentationml/2006/ole">
            <p:oleObj spid="_x0000_s4243" name="Equation" r:id="rId6" imgW="32918400" imgH="5486400" progId="Equation.3">
              <p:embed/>
            </p:oleObj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101599" y="1731137"/>
            <a:ext cx="8919029" cy="974580"/>
          </a:xfrm>
          <a:prstGeom prst="roundRect">
            <a:avLst>
              <a:gd name="adj" fmla="val 48810"/>
            </a:avLst>
          </a:prstGeom>
          <a:solidFill>
            <a:srgbClr val="FFCCCC"/>
          </a:solidFill>
          <a:ln w="38100">
            <a:solidFill>
              <a:srgbClr val="00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000099"/>
                </a:solidFill>
                <a:latin typeface="Chiller" panose="04020404031007020602" pitchFamily="82" charset="0"/>
              </a:rPr>
              <a:t>Impuls (    </a:t>
            </a:r>
            <a:r>
              <a:rPr lang="sr-Latn-CS" sz="3200" b="1" i="1" dirty="0" smtClean="0">
                <a:solidFill>
                  <a:srgbClr val="000099"/>
                </a:solidFill>
                <a:latin typeface="Chiller" panose="04020404031007020602" pitchFamily="82" charset="0"/>
              </a:rPr>
              <a:t>) </a:t>
            </a:r>
            <a:r>
              <a:rPr lang="sr-Latn-CS" sz="3200" b="1" i="1" dirty="0">
                <a:solidFill>
                  <a:srgbClr val="000099"/>
                </a:solidFill>
                <a:latin typeface="Chiller" panose="04020404031007020602" pitchFamily="82" charset="0"/>
              </a:rPr>
              <a:t>je vektorska fizička veličina koja je jednaka proizvodu mase i brzine tijela.</a:t>
            </a:r>
            <a:endParaRPr lang="en-US" sz="3200" dirty="0">
              <a:solidFill>
                <a:srgbClr val="000099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1685652"/>
              </p:ext>
            </p:extLst>
          </p:nvPr>
        </p:nvGraphicFramePr>
        <p:xfrm>
          <a:off x="3171721" y="2889961"/>
          <a:ext cx="1905000" cy="642257"/>
        </p:xfrm>
        <a:graphic>
          <a:graphicData uri="http://schemas.openxmlformats.org/presentationml/2006/ole">
            <p:oleObj spid="_x0000_s4244" name="Equation" r:id="rId7" imgW="14020800" imgH="4876800" progId="Equation.3">
              <p:embed/>
            </p:oleObj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8105157"/>
              </p:ext>
            </p:extLst>
          </p:nvPr>
        </p:nvGraphicFramePr>
        <p:xfrm>
          <a:off x="1472812" y="1751922"/>
          <a:ext cx="332428" cy="384198"/>
        </p:xfrm>
        <a:graphic>
          <a:graphicData uri="http://schemas.openxmlformats.org/presentationml/2006/ole">
            <p:oleObj spid="_x0000_s4245" name="Equation" r:id="rId8" imgW="152268" imgH="203024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01597" y="3596606"/>
            <a:ext cx="724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00B050"/>
                </a:solidFill>
                <a:latin typeface="Chiller" panose="04020404031007020602" pitchFamily="82" charset="0"/>
              </a:rPr>
              <a:t>Vektori    </a:t>
            </a:r>
            <a:r>
              <a:rPr lang="sr-Latn-CS" sz="3200" b="1" dirty="0" smtClean="0">
                <a:solidFill>
                  <a:srgbClr val="00B050"/>
                </a:solidFill>
                <a:latin typeface="Chiller" panose="04020404031007020602" pitchFamily="82" charset="0"/>
              </a:rPr>
              <a:t> i     su </a:t>
            </a:r>
            <a:r>
              <a:rPr lang="sr-Latn-CS" sz="3200" b="1" dirty="0">
                <a:solidFill>
                  <a:srgbClr val="FF0000"/>
                </a:solidFill>
                <a:latin typeface="Chiller" panose="04020404031007020602" pitchFamily="82" charset="0"/>
              </a:rPr>
              <a:t>kolinearni vektori</a:t>
            </a:r>
            <a:r>
              <a:rPr lang="sr-Latn-CS" sz="3200" b="1" dirty="0" smtClean="0">
                <a:solidFill>
                  <a:srgbClr val="00B050"/>
                </a:solidFill>
                <a:latin typeface="Chiller" panose="04020404031007020602" pitchFamily="82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0012079"/>
              </p:ext>
            </p:extLst>
          </p:nvPr>
        </p:nvGraphicFramePr>
        <p:xfrm>
          <a:off x="1129912" y="3648730"/>
          <a:ext cx="342900" cy="396016"/>
        </p:xfrm>
        <a:graphic>
          <a:graphicData uri="http://schemas.openxmlformats.org/presentationml/2006/ole">
            <p:oleObj spid="_x0000_s4246" name="Equation" r:id="rId9" imgW="3657600" imgH="4876800" progId="Equation.3">
              <p:embed/>
            </p:oleObj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5665620"/>
              </p:ext>
            </p:extLst>
          </p:nvPr>
        </p:nvGraphicFramePr>
        <p:xfrm>
          <a:off x="1792514" y="3653655"/>
          <a:ext cx="314325" cy="396016"/>
        </p:xfrm>
        <a:graphic>
          <a:graphicData uri="http://schemas.openxmlformats.org/presentationml/2006/ole">
            <p:oleObj spid="_x0000_s4247" name="Equation" r:id="rId10" imgW="3048000" imgH="42672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01598" y="4373362"/>
            <a:ext cx="4323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200" b="1" dirty="0">
                <a:solidFill>
                  <a:srgbClr val="990099"/>
                </a:solidFill>
                <a:latin typeface="Chiller" panose="04020404031007020602" pitchFamily="82" charset="0"/>
              </a:rPr>
              <a:t>Jedinica za impuls je            </a:t>
            </a:r>
            <a:r>
              <a:rPr lang="sr-Latn-CS" sz="3200" b="1" dirty="0" smtClean="0">
                <a:solidFill>
                  <a:srgbClr val="990099"/>
                </a:solidFill>
                <a:latin typeface="Chiller" panose="04020404031007020602" pitchFamily="82" charset="0"/>
              </a:rPr>
              <a:t>.</a:t>
            </a:r>
            <a:endParaRPr lang="en-US" sz="3200" dirty="0">
              <a:solidFill>
                <a:srgbClr val="990099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0507251"/>
              </p:ext>
            </p:extLst>
          </p:nvPr>
        </p:nvGraphicFramePr>
        <p:xfrm>
          <a:off x="2763209" y="4110086"/>
          <a:ext cx="1203774" cy="762984"/>
        </p:xfrm>
        <a:graphic>
          <a:graphicData uri="http://schemas.openxmlformats.org/presentationml/2006/ole">
            <p:oleObj spid="_x0000_s4248" name="Equation" r:id="rId11" imgW="14630400" imgH="10363200" progId="Equation.3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079" y="2845240"/>
            <a:ext cx="2857500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9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7" y="2162750"/>
            <a:ext cx="4618478" cy="2909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85690" cy="2028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825" y="0"/>
            <a:ext cx="4507175" cy="5143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47849" y="1380632"/>
            <a:ext cx="1746297" cy="336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/>
              <a:t>𝒑=𝟎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4749197" y="2925896"/>
                <a:ext cx="2083182" cy="2887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97" y="2925896"/>
                <a:ext cx="2083182" cy="288758"/>
              </a:xfrm>
              <a:prstGeom prst="rect">
                <a:avLst/>
              </a:prstGeom>
              <a:blipFill rotWithShape="0">
                <a:blip r:embed="rId5"/>
                <a:stretch>
                  <a:fillRect b="-392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673301" y="4409554"/>
            <a:ext cx="2255061" cy="343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4972721" y="1425734"/>
                <a:ext cx="830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21" y="1425734"/>
                <a:ext cx="8306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4948787" y="2882085"/>
                <a:ext cx="1656223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𝒌𝒈</m:t>
                      </m:r>
                      <m:f>
                        <m:fPr>
                          <m:ctrlPr>
                            <a:rPr lang="sr-Latn-ME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1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sr-Latn-ME" sz="1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787" y="2882085"/>
                <a:ext cx="1656223" cy="5706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4972721" y="4431454"/>
                <a:ext cx="1656223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sr-Latn-ME" sz="1800" b="1" i="1">
                          <a:latin typeface="Cambria Math" panose="02040503050406030204" pitchFamily="18" charset="0"/>
                        </a:rPr>
                        <m:t>𝒌𝒈</m:t>
                      </m:r>
                      <m:f>
                        <m:fPr>
                          <m:ctrlPr>
                            <a:rPr lang="sr-Latn-ME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1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sr-Latn-ME" sz="1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21" y="4431454"/>
                <a:ext cx="1656223" cy="5706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94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9429" y="82399"/>
            <a:ext cx="8947485" cy="1512542"/>
          </a:xfrm>
          <a:prstGeom prst="roundRect">
            <a:avLst>
              <a:gd name="adj" fmla="val 43182"/>
            </a:avLst>
          </a:prstGeom>
          <a:solidFill>
            <a:srgbClr val="FF6699"/>
          </a:solidFill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chemeClr val="bg1"/>
                </a:solidFill>
                <a:latin typeface="Chiller" panose="04020404031007020602" pitchFamily="82" charset="0"/>
              </a:rPr>
              <a:t>Sila (    </a:t>
            </a:r>
            <a:r>
              <a:rPr lang="sr-Latn-CS" sz="3200" b="1" i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) </a:t>
            </a:r>
            <a:r>
              <a:rPr lang="sr-Latn-CS" sz="3200" b="1" i="1" dirty="0">
                <a:solidFill>
                  <a:schemeClr val="bg1"/>
                </a:solidFill>
                <a:latin typeface="Chiller" panose="04020404031007020602" pitchFamily="82" charset="0"/>
              </a:rPr>
              <a:t>je vektorska fizička veličina koja karakteriše uzajamno djelovanje dva tijela pri čemu dolazi do promjene brzine tijela ili do deformacije tijela.</a:t>
            </a:r>
            <a:endParaRPr lang="en-US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0222669"/>
              </p:ext>
            </p:extLst>
          </p:nvPr>
        </p:nvGraphicFramePr>
        <p:xfrm>
          <a:off x="1234096" y="137505"/>
          <a:ext cx="340322" cy="385010"/>
        </p:xfrm>
        <a:graphic>
          <a:graphicData uri="http://schemas.openxmlformats.org/presentationml/2006/ole">
            <p:oleObj spid="_x0000_s5164" name="Equation" r:id="rId4" imgW="3962400" imgH="4876800" progId="Equation.3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65855" y="1705889"/>
            <a:ext cx="4572000" cy="109260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/>
            </a:r>
            <a:br>
              <a:rPr lang="en-US" b="1" dirty="0">
                <a:latin typeface="Book Antiqua" pitchFamily="18" charset="0"/>
              </a:rPr>
            </a:br>
            <a:r>
              <a:rPr lang="sr-Latn-ME" b="1" dirty="0" smtClean="0">
                <a:latin typeface="Book Antiqua" pitchFamily="18" charset="0"/>
              </a:rPr>
              <a:t>+</a:t>
            </a: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sr-Latn-ME" b="1" dirty="0">
              <a:latin typeface="Book Antiqua" pitchFamily="18" charset="0"/>
            </a:endParaRPr>
          </a:p>
          <a:p>
            <a:endParaRPr lang="sr-Latn-ME" b="1" dirty="0" smtClean="0">
              <a:latin typeface="Book Antiqua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732" y="3079450"/>
            <a:ext cx="2689412" cy="92976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022391" y="1967350"/>
            <a:ext cx="1203158" cy="100420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5949945" y="2184117"/>
                <a:ext cx="1203158" cy="570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1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sr-Latn-ME" sz="1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8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sr-Latn-ME" sz="1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1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sSup>
                            <m:sSupPr>
                              <m:ctrlPr>
                                <a:rPr lang="sr-Latn-ME" sz="1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sz="1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sr-Latn-ME" sz="1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45" y="2184117"/>
                <a:ext cx="1203158" cy="5706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884" y="1628927"/>
            <a:ext cx="1696116" cy="3477971"/>
          </a:xfrm>
          <a:prstGeom prst="rect">
            <a:avLst/>
          </a:prstGeom>
          <a:solidFill>
            <a:srgbClr val="0E2A47"/>
          </a:solidFill>
        </p:spPr>
      </p:pic>
      <p:sp>
        <p:nvSpPr>
          <p:cNvPr id="12" name="Rectangle 11"/>
          <p:cNvSpPr/>
          <p:nvPr/>
        </p:nvSpPr>
        <p:spPr>
          <a:xfrm>
            <a:off x="8295942" y="162892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800" b="1" dirty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6485" y="2261723"/>
            <a:ext cx="4393877" cy="2812175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FFFF"/>
              </a:solidFill>
              <a:latin typeface="Chiller" panose="04020404031007020602" pitchFamily="82" charset="0"/>
            </a:endParaRPr>
          </a:p>
        </p:txBody>
      </p:sp>
      <p:pic>
        <p:nvPicPr>
          <p:cNvPr id="14" name="Picture 5" descr="C:\Documents and Settings\0lja\Desktop\fiz\dinamika\DINAMOMETA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268" y="3301878"/>
            <a:ext cx="3095627" cy="171453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5939" y="23022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3200" b="1" dirty="0">
                <a:solidFill>
                  <a:srgbClr val="002060"/>
                </a:solidFill>
                <a:latin typeface="Chiller" panose="04020404031007020602" pitchFamily="82" charset="0"/>
                <a:ea typeface="+mn-ea"/>
                <a:cs typeface="+mn-cs"/>
              </a:rPr>
              <a:t>Uređaj za merenje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ea typeface="+mn-ea"/>
                <a:cs typeface="+mn-cs"/>
              </a:rPr>
              <a:t> intenziteta</a:t>
            </a:r>
            <a:r>
              <a:rPr lang="it-IT" sz="3200" b="1" dirty="0">
                <a:solidFill>
                  <a:srgbClr val="002060"/>
                </a:solidFill>
                <a:latin typeface="Chiller" panose="04020404031007020602" pitchFamily="82" charset="0"/>
                <a:ea typeface="+mn-ea"/>
                <a:cs typeface="+mn-cs"/>
              </a:rPr>
              <a:t> sile </a:t>
            </a:r>
            <a:endParaRPr lang="sr-Latn-ME" sz="3200" b="1" dirty="0">
              <a:solidFill>
                <a:srgbClr val="002060"/>
              </a:solidFill>
              <a:latin typeface="Chiller" panose="04020404031007020602" pitchFamily="82" charset="0"/>
              <a:ea typeface="+mn-ea"/>
              <a:cs typeface="+mn-cs"/>
            </a:endParaRPr>
          </a:p>
          <a:p>
            <a:pPr lvl="0"/>
            <a:r>
              <a:rPr lang="it-IT" sz="3200" b="1" dirty="0">
                <a:solidFill>
                  <a:srgbClr val="002060"/>
                </a:solidFill>
                <a:latin typeface="Chiller" panose="04020404031007020602" pitchFamily="82" charset="0"/>
                <a:ea typeface="+mn-ea"/>
                <a:cs typeface="+mn-cs"/>
              </a:rPr>
              <a:t>naziva se </a:t>
            </a:r>
            <a:r>
              <a:rPr lang="it-IT" sz="3200" b="1" dirty="0">
                <a:solidFill>
                  <a:srgbClr val="FFFF00"/>
                </a:solidFill>
                <a:latin typeface="Chiller" panose="04020404031007020602" pitchFamily="82" charset="0"/>
                <a:ea typeface="+mn-ea"/>
                <a:cs typeface="+mn-cs"/>
              </a:rPr>
              <a:t>DIN</a:t>
            </a:r>
            <a:r>
              <a:rPr lang="sr-Latn-CS" sz="3200" b="1" dirty="0">
                <a:solidFill>
                  <a:srgbClr val="FFFF00"/>
                </a:solidFill>
                <a:latin typeface="Chiller" panose="04020404031007020602" pitchFamily="82" charset="0"/>
                <a:ea typeface="+mn-ea"/>
                <a:cs typeface="+mn-cs"/>
              </a:rPr>
              <a:t>AM</a:t>
            </a:r>
            <a:r>
              <a:rPr lang="it-IT" sz="3200" b="1" dirty="0">
                <a:solidFill>
                  <a:srgbClr val="FFFF00"/>
                </a:solidFill>
                <a:latin typeface="Chiller" panose="04020404031007020602" pitchFamily="82" charset="0"/>
                <a:ea typeface="+mn-ea"/>
                <a:cs typeface="+mn-cs"/>
              </a:rPr>
              <a:t>OMETAR</a:t>
            </a:r>
            <a:r>
              <a:rPr lang="it-IT" sz="3200" b="1" dirty="0">
                <a:solidFill>
                  <a:srgbClr val="002060"/>
                </a:solidFill>
                <a:latin typeface="Chiller" panose="04020404031007020602" pitchFamily="82" charset="0"/>
                <a:ea typeface="+mn-ea"/>
                <a:cs typeface="+mn-cs"/>
              </a:rPr>
              <a:t>.</a:t>
            </a:r>
            <a:endParaRPr lang="en-US" sz="3200" b="1" dirty="0">
              <a:solidFill>
                <a:srgbClr val="002060"/>
              </a:solidFill>
              <a:latin typeface="Chiller" panose="04020404031007020602" pitchFamily="82" charset="0"/>
              <a:ea typeface="+mn-ea"/>
              <a:cs typeface="+mn-cs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973374" y="4413803"/>
            <a:ext cx="478479" cy="472825"/>
          </a:xfrm>
          <a:prstGeom prst="wedgeRoundRectCallout">
            <a:avLst>
              <a:gd name="adj1" fmla="val 10152"/>
              <a:gd name="adj2" fmla="val -189215"/>
              <a:gd name="adj3" fmla="val 16667"/>
            </a:avLst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290976" y="4477657"/>
            <a:ext cx="439896" cy="408971"/>
          </a:xfrm>
          <a:prstGeom prst="wedgeRoundRectCallout">
            <a:avLst>
              <a:gd name="adj1" fmla="val -16958"/>
              <a:gd name="adj2" fmla="val -219644"/>
              <a:gd name="adj3" fmla="val 16667"/>
            </a:avLst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360" y="1702163"/>
            <a:ext cx="4387002" cy="452338"/>
          </a:xfrm>
          <a:prstGeom prst="roundRect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Jedinica za silu je       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2765516"/>
              </p:ext>
            </p:extLst>
          </p:nvPr>
        </p:nvGraphicFramePr>
        <p:xfrm>
          <a:off x="2451855" y="1718782"/>
          <a:ext cx="571500" cy="419100"/>
        </p:xfrm>
        <a:graphic>
          <a:graphicData uri="http://schemas.openxmlformats.org/presentationml/2006/ole">
            <p:oleObj spid="_x0000_s5165" name="Equation" r:id="rId9" imgW="7010400" imgH="51816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5" grpId="0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ME" sz="3200" b="1" dirty="0" smtClean="0">
                <a:latin typeface="Chiller" panose="04020404031007020602" pitchFamily="82" charset="0"/>
              </a:rPr>
              <a:t>Pod dejstvom sile tijelo može da pređe iz stanja mirovanja u kretanje.</a:t>
            </a:r>
            <a:endParaRPr lang="en-US" sz="3200" b="1" dirty="0">
              <a:latin typeface="Chiller" panose="040204040310070206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9393"/>
            <a:ext cx="1670668" cy="4524315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CS" sz="3200" b="1" dirty="0">
                <a:latin typeface="Chiller" panose="04020404031007020602" pitchFamily="82" charset="0"/>
              </a:rPr>
              <a:t>Silom možemo da promijenimo i brzinu kretanja</a:t>
            </a:r>
            <a:r>
              <a:rPr lang="sr-Latn-CS" sz="3200" b="1" dirty="0" smtClean="0">
                <a:latin typeface="Chiller" panose="04020404031007020602" pitchFamily="82" charset="0"/>
              </a:rPr>
              <a:t>. Kao </a:t>
            </a:r>
            <a:r>
              <a:rPr lang="sr-Latn-CS" sz="3200" b="1" dirty="0">
                <a:latin typeface="Chiller" panose="04020404031007020602" pitchFamily="82" charset="0"/>
              </a:rPr>
              <a:t>što naš biciklista pokreće bicikl:</a:t>
            </a:r>
            <a:endParaRPr lang="en-US" sz="3200" b="1" dirty="0">
              <a:latin typeface="Chiller" panose="04020404031007020602" pitchFamily="82" charset="0"/>
            </a:endParaRPr>
          </a:p>
        </p:txBody>
      </p:sp>
      <p:pic>
        <p:nvPicPr>
          <p:cNvPr id="4" name="Picture 2" descr="C:\Documents and Settings\0lja\Desktop\fiz\UBRZANJE\decak_bicikl_d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669" y="639393"/>
            <a:ext cx="3719476" cy="4504107"/>
          </a:xfrm>
          <a:prstGeom prst="rect">
            <a:avLst/>
          </a:prstGeom>
          <a:noFill/>
        </p:spPr>
      </p:pic>
      <p:pic>
        <p:nvPicPr>
          <p:cNvPr id="5" name="Picture 3" descr="C:\Documents and Settings\0lja\Desktop\fiz\UBRZANJE\decak_pao_sa_bicik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146" y="639393"/>
            <a:ext cx="3753853" cy="4504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769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0lja\Desktop\fiz\UBRZANJE\inercij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20656"/>
            <a:ext cx="4510123" cy="4022844"/>
          </a:xfrm>
          <a:prstGeom prst="rect">
            <a:avLst/>
          </a:prstGeom>
          <a:noFill/>
        </p:spPr>
      </p:pic>
      <p:pic>
        <p:nvPicPr>
          <p:cNvPr id="4" name="Picture 5" descr="C:\Documents and Settings\0lja\Desktop\fiz\UBRZANJE\inerc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123" y="1120656"/>
            <a:ext cx="4633877" cy="40228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20656"/>
          </a:xfrm>
          <a:prstGeom prst="rect">
            <a:avLst/>
          </a:prstGeom>
          <a:solidFill>
            <a:srgbClr val="0000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32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Poslije sudara sa stablom biciklista je poletio sa bicikla kao i njegova kaciga. To se dogodilo jer postoji inercija.</a:t>
            </a:r>
            <a:endParaRPr lang="en-US" sz="32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09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013" y="3252041"/>
            <a:ext cx="6362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990099"/>
                </a:solidFill>
                <a:latin typeface="Chiller" panose="04020404031007020602" pitchFamily="82" charset="0"/>
              </a:rPr>
              <a:t>ODGOVOR:</a:t>
            </a:r>
          </a:p>
          <a:p>
            <a:r>
              <a:rPr lang="sr-Latn-CS" sz="3200" b="1" dirty="0">
                <a:solidFill>
                  <a:srgbClr val="008000"/>
                </a:solidFill>
                <a:latin typeface="Chiller" panose="04020404031007020602" pitchFamily="82" charset="0"/>
              </a:rPr>
              <a:t>Zato što kaciga ima manju masu od bicikliste.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1012" y="1554544"/>
            <a:ext cx="5909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200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Ali biciklista je neko vrijeme letio i zaustavio se, međutim njegova kaciga je nastavila da leti još neko vrijeme. Zašto?</a:t>
            </a:r>
            <a:endParaRPr lang="en-US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275" y="0"/>
            <a:ext cx="3705726" cy="23925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8275" y="2426941"/>
            <a:ext cx="3705726" cy="27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orizontal Scroll 9"/>
          <p:cNvSpPr/>
          <p:nvPr/>
        </p:nvSpPr>
        <p:spPr>
          <a:xfrm>
            <a:off x="89378" y="0"/>
            <a:ext cx="5204517" cy="2358190"/>
          </a:xfrm>
          <a:prstGeom prst="horizontalScroll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dirty="0">
                <a:solidFill>
                  <a:srgbClr val="008000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Da bi fudbalska lopta poletjela prema golu, potrebno je da je vrhom cipele snažno i kratkotrajno udari fudbaler.</a:t>
            </a:r>
            <a:endParaRPr lang="en-US" sz="3200" dirty="0">
              <a:solidFill>
                <a:srgbClr val="008000"/>
              </a:solidFill>
              <a:latin typeface="Chiller" panose="04020404031007020602" pitchFamily="8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89378" y="2076306"/>
            <a:ext cx="5204517" cy="301906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Da bi gvozdeni kliker </a:t>
            </a:r>
            <a:r>
              <a:rPr lang="sr-Latn-CS" sz="3200" b="1" dirty="0" smtClean="0">
                <a:solidFill>
                  <a:schemeClr val="bg1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koji </a:t>
            </a: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se kotrlja po stolu skrenuo sa </a:t>
            </a:r>
            <a:r>
              <a:rPr lang="sr-Latn-CS" sz="3200" b="1" dirty="0" smtClean="0">
                <a:solidFill>
                  <a:schemeClr val="bg1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pravolinijske </a:t>
            </a: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putanje, dovoljno je da mu se približi namagnetisana šipka.</a:t>
            </a:r>
            <a:endParaRPr lang="sr-Latn-CS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U oba slučaja uticaj spoljašnjeg tijela ( noga fudbalera, magnet ) mijenja kretanje posmatranog tijela ( lopte, klikera ).</a:t>
            </a:r>
            <a:b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</a:br>
            <a:r>
              <a:rPr lang="sr-Latn-CS" sz="32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Spoljašnje </a:t>
            </a: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tijelo izaziva promjenu intenziteta i pravca brzine kretanja – ubrzava tijelo.</a:t>
            </a:r>
            <a:endParaRPr lang="en-US" sz="3200" dirty="0">
              <a:latin typeface="Chiller" panose="04020404031007020602" pitchFamily="8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51563" y="1533168"/>
            <a:ext cx="5806097" cy="3610332"/>
          </a:xfrm>
          <a:prstGeom prst="horizontalScroll">
            <a:avLst/>
          </a:prstGeom>
          <a:solidFill>
            <a:srgbClr val="FF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Jabuka koja slobodno pada na Zemlju primorava Zemlju da se kreće njoj u susret.Ubrzanje Zemlje je zanemarljivo malo zbog njene ogromne mase</a:t>
            </a:r>
            <a:r>
              <a:rPr lang="sr-Latn-CS" sz="3200" b="1" dirty="0" smtClean="0">
                <a:solidFill>
                  <a:srgbClr val="000099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. Smjerovi </a:t>
            </a: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ubrzanja jabuke i Zemlje su suprotni</a:t>
            </a:r>
            <a:r>
              <a:rPr lang="sr-Latn-CS" sz="3200" b="1" dirty="0">
                <a:solidFill>
                  <a:srgbClr val="000099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sr-Latn-CS" sz="32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656" y="1485041"/>
            <a:ext cx="3451344" cy="3658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41" y="242726"/>
            <a:ext cx="8961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FF0000"/>
                </a:solidFill>
                <a:latin typeface="Chiller" panose="04020404031007020602" pitchFamily="82" charset="0"/>
              </a:rPr>
              <a:t>Svako od nas posjeduje neku predstavu o masi.</a:t>
            </a:r>
            <a:br>
              <a:rPr lang="sr-Latn-CS" sz="3200" b="1" dirty="0">
                <a:solidFill>
                  <a:srgbClr val="FF0000"/>
                </a:solidFill>
                <a:latin typeface="Chiller" panose="04020404031007020602" pitchFamily="82" charset="0"/>
              </a:rPr>
            </a:br>
            <a:r>
              <a:rPr lang="sr-Latn-CS" sz="3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Stavljajući </a:t>
            </a:r>
            <a:r>
              <a:rPr lang="sr-Latn-CS" sz="3200" b="1" dirty="0">
                <a:solidFill>
                  <a:srgbClr val="FF0000"/>
                </a:solidFill>
                <a:latin typeface="Chiller" panose="04020404031007020602" pitchFamily="82" charset="0"/>
              </a:rPr>
              <a:t>dva tijela u dvije ruke skoro nepogrešivo određujemo koje od njih ima veću masu.</a:t>
            </a:r>
            <a:endParaRPr lang="en-US" sz="32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41" y="1902193"/>
            <a:ext cx="89618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˝Osjećaj za masu˝ ne pomaže nam ako želimo da definišemo masu kao fizičku veličinu.</a:t>
            </a:r>
          </a:p>
          <a:p>
            <a:r>
              <a:rPr lang="sr-Latn-CS" sz="3200" b="1" dirty="0" smtClean="0">
                <a:solidFill>
                  <a:srgbClr val="000099"/>
                </a:solidFill>
                <a:latin typeface="Chiller" panose="04020404031007020602" pitchFamily="82" charset="0"/>
              </a:rPr>
              <a:t>Stoga </a:t>
            </a: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razmotrimo jednostavan ogled – sudar dvije kugle jednakih poluprečnika.</a:t>
            </a:r>
            <a:endParaRPr lang="en-US" sz="3200" dirty="0">
              <a:solidFill>
                <a:srgbClr val="000099"/>
              </a:solidFill>
              <a:latin typeface="Chiller" panose="040204040310070206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80" y="4165125"/>
            <a:ext cx="6215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008000"/>
                </a:solidFill>
                <a:latin typeface="Chiller" panose="04020404031007020602" pitchFamily="82" charset="0"/>
              </a:rPr>
              <a:t>Jedna kugla je od gvožđa, druga je od stakla.</a:t>
            </a:r>
            <a:endParaRPr lang="en-US" sz="3200" dirty="0">
              <a:solidFill>
                <a:srgbClr val="008000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5822" y="0"/>
            <a:ext cx="7315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347410" y="173573"/>
            <a:ext cx="3062514" cy="660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200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>PRIJE SUDARA</a:t>
            </a:r>
            <a:endParaRPr lang="en-US" sz="3200" b="1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4908" y="2446421"/>
            <a:ext cx="3323771" cy="645886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200" b="1" dirty="0" smtClean="0">
                <a:solidFill>
                  <a:schemeClr val="tx1"/>
                </a:solidFill>
                <a:latin typeface="Chiller" panose="04020404031007020602" pitchFamily="82" charset="0"/>
              </a:rPr>
              <a:t>POSLIJE SUDARA</a:t>
            </a:r>
            <a:endParaRPr lang="en-US" sz="3200" b="1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62627" y="869566"/>
            <a:ext cx="3233247" cy="990003"/>
          </a:xfrm>
          <a:prstGeom prst="wedgeRoundRectCallout">
            <a:avLst>
              <a:gd name="adj1" fmla="val -59509"/>
              <a:gd name="adj2" fmla="val -857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hiller" panose="04020404031007020602" pitchFamily="82" charset="0"/>
              </a:rPr>
              <a:t>Brzina staklene kuglice prije sudara je jednaka nuli</a:t>
            </a:r>
            <a:endParaRPr lang="en-US" sz="2800" b="1" dirty="0">
              <a:latin typeface="Chiller" panose="04020404031007020602" pitchFamily="8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4343" y="108856"/>
            <a:ext cx="2667000" cy="896257"/>
          </a:xfrm>
          <a:prstGeom prst="wedgeRoundRectCallout">
            <a:avLst>
              <a:gd name="adj1" fmla="val 53645"/>
              <a:gd name="adj2" fmla="val 737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hiller" panose="04020404031007020602" pitchFamily="82" charset="0"/>
              </a:rPr>
              <a:t>Brzina gvozdene kuglice prije sudara</a:t>
            </a:r>
            <a:endParaRPr lang="en-US" sz="2800" b="1" dirty="0">
              <a:latin typeface="Chiller" panose="04020404031007020602" pitchFamily="8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12692" y="3566215"/>
            <a:ext cx="2083182" cy="1342669"/>
          </a:xfrm>
          <a:prstGeom prst="wedgeRoundRectCallout">
            <a:avLst>
              <a:gd name="adj1" fmla="val -69674"/>
              <a:gd name="adj2" fmla="val -52170"/>
              <a:gd name="adj3" fmla="val 16667"/>
            </a:avLst>
          </a:prstGeom>
          <a:solidFill>
            <a:srgbClr val="FF99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hiller" panose="04020404031007020602" pitchFamily="82" charset="0"/>
              </a:rPr>
              <a:t>Brzina staklene kuglice poslije sudara</a:t>
            </a:r>
            <a:endParaRPr lang="en-US" sz="2800" b="1" dirty="0">
              <a:latin typeface="Chiller" panose="04020404031007020602" pitchFamily="8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4343" y="2186311"/>
            <a:ext cx="2043840" cy="1285660"/>
          </a:xfrm>
          <a:prstGeom prst="wedgeRoundRectCallout">
            <a:avLst>
              <a:gd name="adj1" fmla="val 104731"/>
              <a:gd name="adj2" fmla="val 39517"/>
              <a:gd name="adj3" fmla="val 16667"/>
            </a:avLst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hiller" panose="04020404031007020602" pitchFamily="82" charset="0"/>
              </a:rPr>
              <a:t>Brzina</a:t>
            </a:r>
            <a:r>
              <a:rPr lang="sr-Latn-CS" sz="2800" b="1" i="1" dirty="0">
                <a:latin typeface="Chiller" panose="04020404031007020602" pitchFamily="82" charset="0"/>
              </a:rPr>
              <a:t> </a:t>
            </a:r>
            <a:r>
              <a:rPr lang="sr-Latn-CS" sz="2800" b="1" dirty="0">
                <a:latin typeface="Chiller" panose="04020404031007020602" pitchFamily="82" charset="0"/>
              </a:rPr>
              <a:t>gvozdene kuglice poslije sudara</a:t>
            </a:r>
            <a:endParaRPr lang="en-US" sz="28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270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440" y="153612"/>
            <a:ext cx="89274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U trenutku sudara, brzine kugli su se promijenile</a:t>
            </a:r>
            <a:r>
              <a:rPr lang="sr-Latn-CS" sz="32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. Obije </a:t>
            </a: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kugle su dobile ubrzanje.</a:t>
            </a:r>
            <a:r>
              <a:rPr lang="sr-Latn-CS" b="1" dirty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sr-Latn-CS" b="1" dirty="0">
                <a:solidFill>
                  <a:srgbClr val="FF0000"/>
                </a:solidFill>
                <a:latin typeface="Book Antiqua" pitchFamily="18" charset="0"/>
              </a:rPr>
            </a:br>
            <a:endParaRPr lang="en-US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1117714"/>
              </p:ext>
            </p:extLst>
          </p:nvPr>
        </p:nvGraphicFramePr>
        <p:xfrm>
          <a:off x="3454781" y="948774"/>
          <a:ext cx="1701609" cy="1283369"/>
        </p:xfrm>
        <a:graphic>
          <a:graphicData uri="http://schemas.openxmlformats.org/presentationml/2006/ole">
            <p:oleObj spid="_x0000_s1059" name="Equation" r:id="rId3" imgW="14020800" imgH="975360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62976" y="1376184"/>
            <a:ext cx="2438400" cy="947630"/>
          </a:xfrm>
          <a:prstGeom prst="wedgeRoundRectCallout">
            <a:avLst>
              <a:gd name="adj1" fmla="val 82871"/>
              <a:gd name="adj2" fmla="val -2345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000099"/>
                </a:solidFill>
                <a:latin typeface="Chiller" panose="04020404031007020602" pitchFamily="82" charset="0"/>
              </a:rPr>
              <a:t>ubrzanje kugle od gvožđa </a:t>
            </a:r>
            <a:endParaRPr lang="en-US" sz="2800" dirty="0">
              <a:solidFill>
                <a:srgbClr val="000099"/>
              </a:solidFill>
              <a:latin typeface="Chiller" panose="04020404031007020602" pitchFamily="8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08558" y="722374"/>
            <a:ext cx="2629186" cy="975797"/>
          </a:xfrm>
          <a:prstGeom prst="wedgeRoundRectCallout">
            <a:avLst>
              <a:gd name="adj1" fmla="val -98427"/>
              <a:gd name="adj2" fmla="val -3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002060"/>
                </a:solidFill>
                <a:latin typeface="Chiller" panose="04020404031007020602" pitchFamily="82" charset="0"/>
              </a:rPr>
              <a:t>vektor promjene brzine gvozdene kugle</a:t>
            </a:r>
            <a:endParaRPr lang="en-US" sz="28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08558" y="1911018"/>
            <a:ext cx="2464182" cy="962812"/>
          </a:xfrm>
          <a:prstGeom prst="wedgeRoundRectCallout">
            <a:avLst>
              <a:gd name="adj1" fmla="val -100708"/>
              <a:gd name="adj2" fmla="val -40732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FFFF00"/>
                </a:solidFill>
                <a:latin typeface="Chiller" panose="04020404031007020602" pitchFamily="82" charset="0"/>
              </a:rPr>
              <a:t>kratkotrajno vrijeme sudara</a:t>
            </a:r>
            <a:endParaRPr lang="en-US" sz="28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7202722"/>
              </p:ext>
            </p:extLst>
          </p:nvPr>
        </p:nvGraphicFramePr>
        <p:xfrm>
          <a:off x="3241649" y="3320713"/>
          <a:ext cx="2127872" cy="1327485"/>
        </p:xfrm>
        <a:graphic>
          <a:graphicData uri="http://schemas.openxmlformats.org/presentationml/2006/ole">
            <p:oleObj spid="_x0000_s1060" name="Equation" r:id="rId4" imgW="17373600" imgH="1097280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7273710"/>
              </p:ext>
            </p:extLst>
          </p:nvPr>
        </p:nvGraphicFramePr>
        <p:xfrm>
          <a:off x="382147" y="2654682"/>
          <a:ext cx="1756037" cy="520796"/>
        </p:xfrm>
        <a:graphic>
          <a:graphicData uri="http://schemas.openxmlformats.org/presentationml/2006/ole">
            <p:oleObj spid="_x0000_s1061" name="Equation" r:id="rId5" imgW="16459200" imgH="5181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1809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3357208"/>
              </p:ext>
            </p:extLst>
          </p:nvPr>
        </p:nvGraphicFramePr>
        <p:xfrm>
          <a:off x="3328161" y="80713"/>
          <a:ext cx="1725099" cy="1099170"/>
        </p:xfrm>
        <a:graphic>
          <a:graphicData uri="http://schemas.openxmlformats.org/presentationml/2006/ole">
            <p:oleObj spid="_x0000_s2106" name="Equation" r:id="rId3" imgW="14020800" imgH="944880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0586755"/>
              </p:ext>
            </p:extLst>
          </p:nvPr>
        </p:nvGraphicFramePr>
        <p:xfrm>
          <a:off x="3265712" y="1246415"/>
          <a:ext cx="1849998" cy="1106905"/>
        </p:xfrm>
        <a:graphic>
          <a:graphicData uri="http://schemas.openxmlformats.org/presentationml/2006/ole">
            <p:oleObj spid="_x0000_s2107" name="Equation" r:id="rId4" imgW="17068800" imgH="10972800" progId="Equation.3">
              <p:embed/>
            </p:oleObj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293672"/>
              </p:ext>
            </p:extLst>
          </p:nvPr>
        </p:nvGraphicFramePr>
        <p:xfrm>
          <a:off x="3483478" y="3859347"/>
          <a:ext cx="1414463" cy="1192845"/>
        </p:xfrm>
        <a:graphic>
          <a:graphicData uri="http://schemas.openxmlformats.org/presentationml/2006/ole">
            <p:oleObj spid="_x0000_s2108" name="Equation" r:id="rId5" imgW="12496800" imgH="115824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347287"/>
            <a:ext cx="90683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Mjerenje ubrzanja    </a:t>
            </a:r>
            <a:r>
              <a:rPr lang="sr-Latn-CS" sz="32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i     nije </a:t>
            </a: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ni malo jednostavan zadatak zato što sudar kugli traje vrlo kratko.</a:t>
            </a:r>
            <a:endParaRPr lang="en-US" sz="3200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Odnos apsolutnih vrijednosti ubrzanja gvozdene i staklene kugle uvijek je konstantan.</a:t>
            </a:r>
            <a:endParaRPr lang="en-US" sz="3200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r>
              <a:rPr lang="sr-Latn-CS" sz="3200" b="1" dirty="0">
                <a:latin typeface="Chiller" panose="04020404031007020602" pitchFamily="82" charset="0"/>
              </a:rPr>
              <a:t>                                           </a:t>
            </a:r>
            <a:endParaRPr lang="en-US" sz="3200" dirty="0">
              <a:latin typeface="Chiller" panose="04020404031007020602" pitchFamily="8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7557" y="58150"/>
            <a:ext cx="2438400" cy="863125"/>
          </a:xfrm>
          <a:prstGeom prst="wedgeRoundRectCallout">
            <a:avLst>
              <a:gd name="adj1" fmla="val 82503"/>
              <a:gd name="adj2" fmla="val 17239"/>
              <a:gd name="adj3" fmla="val 16667"/>
            </a:avLst>
          </a:prstGeom>
          <a:solidFill>
            <a:srgbClr val="66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hiller" panose="04020404031007020602" pitchFamily="82" charset="0"/>
              </a:rPr>
              <a:t>ubrzanje kugle od stakla 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11169" y="96253"/>
            <a:ext cx="2770988" cy="935026"/>
          </a:xfrm>
          <a:prstGeom prst="wedgeRoundRectCallout">
            <a:avLst>
              <a:gd name="adj1" fmla="val -89698"/>
              <a:gd name="adj2" fmla="val -22767"/>
              <a:gd name="adj3" fmla="val 16667"/>
            </a:avLst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latin typeface="Chiller" panose="04020404031007020602" pitchFamily="82" charset="0"/>
              </a:rPr>
              <a:t>vektor promjene brzine staklene kugle</a:t>
            </a:r>
            <a:endParaRPr lang="en-US" sz="2800" dirty="0">
              <a:latin typeface="Chiller" panose="04020404031007020602" pitchFamily="82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8526831"/>
              </p:ext>
            </p:extLst>
          </p:nvPr>
        </p:nvGraphicFramePr>
        <p:xfrm>
          <a:off x="2319803" y="2267900"/>
          <a:ext cx="354645" cy="499453"/>
        </p:xfrm>
        <a:graphic>
          <a:graphicData uri="http://schemas.openxmlformats.org/presentationml/2006/ole">
            <p:oleObj spid="_x0000_s2109" name="Equation" r:id="rId6" imgW="3962400" imgH="51816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8230367"/>
              </p:ext>
            </p:extLst>
          </p:nvPr>
        </p:nvGraphicFramePr>
        <p:xfrm>
          <a:off x="2894237" y="2267900"/>
          <a:ext cx="371475" cy="486598"/>
        </p:xfrm>
        <a:graphic>
          <a:graphicData uri="http://schemas.openxmlformats.org/presentationml/2006/ole">
            <p:oleObj spid="_x0000_s2110" name="Equation" r:id="rId7" imgW="4267200" imgH="5181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2883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81" y="223369"/>
            <a:ext cx="89490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>
                <a:solidFill>
                  <a:srgbClr val="FF0066"/>
                </a:solidFill>
                <a:latin typeface="Chiller" panose="04020404031007020602" pitchFamily="82" charset="0"/>
              </a:rPr>
              <a:t>Svako tijelo u prirodi posjeduje osobinu koja određuje odnos njegovog ubrzanja prema ubrzanju tijela sa kojim je interagovalo.</a:t>
            </a:r>
            <a:br>
              <a:rPr lang="sr-Latn-CS" sz="3200" b="1" dirty="0">
                <a:solidFill>
                  <a:srgbClr val="FF0066"/>
                </a:solidFill>
                <a:latin typeface="Chiller" panose="04020404031007020602" pitchFamily="82" charset="0"/>
              </a:rPr>
            </a:br>
            <a:r>
              <a:rPr lang="sr-Latn-CS" sz="3200" b="1" dirty="0">
                <a:solidFill>
                  <a:srgbClr val="FF0066"/>
                </a:solidFill>
                <a:latin typeface="Chiller" panose="04020404031007020602" pitchFamily="82" charset="0"/>
              </a:rPr>
              <a:t>Ovo svojstvo tijela zovemo </a:t>
            </a:r>
            <a:r>
              <a:rPr lang="sr-Latn-CS" sz="3200" b="1" i="1" dirty="0">
                <a:solidFill>
                  <a:srgbClr val="000099"/>
                </a:solidFill>
                <a:latin typeface="Chiller" panose="04020404031007020602" pitchFamily="82" charset="0"/>
              </a:rPr>
              <a:t>inertnost</a:t>
            </a:r>
            <a:r>
              <a:rPr lang="sr-Latn-CS" sz="3200" b="1" i="1" dirty="0">
                <a:solidFill>
                  <a:srgbClr val="FF0066"/>
                </a:solidFill>
                <a:latin typeface="Chiller" panose="04020404031007020602" pitchFamily="82" charset="0"/>
              </a:rPr>
              <a:t>.</a:t>
            </a: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81" y="1944677"/>
            <a:ext cx="8949069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Inertnost</a:t>
            </a:r>
            <a:r>
              <a:rPr lang="sr-Latn-CS" sz="3200" b="1" dirty="0">
                <a:solidFill>
                  <a:schemeClr val="tx1"/>
                </a:solidFill>
                <a:latin typeface="Chiller" panose="04020404031007020602" pitchFamily="82" charset="0"/>
              </a:rPr>
              <a:t> </a:t>
            </a:r>
            <a:r>
              <a:rPr lang="sr-Latn-CS" sz="3200" b="1" dirty="0">
                <a:solidFill>
                  <a:srgbClr val="008000"/>
                </a:solidFill>
                <a:latin typeface="Chiller" panose="04020404031007020602" pitchFamily="82" charset="0"/>
              </a:rPr>
              <a:t>je prirodna tendencija tijela da ostane u stanju mirovanja ili ravnomjernog kretanja po pravoj liniji ukoliko nije izloženo uticaju drugih tijela i jedna je od osnovnih osobina tijela.</a:t>
            </a:r>
          </a:p>
          <a:p>
            <a:pPr>
              <a:lnSpc>
                <a:spcPct val="120000"/>
              </a:lnSpc>
            </a:pP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Inercija</a:t>
            </a:r>
            <a:r>
              <a:rPr lang="sr-Latn-CS" sz="3200" b="1" dirty="0">
                <a:solidFill>
                  <a:schemeClr val="tx1"/>
                </a:solidFill>
                <a:latin typeface="Chiller" panose="04020404031007020602" pitchFamily="82" charset="0"/>
              </a:rPr>
              <a:t> </a:t>
            </a:r>
            <a:r>
              <a:rPr lang="sr-Latn-CS" sz="3200" b="1" dirty="0">
                <a:solidFill>
                  <a:srgbClr val="CC0099"/>
                </a:solidFill>
                <a:latin typeface="Chiller" panose="04020404031007020602" pitchFamily="82" charset="0"/>
              </a:rPr>
              <a:t>se odnosi na mirovanje ili kretanje tijela bez obzira na njihovu masu, a </a:t>
            </a:r>
            <a:r>
              <a:rPr lang="sr-Latn-CS" sz="3200" b="1" dirty="0">
                <a:solidFill>
                  <a:srgbClr val="000099"/>
                </a:solidFill>
                <a:latin typeface="Chiller" panose="04020404031007020602" pitchFamily="82" charset="0"/>
              </a:rPr>
              <a:t>inertnost</a:t>
            </a:r>
            <a:r>
              <a:rPr lang="sr-Latn-CS" sz="3200" b="1" dirty="0">
                <a:solidFill>
                  <a:srgbClr val="CC0099"/>
                </a:solidFill>
                <a:latin typeface="Chiller" panose="04020404031007020602" pitchFamily="82" charset="0"/>
              </a:rPr>
              <a:t> je opiranje promjeni stanja kretanja.</a:t>
            </a:r>
            <a:endParaRPr lang="en-US" sz="3200" b="1" dirty="0">
              <a:solidFill>
                <a:srgbClr val="CC0099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99557"/>
            <a:ext cx="4383314" cy="3243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315" y="3004456"/>
            <a:ext cx="4760686" cy="2139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383314" cy="189955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477656" y="1578428"/>
            <a:ext cx="4666343" cy="1367972"/>
          </a:xfrm>
          <a:prstGeom prst="wedgeRoundRectCallout">
            <a:avLst>
              <a:gd name="adj1" fmla="val 6144"/>
              <a:gd name="adj2" fmla="val 64820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3000" b="1" dirty="0">
                <a:latin typeface="Chiller" panose="04020404031007020602" pitchFamily="82" charset="0"/>
              </a:rPr>
              <a:t>Kada autobus polazi iz mirovanja, putnici se trgnu unazad, zato što teže da zadrže stanje mirovanja.</a:t>
            </a:r>
            <a:endParaRPr lang="en-US" sz="30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83313" y="61686"/>
            <a:ext cx="4760686" cy="1458686"/>
          </a:xfrm>
          <a:prstGeom prst="wedgeRoundRectCallout">
            <a:avLst>
              <a:gd name="adj1" fmla="val -57402"/>
              <a:gd name="adj2" fmla="val 947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3000" b="1" dirty="0">
                <a:solidFill>
                  <a:schemeClr val="bg1"/>
                </a:solidFill>
                <a:latin typeface="Chiller" panose="04020404031007020602" pitchFamily="82" charset="0"/>
              </a:rPr>
              <a:t>Kada se autobus naglo zaustavi, putnici posrnu unaprijed. To je posledica težnje da se zadrži stanje kretanja.</a:t>
            </a:r>
            <a:r>
              <a:rPr lang="sr-Latn-ME" dirty="0">
                <a:latin typeface="Chiller" panose="04020404031007020602" pitchFamily="82" charset="0"/>
              </a:rPr>
              <a:t/>
            </a:r>
            <a:br>
              <a:rPr lang="sr-Latn-ME" dirty="0">
                <a:latin typeface="Chiller" panose="04020404031007020602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948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Yellow Abstract Bussi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610</Words>
  <Application>Microsoft Office PowerPoint</Application>
  <PresentationFormat>On-screen Show (16:9)</PresentationFormat>
  <Paragraphs>110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Chiller</vt:lpstr>
      <vt:lpstr>Tunga</vt:lpstr>
      <vt:lpstr>Book Antiqua</vt:lpstr>
      <vt:lpstr>Calibri</vt:lpstr>
      <vt:lpstr>Times New Roman</vt:lpstr>
      <vt:lpstr>Quicksand Light</vt:lpstr>
      <vt:lpstr>Cambria Math</vt:lpstr>
      <vt:lpstr>Montserrat</vt:lpstr>
      <vt:lpstr>Cabin</vt:lpstr>
      <vt:lpstr>Proxima Nova Semibold</vt:lpstr>
      <vt:lpstr>Proxima Nova</vt:lpstr>
      <vt:lpstr>Arvo</vt:lpstr>
      <vt:lpstr>Bodoni</vt:lpstr>
      <vt:lpstr>Yellow Abstract Bussines</vt:lpstr>
      <vt:lpstr>SlidesGo Final Pages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where your presentation begins</dc:title>
  <dc:creator>Olja</dc:creator>
  <cp:lastModifiedBy>Windows User</cp:lastModifiedBy>
  <cp:revision>72</cp:revision>
  <dcterms:modified xsi:type="dcterms:W3CDTF">2021-01-24T18:15:07Z</dcterms:modified>
</cp:coreProperties>
</file>