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24402-9C92-43CE-B2B8-D53189D7D479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59AA5-26E6-4F49-8430-7DE9DCFAE7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5668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956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ME" dirty="0" smtClean="0"/>
              <a:t>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59AA5-26E6-4F49-8430-7DE9DCFAE7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367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2203946-8D29-47FD-B9A4-48380FFD35C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F4130CF-DCD5-4219-96B3-C5FFDF8E9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Pade</a:t>
            </a:r>
            <a:r>
              <a:rPr lang="sr-Latn-ME" dirty="0" smtClean="0"/>
              <a:t>žni sistem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917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ME" dirty="0" smtClean="0">
                <a:solidFill>
                  <a:srgbClr val="00B050"/>
                </a:solidFill>
              </a:rPr>
              <a:t>Mjesto: </a:t>
            </a:r>
          </a:p>
          <a:p>
            <a:pPr>
              <a:buNone/>
            </a:pPr>
            <a:r>
              <a:rPr lang="sr-Latn-CS" dirty="0" smtClean="0"/>
              <a:t>Brzo </a:t>
            </a:r>
            <a:r>
              <a:rPr lang="sr-Latn-CS" dirty="0"/>
              <a:t>je </a:t>
            </a:r>
            <a:r>
              <a:rPr lang="sr-Latn-CS" dirty="0" smtClean="0"/>
              <a:t>otišla </a:t>
            </a:r>
            <a:r>
              <a:rPr lang="sr-Latn-CS" i="1" dirty="0" smtClean="0">
                <a:solidFill>
                  <a:srgbClr val="FF0000"/>
                </a:solidFill>
              </a:rPr>
              <a:t>od kuće</a:t>
            </a:r>
            <a:endParaRPr lang="sr-Latn-CS" i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dirty="0" smtClean="0"/>
              <a:t>Ribe </a:t>
            </a:r>
            <a:r>
              <a:rPr lang="sr-Latn-CS" dirty="0"/>
              <a:t>iskaču </a:t>
            </a:r>
            <a:r>
              <a:rPr lang="sr-Latn-CS" dirty="0" smtClean="0">
                <a:solidFill>
                  <a:srgbClr val="FF0000"/>
                </a:solidFill>
              </a:rPr>
              <a:t>iz vode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Skinuo </a:t>
            </a:r>
            <a:r>
              <a:rPr lang="sr-Latn-CS" dirty="0"/>
              <a:t>je </a:t>
            </a:r>
            <a:r>
              <a:rPr lang="sr-Latn-CS" dirty="0" smtClean="0"/>
              <a:t>šešir </a:t>
            </a:r>
            <a:r>
              <a:rPr lang="sr-Latn-CS" dirty="0" smtClean="0">
                <a:solidFill>
                  <a:srgbClr val="FF0000"/>
                </a:solidFill>
              </a:rPr>
              <a:t>s glave.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Vrijeme</a:t>
            </a:r>
            <a:r>
              <a:rPr lang="sr-Latn-CS" dirty="0" smtClean="0"/>
              <a:t>:</a:t>
            </a:r>
            <a:endParaRPr lang="sr-Cyrl-ME" dirty="0"/>
          </a:p>
          <a:p>
            <a:pPr>
              <a:buNone/>
            </a:pPr>
            <a:r>
              <a:rPr lang="sr-Latn-ME" dirty="0" smtClean="0"/>
              <a:t>Čekaju ih </a:t>
            </a:r>
            <a:r>
              <a:rPr lang="sr-Latn-ME" dirty="0" smtClean="0">
                <a:solidFill>
                  <a:srgbClr val="FF0000"/>
                </a:solidFill>
              </a:rPr>
              <a:t>od ranog jutra</a:t>
            </a:r>
          </a:p>
          <a:p>
            <a:pPr>
              <a:buNone/>
            </a:pPr>
            <a:r>
              <a:rPr lang="sr-Latn-ME" dirty="0" smtClean="0"/>
              <a:t>Priče </a:t>
            </a:r>
            <a:r>
              <a:rPr lang="sr-Latn-ME" dirty="0" smtClean="0">
                <a:solidFill>
                  <a:srgbClr val="FF0000"/>
                </a:solidFill>
              </a:rPr>
              <a:t>iz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davnine.</a:t>
            </a:r>
          </a:p>
          <a:p>
            <a:pPr>
              <a:buNone/>
            </a:pPr>
            <a:r>
              <a:rPr lang="sr-Latn-ME" dirty="0" smtClean="0"/>
              <a:t>Dolazila je uvijek </a:t>
            </a:r>
            <a:r>
              <a:rPr lang="sr-Latn-ME" dirty="0" smtClean="0">
                <a:solidFill>
                  <a:srgbClr val="FF0000"/>
                </a:solidFill>
              </a:rPr>
              <a:t>s jeseni.</a:t>
            </a:r>
          </a:p>
          <a:p>
            <a:pPr>
              <a:buNone/>
            </a:pPr>
            <a:r>
              <a:rPr lang="sr-Latn-ME" dirty="0" smtClean="0">
                <a:solidFill>
                  <a:srgbClr val="7030A0"/>
                </a:solidFill>
              </a:rPr>
              <a:t>Način</a:t>
            </a:r>
            <a:r>
              <a:rPr lang="sr-Latn-ME" dirty="0" smtClean="0"/>
              <a:t>: Smijao se </a:t>
            </a:r>
            <a:r>
              <a:rPr lang="sr-Latn-ME" dirty="0" smtClean="0">
                <a:solidFill>
                  <a:srgbClr val="FF0000"/>
                </a:solidFill>
              </a:rPr>
              <a:t>od srca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/>
              <a:t>Sve se </a:t>
            </a:r>
            <a:r>
              <a:rPr lang="sr-Latn-ME" dirty="0" smtClean="0">
                <a:solidFill>
                  <a:srgbClr val="FF0000"/>
                </a:solidFill>
              </a:rPr>
              <a:t>iz temelja </a:t>
            </a:r>
            <a:r>
              <a:rPr lang="sr-Latn-ME" dirty="0" smtClean="0"/>
              <a:t>promijenilo.</a:t>
            </a:r>
          </a:p>
          <a:p>
            <a:pPr>
              <a:buNone/>
            </a:pPr>
            <a:r>
              <a:rPr lang="sr-Latn-ME" dirty="0" smtClean="0"/>
              <a:t>Često govori </a:t>
            </a:r>
            <a:r>
              <a:rPr lang="sr-Latn-ME" dirty="0" smtClean="0">
                <a:solidFill>
                  <a:srgbClr val="FF0000"/>
                </a:solidFill>
              </a:rPr>
              <a:t>s visine</a:t>
            </a:r>
            <a:r>
              <a:rPr lang="sr-Latn-ME" dirty="0" smtClean="0"/>
              <a:t>.</a:t>
            </a:r>
          </a:p>
          <a:p>
            <a:pPr>
              <a:buNone/>
            </a:pP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Uzrok</a:t>
            </a:r>
            <a:r>
              <a:rPr lang="sr-Latn-ME" dirty="0" smtClean="0"/>
              <a:t>:</a:t>
            </a:r>
          </a:p>
          <a:p>
            <a:pPr>
              <a:buNone/>
            </a:pPr>
            <a:r>
              <a:rPr lang="sr-Latn-ME" dirty="0" smtClean="0"/>
              <a:t>Ne vidim </a:t>
            </a:r>
            <a:r>
              <a:rPr lang="sr-Latn-ME" dirty="0" smtClean="0">
                <a:solidFill>
                  <a:srgbClr val="FF0000"/>
                </a:solidFill>
              </a:rPr>
              <a:t>od dima!</a:t>
            </a:r>
          </a:p>
          <a:p>
            <a:pPr>
              <a:buNone/>
            </a:pPr>
            <a:r>
              <a:rPr lang="sr-Latn-ME" dirty="0" smtClean="0"/>
              <a:t>Ne ide  tamo </a:t>
            </a:r>
            <a:r>
              <a:rPr lang="sr-Latn-ME" dirty="0" smtClean="0">
                <a:solidFill>
                  <a:srgbClr val="FF0000"/>
                </a:solidFill>
              </a:rPr>
              <a:t>iz straha.</a:t>
            </a:r>
          </a:p>
          <a:p>
            <a:pPr>
              <a:buNone/>
            </a:pPr>
            <a:r>
              <a:rPr lang="sr-Latn-ME" dirty="0" smtClean="0"/>
              <a:t>Postao je slavan </a:t>
            </a:r>
            <a:r>
              <a:rPr lang="sr-Latn-ME" dirty="0" smtClean="0">
                <a:solidFill>
                  <a:srgbClr val="FF0000"/>
                </a:solidFill>
              </a:rPr>
              <a:t>sa svoga junaštva.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u="sng" dirty="0"/>
          </a:p>
          <a:p>
            <a:pPr>
              <a:buNone/>
            </a:pPr>
            <a:endParaRPr lang="sr-Latn-CS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43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Atributska funkcija genitiva</a:t>
            </a:r>
          </a:p>
          <a:p>
            <a:r>
              <a:rPr lang="sr-Latn-ME" dirty="0" smtClean="0"/>
              <a:t>Sila </a:t>
            </a:r>
            <a:r>
              <a:rPr lang="sr-Latn-ME" dirty="0" smtClean="0">
                <a:solidFill>
                  <a:srgbClr val="FF0000"/>
                </a:solidFill>
              </a:rPr>
              <a:t>od čovjeka</a:t>
            </a:r>
          </a:p>
          <a:p>
            <a:r>
              <a:rPr lang="sr-Latn-ME" dirty="0" smtClean="0"/>
              <a:t>Djevojke </a:t>
            </a:r>
            <a:r>
              <a:rPr lang="sr-Latn-ME" dirty="0" smtClean="0">
                <a:solidFill>
                  <a:srgbClr val="FF0000"/>
                </a:solidFill>
              </a:rPr>
              <a:t>iz velikog grada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Popij vodu </a:t>
            </a:r>
            <a:r>
              <a:rPr lang="sr-Latn-ME" dirty="0" smtClean="0">
                <a:solidFill>
                  <a:srgbClr val="FF0000"/>
                </a:solidFill>
              </a:rPr>
              <a:t>s izvora.</a:t>
            </a:r>
          </a:p>
          <a:p>
            <a:endParaRPr lang="sr-Latn-ME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60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zbog i usled </a:t>
            </a:r>
            <a:r>
              <a:rPr lang="sr-Latn-ME" dirty="0" smtClean="0"/>
              <a:t>imaju značenje uzroka, pr</a:t>
            </a:r>
            <a:r>
              <a:rPr lang="en-US" dirty="0" err="1" smtClean="0"/>
              <a:t>ij</a:t>
            </a:r>
            <a:r>
              <a:rPr lang="sr-Latn-ME" dirty="0" smtClean="0"/>
              <a:t>edlog </a:t>
            </a:r>
            <a:r>
              <a:rPr lang="sr-Latn-ME" i="1" dirty="0" smtClean="0"/>
              <a:t>radi</a:t>
            </a:r>
            <a:r>
              <a:rPr lang="sr-Latn-ME" dirty="0" smtClean="0"/>
              <a:t> ima značenje cilja.</a:t>
            </a:r>
          </a:p>
          <a:p>
            <a:pPr marL="0" indent="0">
              <a:buNone/>
            </a:pPr>
            <a:r>
              <a:rPr lang="sr-Latn-ME" dirty="0" smtClean="0"/>
              <a:t>Nije došao </a:t>
            </a:r>
            <a:r>
              <a:rPr lang="sr-Latn-ME" dirty="0" smtClean="0">
                <a:solidFill>
                  <a:srgbClr val="FF0000"/>
                </a:solidFill>
              </a:rPr>
              <a:t>zbog jake upale.</a:t>
            </a:r>
          </a:p>
          <a:p>
            <a:pPr marL="0" indent="0">
              <a:buNone/>
            </a:pPr>
            <a:r>
              <a:rPr lang="sr-Latn-ME" dirty="0" smtClean="0"/>
              <a:t>Sve bi učinio </a:t>
            </a:r>
            <a:r>
              <a:rPr lang="sr-Latn-ME" dirty="0" smtClean="0">
                <a:solidFill>
                  <a:srgbClr val="FF0000"/>
                </a:solidFill>
              </a:rPr>
              <a:t>radi napr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sr-Latn-ME" dirty="0" smtClean="0">
                <a:solidFill>
                  <a:srgbClr val="FF0000"/>
                </a:solidFill>
              </a:rPr>
              <a:t>dovanja.</a:t>
            </a:r>
          </a:p>
          <a:p>
            <a:pPr marL="0" indent="0">
              <a:buNone/>
            </a:pPr>
            <a:r>
              <a:rPr lang="sr-Latn-ME" dirty="0" smtClean="0"/>
              <a:t>Predlozi bez, osim/sem, iz(van) imaju značenje izuzimanja</a:t>
            </a:r>
            <a:r>
              <a:rPr lang="sr-Latn-ME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dirty="0" smtClean="0"/>
              <a:t>Otišli su </a:t>
            </a:r>
            <a:r>
              <a:rPr lang="sr-Latn-ME" dirty="0" smtClean="0">
                <a:solidFill>
                  <a:srgbClr val="FF0000"/>
                </a:solidFill>
              </a:rPr>
              <a:t>bez njega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To sto radi je </a:t>
            </a:r>
            <a:r>
              <a:rPr lang="sr-Latn-ME" dirty="0" smtClean="0">
                <a:solidFill>
                  <a:srgbClr val="FF0000"/>
                </a:solidFill>
              </a:rPr>
              <a:t>van svake mjere</a:t>
            </a:r>
            <a:r>
              <a:rPr lang="sr-Latn-ME" dirty="0" smtClean="0"/>
              <a:t>. (način)</a:t>
            </a:r>
          </a:p>
          <a:p>
            <a:pPr marL="0" indent="0">
              <a:buNone/>
            </a:pPr>
            <a:r>
              <a:rPr lang="sr-Latn-ME" dirty="0" smtClean="0"/>
              <a:t>Svi su se okupili </a:t>
            </a:r>
            <a:r>
              <a:rPr lang="sr-Latn-ME" dirty="0" smtClean="0">
                <a:solidFill>
                  <a:srgbClr val="FF0000"/>
                </a:solidFill>
              </a:rPr>
              <a:t>sem mlađih đaka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915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prije, poslije, nakon, za, uoči, tokom </a:t>
            </a:r>
            <a:r>
              <a:rPr lang="sr-Latn-ME" dirty="0" smtClean="0"/>
              <a:t>imaju vremensko značenje:</a:t>
            </a:r>
          </a:p>
          <a:p>
            <a:pPr marL="0" indent="0">
              <a:buNone/>
            </a:pPr>
            <a:r>
              <a:rPr lang="sr-Latn-ME" dirty="0" smtClean="0"/>
              <a:t>Pisala mi je </a:t>
            </a:r>
            <a:r>
              <a:rPr lang="sr-Latn-ME" dirty="0" smtClean="0">
                <a:solidFill>
                  <a:srgbClr val="FF0000"/>
                </a:solidFill>
              </a:rPr>
              <a:t>prije rođendana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Predlozi </a:t>
            </a:r>
            <a:r>
              <a:rPr lang="sr-Latn-ME" i="1" dirty="0" smtClean="0"/>
              <a:t>iza, između, iznad ispod, i</a:t>
            </a:r>
            <a:r>
              <a:rPr lang="en-US" i="1" dirty="0" smtClean="0"/>
              <a:t>s</a:t>
            </a:r>
            <a:r>
              <a:rPr lang="sr-Latn-ME" i="1" dirty="0" smtClean="0"/>
              <a:t>pred </a:t>
            </a:r>
            <a:r>
              <a:rPr lang="sr-Latn-ME" dirty="0" smtClean="0"/>
              <a:t>imaju prostorno značenje</a:t>
            </a:r>
            <a:r>
              <a:rPr lang="en-US" dirty="0" smtClean="0"/>
              <a:t> m</a:t>
            </a:r>
            <a:r>
              <a:rPr lang="sr-Latn-ME" dirty="0" smtClean="0"/>
              <a:t>eđutim mogu označavati  vrijeme, mjesto, način  ( iza ponoći, ispred zore...)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4399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i="1" dirty="0" smtClean="0"/>
              <a:t>Pr</a:t>
            </a:r>
            <a:r>
              <a:rPr lang="en-US" i="1" dirty="0" err="1" smtClean="0"/>
              <a:t>ij</a:t>
            </a:r>
            <a:r>
              <a:rPr lang="sr-Latn-ME" i="1" dirty="0" smtClean="0"/>
              <a:t>edlozi  kod, blizu, kraj, pored, preko, do, duž, povrh, navrh, uvrh nadno, podno, udno, više, niže, s</a:t>
            </a:r>
            <a:r>
              <a:rPr lang="en-US" i="1" dirty="0" smtClean="0"/>
              <a:t>r</a:t>
            </a:r>
            <a:r>
              <a:rPr lang="sr-Latn-ME" i="1" dirty="0" smtClean="0"/>
              <a:t>ed, okolo, u, mimo, unutar, nadomak, nadohvat </a:t>
            </a:r>
            <a:r>
              <a:rPr lang="sr-Latn-ME" dirty="0" smtClean="0"/>
              <a:t>pretežno imaju značenje prostorne blizine ( </a:t>
            </a:r>
            <a:r>
              <a:rPr lang="sr-Latn-ME" dirty="0" smtClean="0">
                <a:solidFill>
                  <a:srgbClr val="FF0000"/>
                </a:solidFill>
              </a:rPr>
              <a:t>blizu kuće, uvrh stola, niže potoka).</a:t>
            </a:r>
          </a:p>
          <a:p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put, nasuprot, naspram , protiv </a:t>
            </a:r>
            <a:r>
              <a:rPr lang="sr-Latn-ME" dirty="0" smtClean="0"/>
              <a:t>označavaju usmjernost i suprotnost </a:t>
            </a:r>
            <a:r>
              <a:rPr lang="sr-Latn-ME" dirty="0" smtClean="0">
                <a:solidFill>
                  <a:srgbClr val="FF0000"/>
                </a:solidFill>
              </a:rPr>
              <a:t>( protiv volje, nasuprot Likovne akademije)</a:t>
            </a:r>
          </a:p>
          <a:p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</a:t>
            </a:r>
            <a:r>
              <a:rPr lang="sr-Latn-ME" i="1" dirty="0" smtClean="0"/>
              <a:t>prilikom, povodom, mjesto, poput </a:t>
            </a:r>
            <a:r>
              <a:rPr lang="sr-Latn-ME" dirty="0" smtClean="0"/>
              <a:t>imaju vremensko-uzročno značenje , z</a:t>
            </a:r>
            <a:r>
              <a:rPr lang="en-US" dirty="0" err="1" smtClean="0"/>
              <a:t>na</a:t>
            </a:r>
            <a:r>
              <a:rPr lang="sr-Latn-ME" dirty="0" smtClean="0"/>
              <a:t>čenje odnosa zamjene  ( </a:t>
            </a:r>
            <a:r>
              <a:rPr lang="sr-Latn-ME" dirty="0" smtClean="0">
                <a:solidFill>
                  <a:srgbClr val="FF0000"/>
                </a:solidFill>
              </a:rPr>
              <a:t>povodom p</a:t>
            </a:r>
            <a:r>
              <a:rPr lang="en-US" dirty="0" err="1" smtClean="0">
                <a:solidFill>
                  <a:srgbClr val="FF0000"/>
                </a:solidFill>
              </a:rPr>
              <a:t>raz</a:t>
            </a:r>
            <a:r>
              <a:rPr lang="sr-Latn-ME" dirty="0" smtClean="0">
                <a:solidFill>
                  <a:srgbClr val="FF0000"/>
                </a:solidFill>
              </a:rPr>
              <a:t>nika, umjesto odgovora postavio je pitanje</a:t>
            </a:r>
            <a:r>
              <a:rPr lang="sr-Latn-ME" dirty="0" smtClean="0"/>
              <a:t> i sl.)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292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Dativ je padež namjene, cilja. Odgovara na pitanje kome/čemu.Može biti  sa pr</a:t>
            </a:r>
            <a:r>
              <a:rPr lang="en-US" dirty="0" err="1" smtClean="0"/>
              <a:t>ij</a:t>
            </a:r>
            <a:r>
              <a:rPr lang="sr-Latn-ME" dirty="0" smtClean="0"/>
              <a:t>edlozima ali i bez njih.</a:t>
            </a:r>
          </a:p>
          <a:p>
            <a:r>
              <a:rPr lang="sr-Latn-ME" dirty="0" smtClean="0"/>
              <a:t>Najčešće funkcije  nepravi objekat i priloška odredba,</a:t>
            </a:r>
            <a:r>
              <a:rPr lang="en-US" dirty="0" smtClean="0"/>
              <a:t> </a:t>
            </a:r>
            <a:r>
              <a:rPr lang="sr-Latn-ME" dirty="0" smtClean="0"/>
              <a:t>logički subjekat, atribut.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Dativ namjene, koristi ili štete:</a:t>
            </a:r>
          </a:p>
          <a:p>
            <a:pPr marL="0" indent="0">
              <a:buNone/>
            </a:pPr>
            <a:r>
              <a:rPr lang="sr-Latn-ME" dirty="0" smtClean="0"/>
              <a:t>Neko je jutros </a:t>
            </a:r>
            <a:r>
              <a:rPr lang="sr-Latn-ME" dirty="0" smtClean="0">
                <a:solidFill>
                  <a:srgbClr val="FF0000"/>
                </a:solidFill>
              </a:rPr>
              <a:t>komšiji</a:t>
            </a:r>
            <a:r>
              <a:rPr lang="sr-Latn-ME" dirty="0" smtClean="0"/>
              <a:t> opljačkao auto . (nepravi objakat)</a:t>
            </a:r>
          </a:p>
          <a:p>
            <a:pPr marL="0" indent="0">
              <a:buNone/>
            </a:pPr>
            <a:r>
              <a:rPr lang="sr-Latn-ME" dirty="0" smtClean="0"/>
              <a:t>Poklonio je knjigu </a:t>
            </a:r>
            <a:r>
              <a:rPr lang="sr-Latn-ME" dirty="0" smtClean="0">
                <a:solidFill>
                  <a:srgbClr val="FF0000"/>
                </a:solidFill>
              </a:rPr>
              <a:t>drugu.</a:t>
            </a:r>
          </a:p>
          <a:p>
            <a:pPr marL="0" indent="0">
              <a:buNone/>
            </a:pPr>
            <a:r>
              <a:rPr lang="sr-Latn-CS" dirty="0"/>
              <a:t>Značenje </a:t>
            </a:r>
            <a:r>
              <a:rPr lang="sr-Latn-CS" dirty="0" smtClean="0"/>
              <a:t>cilja:</a:t>
            </a:r>
            <a:endParaRPr lang="sr-Latn-CS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sr-Latn-CS" dirty="0">
                <a:solidFill>
                  <a:srgbClr val="92D050"/>
                </a:solidFill>
              </a:rPr>
              <a:t>-</a:t>
            </a:r>
            <a:r>
              <a:rPr lang="sr-Latn-CS" dirty="0"/>
              <a:t>Uvijek se vraćao </a:t>
            </a:r>
            <a:r>
              <a:rPr lang="sr-Latn-CS" u="sng" dirty="0">
                <a:solidFill>
                  <a:srgbClr val="FF0000"/>
                </a:solidFill>
              </a:rPr>
              <a:t>svojoj zemlji</a:t>
            </a:r>
            <a:r>
              <a:rPr lang="sr-Latn-CS" dirty="0" smtClean="0"/>
              <a:t>. (  priloška odredba)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Etički dativ svoj</a:t>
            </a:r>
            <a:r>
              <a:rPr lang="en-US" dirty="0" smtClean="0"/>
              <a:t>s</a:t>
            </a:r>
            <a:r>
              <a:rPr lang="sr-Latn-ME" dirty="0" smtClean="0"/>
              <a:t>tven razgovornom stilu :</a:t>
            </a:r>
          </a:p>
          <a:p>
            <a:pPr marL="0" indent="0">
              <a:buNone/>
            </a:pPr>
            <a:r>
              <a:rPr lang="sr-Latn-ME" dirty="0" smtClean="0"/>
              <a:t>Da si</a:t>
            </a:r>
            <a:r>
              <a:rPr lang="sr-Latn-ME" dirty="0" smtClean="0">
                <a:solidFill>
                  <a:srgbClr val="FF0000"/>
                </a:solidFill>
              </a:rPr>
              <a:t> mi </a:t>
            </a:r>
            <a:r>
              <a:rPr lang="sr-Latn-ME" dirty="0" smtClean="0"/>
              <a:t>živ i zdrav. (nepravi objekat)</a:t>
            </a:r>
          </a:p>
          <a:p>
            <a:pPr marL="0" indent="0">
              <a:buNone/>
            </a:pPr>
            <a:r>
              <a:rPr lang="sr-Latn-ME" dirty="0" smtClean="0"/>
              <a:t>Posesivni dativ:</a:t>
            </a:r>
          </a:p>
          <a:p>
            <a:pPr marL="0" indent="0">
              <a:buNone/>
            </a:pPr>
            <a:r>
              <a:rPr lang="sr-Latn-ME" dirty="0" smtClean="0"/>
              <a:t> Otac </a:t>
            </a:r>
            <a:r>
              <a:rPr lang="sr-Latn-ME" dirty="0" smtClean="0">
                <a:solidFill>
                  <a:srgbClr val="FF0000"/>
                </a:solidFill>
              </a:rPr>
              <a:t>mu</a:t>
            </a:r>
            <a:r>
              <a:rPr lang="sr-Latn-ME" dirty="0" smtClean="0"/>
              <a:t> je policajac.</a:t>
            </a:r>
          </a:p>
          <a:p>
            <a:pPr marL="0" indent="0">
              <a:buNone/>
            </a:pPr>
            <a:r>
              <a:rPr lang="sr-Latn-ME" dirty="0" smtClean="0"/>
              <a:t>Dativ u zakletvama:</a:t>
            </a:r>
          </a:p>
          <a:p>
            <a:pPr marL="0" indent="0">
              <a:buNone/>
            </a:pPr>
            <a:r>
              <a:rPr lang="sr-Latn-ME" dirty="0" smtClean="0"/>
              <a:t> Duše </a:t>
            </a:r>
            <a:r>
              <a:rPr lang="sr-Latn-ME" dirty="0" smtClean="0">
                <a:solidFill>
                  <a:srgbClr val="FF0000"/>
                </a:solidFill>
              </a:rPr>
              <a:t>mi</a:t>
            </a:r>
            <a:r>
              <a:rPr lang="sr-Latn-ME" dirty="0" smtClean="0"/>
              <a:t>!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054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Dativ sa pr</a:t>
            </a:r>
            <a:r>
              <a:rPr lang="en-US" dirty="0" err="1" smtClean="0"/>
              <a:t>ij</a:t>
            </a:r>
            <a:r>
              <a:rPr lang="sr-Latn-ME" dirty="0" smtClean="0"/>
              <a:t>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Sa dativom se upotrebljavaju sledeći pr</a:t>
            </a:r>
            <a:r>
              <a:rPr lang="en-US" dirty="0" err="1" smtClean="0"/>
              <a:t>ij</a:t>
            </a:r>
            <a:r>
              <a:rPr lang="sr-Latn-ME" dirty="0" smtClean="0"/>
              <a:t>edlozi: </a:t>
            </a:r>
            <a:r>
              <a:rPr lang="sr-Latn-ME" dirty="0" smtClean="0">
                <a:solidFill>
                  <a:srgbClr val="FF0000"/>
                </a:solidFill>
              </a:rPr>
              <a:t>k/ka , prema(usmjerenost)</a:t>
            </a:r>
          </a:p>
          <a:p>
            <a:pPr marL="0" indent="0">
              <a:buNone/>
            </a:pPr>
            <a:r>
              <a:rPr lang="sr-Latn-ME" dirty="0" smtClean="0"/>
              <a:t>Svi su se okrenuli ka </a:t>
            </a:r>
            <a:r>
              <a:rPr lang="sr-Latn-ME" dirty="0" smtClean="0">
                <a:solidFill>
                  <a:srgbClr val="FF0000"/>
                </a:solidFill>
              </a:rPr>
              <a:t>gradu.</a:t>
            </a:r>
          </a:p>
          <a:p>
            <a:pPr marL="0" indent="0">
              <a:buNone/>
            </a:pPr>
            <a:r>
              <a:rPr lang="sr-Latn-ME" i="1" dirty="0" smtClean="0"/>
              <a:t>nasuprot, uprkos </a:t>
            </a:r>
            <a:r>
              <a:rPr lang="sr-Latn-ME" dirty="0" smtClean="0"/>
              <a:t>( suprostavljenost dvaju ili više predmeta) </a:t>
            </a:r>
          </a:p>
          <a:p>
            <a:pPr marL="0" indent="0">
              <a:buNone/>
            </a:pPr>
            <a:r>
              <a:rPr lang="sr-Latn-ME" dirty="0" smtClean="0"/>
              <a:t>Nasuprot </a:t>
            </a:r>
            <a:r>
              <a:rPr lang="sr-Latn-ME" dirty="0" smtClean="0">
                <a:solidFill>
                  <a:srgbClr val="FF0000"/>
                </a:solidFill>
              </a:rPr>
              <a:t>opštem mišljenju</a:t>
            </a:r>
            <a:r>
              <a:rPr lang="sr-Latn-ME" dirty="0" smtClean="0"/>
              <a:t>, grad je oživio.</a:t>
            </a:r>
          </a:p>
          <a:p>
            <a:pPr marL="0" indent="0">
              <a:buNone/>
            </a:pPr>
            <a:r>
              <a:rPr lang="sr-Latn-ME" dirty="0"/>
              <a:t>n</a:t>
            </a:r>
            <a:r>
              <a:rPr lang="sr-Latn-ME" dirty="0" smtClean="0"/>
              <a:t>adomak ( u pravcu mjesta)</a:t>
            </a:r>
          </a:p>
          <a:p>
            <a:pPr marL="0" indent="0">
              <a:buNone/>
            </a:pPr>
            <a:r>
              <a:rPr lang="sr-Latn-ME" dirty="0" smtClean="0"/>
              <a:t>Doplovili su nadomak </a:t>
            </a:r>
            <a:r>
              <a:rPr lang="sr-Latn-ME" dirty="0" smtClean="0">
                <a:solidFill>
                  <a:srgbClr val="FF0000"/>
                </a:solidFill>
              </a:rPr>
              <a:t>ostrvu.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519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Akuzativ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/</a:t>
            </a:r>
            <a:r>
              <a:rPr lang="sr-Latn-ME" dirty="0" smtClean="0"/>
              <a:t>šta. </a:t>
            </a:r>
            <a:endParaRPr lang="en-US" dirty="0" smtClean="0"/>
          </a:p>
          <a:p>
            <a:r>
              <a:rPr lang="sr-Latn-ME" dirty="0" smtClean="0"/>
              <a:t>Osnovna funk</a:t>
            </a:r>
            <a:r>
              <a:rPr lang="en-US" dirty="0" smtClean="0"/>
              <a:t>c</a:t>
            </a:r>
            <a:r>
              <a:rPr lang="sr-Latn-ME" dirty="0" smtClean="0"/>
              <a:t>ija akuzativa bez predloga jeste funkcija pravog objekta. Akuzativ označava ono što je obuhvaćeno glagolskom radnjom.</a:t>
            </a:r>
          </a:p>
          <a:p>
            <a:r>
              <a:rPr lang="sr-Latn-ME" dirty="0" smtClean="0"/>
              <a:t>Takođe ima funkciju, nepravog objekta, priloške odredbe, logičkog subjekta.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7036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3690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7778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Akuzativ sa prijedlozima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28864" y="1646238"/>
            <a:ext cx="7486271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755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r-Latn-ME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r-Latn-ME" sz="4200" dirty="0"/>
              <a:t>P</a:t>
            </a:r>
            <a:r>
              <a:rPr lang="sr-Latn-ME" sz="4200" dirty="0" smtClean="0"/>
              <a:t>romjena po padežima zove se </a:t>
            </a:r>
            <a:r>
              <a:rPr lang="sr-Latn-ME" sz="4200" i="1" u="sng" dirty="0" smtClean="0">
                <a:solidFill>
                  <a:srgbClr val="FF0000"/>
                </a:solidFill>
              </a:rPr>
              <a:t>deklinacija.</a:t>
            </a:r>
            <a:r>
              <a:rPr lang="sr-Latn-ME" sz="4200" i="1" u="sng" dirty="0" smtClean="0"/>
              <a:t> </a:t>
            </a:r>
          </a:p>
          <a:p>
            <a:pPr marL="0" indent="0">
              <a:buNone/>
            </a:pPr>
            <a:r>
              <a:rPr lang="sr-Latn-ME" sz="4200" dirty="0" smtClean="0"/>
              <a:t>U našem jeziku postoji  sedam padeža</a:t>
            </a:r>
            <a:r>
              <a:rPr lang="en-US" sz="4200" dirty="0" smtClean="0"/>
              <a:t>,</a:t>
            </a:r>
            <a:r>
              <a:rPr lang="sr-Latn-ME" sz="4200" dirty="0" smtClean="0"/>
              <a:t> padežnih oblika :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endParaRPr lang="sr-Latn-ME" sz="4200" dirty="0"/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genitiv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dativ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akuzativ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vokativ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inst</a:t>
            </a:r>
            <a:r>
              <a:rPr lang="en-US" sz="4200" dirty="0" smtClean="0"/>
              <a:t>r</a:t>
            </a:r>
            <a:r>
              <a:rPr lang="sr-Latn-ME" sz="4200" dirty="0" smtClean="0"/>
              <a:t>umental </a:t>
            </a:r>
          </a:p>
          <a:p>
            <a:pPr>
              <a:buFont typeface="Wingdings" pitchFamily="2" charset="2"/>
              <a:buChar char="q"/>
            </a:pPr>
            <a:r>
              <a:rPr lang="sr-Latn-ME" sz="4200" dirty="0" smtClean="0"/>
              <a:t>lokativ.</a:t>
            </a:r>
          </a:p>
          <a:p>
            <a:pPr marL="0" indent="0">
              <a:buNone/>
            </a:pPr>
            <a:r>
              <a:rPr lang="sr-Latn-ME" sz="4200" dirty="0"/>
              <a:t>N</a:t>
            </a:r>
            <a:r>
              <a:rPr lang="sr-Latn-ME" sz="4200" dirty="0" smtClean="0"/>
              <a:t>ominativ</a:t>
            </a:r>
            <a:r>
              <a:rPr lang="en-US" sz="4200" dirty="0" smtClean="0"/>
              <a:t> </a:t>
            </a:r>
            <a:r>
              <a:rPr lang="sr-Latn-ME" sz="4200" dirty="0" smtClean="0"/>
              <a:t>i vokativ  se nazivaju </a:t>
            </a:r>
            <a:r>
              <a:rPr lang="sr-Latn-ME" sz="4200" dirty="0" smtClean="0">
                <a:solidFill>
                  <a:srgbClr val="FF0000"/>
                </a:solidFill>
              </a:rPr>
              <a:t>NEZAVISNIM  PADEŽIMA</a:t>
            </a:r>
            <a:r>
              <a:rPr lang="en-US" sz="42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 </a:t>
            </a:r>
            <a:r>
              <a:rPr lang="sr-Latn-ME" sz="4200" dirty="0"/>
              <a:t>I</a:t>
            </a:r>
            <a:r>
              <a:rPr lang="sr-Latn-ME" sz="4200" dirty="0" smtClean="0"/>
              <a:t>maju samostalno značenje   i javljaju se uvijek bez pr</a:t>
            </a:r>
            <a:r>
              <a:rPr lang="en-US" sz="4200" dirty="0" err="1" smtClean="0"/>
              <a:t>ij</a:t>
            </a:r>
            <a:r>
              <a:rPr lang="sr-Latn-ME" sz="4200" dirty="0" smtClean="0"/>
              <a:t>edloga.</a:t>
            </a:r>
          </a:p>
          <a:p>
            <a:pPr marL="0" indent="0">
              <a:buNone/>
            </a:pPr>
            <a:endParaRPr lang="sr-Latn-ME" sz="4200" dirty="0" smtClean="0"/>
          </a:p>
          <a:p>
            <a:pPr marL="0" indent="0">
              <a:buNone/>
            </a:pPr>
            <a:r>
              <a:rPr lang="sr-Latn-ME" sz="4200" dirty="0"/>
              <a:t>G</a:t>
            </a:r>
            <a:r>
              <a:rPr lang="sr-Latn-ME" sz="4200" dirty="0" smtClean="0"/>
              <a:t>enitiv, dativ, akuzativ, instrumental i lokativ  su  </a:t>
            </a:r>
            <a:r>
              <a:rPr lang="sr-Latn-ME" sz="4200" dirty="0" smtClean="0">
                <a:solidFill>
                  <a:srgbClr val="FF0000"/>
                </a:solidFill>
              </a:rPr>
              <a:t>ZAVISNI PADEŽI </a:t>
            </a:r>
            <a:r>
              <a:rPr lang="sr-Latn-ME" sz="4200" dirty="0" smtClean="0"/>
              <a:t>, koriste se sa i bez predloga, </a:t>
            </a:r>
            <a:r>
              <a:rPr lang="sr-Latn-ME" sz="4200" dirty="0" smtClean="0">
                <a:solidFill>
                  <a:srgbClr val="00B050"/>
                </a:solidFill>
              </a:rPr>
              <a:t>nemaju samostalno značenje van rečenice.</a:t>
            </a:r>
          </a:p>
          <a:p>
            <a:pPr marL="0" indent="0">
              <a:buNone/>
            </a:pPr>
            <a:r>
              <a:rPr lang="sr-Latn-ME" sz="4200" dirty="0" smtClean="0">
                <a:solidFill>
                  <a:srgbClr val="C00000"/>
                </a:solidFill>
              </a:rPr>
              <a:t>Lokativ je jedini padež koji se uvijek upotrebljava  sa </a:t>
            </a:r>
            <a:r>
              <a:rPr lang="sr-Latn-ME" sz="4200" dirty="0" smtClean="0">
                <a:solidFill>
                  <a:srgbClr val="C00000"/>
                </a:solidFill>
              </a:rPr>
              <a:t>pr</a:t>
            </a:r>
            <a:r>
              <a:rPr lang="en-US" sz="4200" dirty="0" err="1" smtClean="0">
                <a:solidFill>
                  <a:srgbClr val="C00000"/>
                </a:solidFill>
              </a:rPr>
              <a:t>ij</a:t>
            </a:r>
            <a:r>
              <a:rPr lang="sr-Latn-ME" sz="4200" dirty="0" smtClean="0">
                <a:solidFill>
                  <a:srgbClr val="C00000"/>
                </a:solidFill>
              </a:rPr>
              <a:t>edlozima</a:t>
            </a:r>
            <a:r>
              <a:rPr lang="sr-Latn-ME" sz="4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sr-Latn-ME" sz="4200" dirty="0" smtClean="0"/>
              <a:t>Jedan padež može imati više funkcija.</a:t>
            </a:r>
          </a:p>
          <a:p>
            <a:pPr marL="0" indent="0">
              <a:buNone/>
            </a:pPr>
            <a:endParaRPr lang="en-US" sz="4200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995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064896" cy="621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788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3044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Vokativ</a:t>
            </a:r>
            <a:r>
              <a:rPr lang="en-US" dirty="0" smtClean="0"/>
              <a:t> je </a:t>
            </a:r>
            <a:r>
              <a:rPr lang="en-US" dirty="0" err="1" smtClean="0"/>
              <a:t>nezavisan</a:t>
            </a:r>
            <a:r>
              <a:rPr lang="en-US" dirty="0" smtClean="0"/>
              <a:t> </a:t>
            </a:r>
            <a:r>
              <a:rPr lang="en-US" dirty="0" err="1" smtClean="0"/>
              <a:t>pade</a:t>
            </a:r>
            <a:r>
              <a:rPr lang="sr-Latn-ME" dirty="0" smtClean="0"/>
              <a:t>ž</a:t>
            </a:r>
          </a:p>
          <a:p>
            <a:r>
              <a:rPr lang="sr-Latn-ME" dirty="0" smtClean="0"/>
              <a:t>Vokativ padež dozivanja, vocare-pozivati.</a:t>
            </a:r>
          </a:p>
          <a:p>
            <a:r>
              <a:rPr lang="sr-Latn-ME" dirty="0" smtClean="0"/>
              <a:t>U pisanju se odvaja zarezom.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Gimnazijalci</a:t>
            </a:r>
            <a:r>
              <a:rPr lang="sr-Latn-ME" dirty="0" smtClean="0"/>
              <a:t>, takmičenje počinje!</a:t>
            </a:r>
          </a:p>
          <a:p>
            <a:pPr marL="0" indent="0">
              <a:buNone/>
            </a:pPr>
            <a:r>
              <a:rPr lang="sr-Latn-ME" dirty="0" smtClean="0"/>
              <a:t>Stilski je obilježen u apostrofi.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364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neta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dirty="0" smtClean="0"/>
              <a:t>Instrum</a:t>
            </a:r>
            <a:r>
              <a:rPr lang="en-US" dirty="0" smtClean="0"/>
              <a:t>e</a:t>
            </a:r>
            <a:r>
              <a:rPr lang="sr-Latn-ME" dirty="0" smtClean="0"/>
              <a:t>ntal je padež sredstva i društva. </a:t>
            </a:r>
            <a:endParaRPr lang="en-US" dirty="0" smtClean="0"/>
          </a:p>
          <a:p>
            <a:r>
              <a:rPr lang="sr-Latn-CS" dirty="0"/>
              <a:t>1. sredstvo – iskazuje se instrumentalom bez prijedloga;</a:t>
            </a:r>
          </a:p>
          <a:p>
            <a:pPr>
              <a:buNone/>
            </a:pPr>
            <a:r>
              <a:rPr lang="sr-Latn-CS" dirty="0"/>
              <a:t>	</a:t>
            </a:r>
            <a:r>
              <a:rPr lang="sr-Latn-CS" dirty="0" smtClean="0"/>
              <a:t>2</a:t>
            </a:r>
            <a:r>
              <a:rPr lang="sr-Latn-CS" dirty="0"/>
              <a:t>. društvo – iskazuje se instrumentalom s prijedlogom s(a</a:t>
            </a:r>
            <a:r>
              <a:rPr lang="sr-Latn-CS" dirty="0" smtClean="0"/>
              <a:t>).</a:t>
            </a:r>
            <a:endParaRPr lang="en-US" dirty="0" smtClean="0"/>
          </a:p>
          <a:p>
            <a:r>
              <a:rPr lang="sr-Latn-ME" dirty="0" smtClean="0"/>
              <a:t>Odgovara na pitanje, s kim/ čime</a:t>
            </a:r>
          </a:p>
          <a:p>
            <a:r>
              <a:rPr lang="sr-Latn-ME" dirty="0" smtClean="0"/>
              <a:t>Instrumental je najčešće u službi nepravog objekta ili priloške odredbe.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Instrumental bez pr</a:t>
            </a:r>
            <a:r>
              <a:rPr lang="en-US" dirty="0" err="1" smtClean="0"/>
              <a:t>ij</a:t>
            </a:r>
            <a:r>
              <a:rPr lang="sr-Latn-ME" dirty="0" smtClean="0"/>
              <a:t>edloga:</a:t>
            </a:r>
          </a:p>
          <a:p>
            <a:pPr marL="0" indent="0">
              <a:buNone/>
            </a:pPr>
            <a:r>
              <a:rPr lang="sr-Latn-ME" dirty="0" smtClean="0"/>
              <a:t>On je </a:t>
            </a:r>
            <a:r>
              <a:rPr lang="sr-Latn-ME" dirty="0" smtClean="0">
                <a:solidFill>
                  <a:srgbClr val="FF0000"/>
                </a:solidFill>
              </a:rPr>
              <a:t>kredom</a:t>
            </a:r>
            <a:r>
              <a:rPr lang="sr-Latn-ME" dirty="0" smtClean="0"/>
              <a:t> ispisao zidove.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Glavom</a:t>
            </a:r>
            <a:r>
              <a:rPr lang="sr-Latn-ME" dirty="0" smtClean="0"/>
              <a:t> mu pokaza put.</a:t>
            </a:r>
          </a:p>
          <a:p>
            <a:pPr marL="0" indent="0">
              <a:buNone/>
            </a:pPr>
            <a:r>
              <a:rPr lang="sr-Latn-ME" dirty="0" smtClean="0"/>
              <a:t>Poslužio se </a:t>
            </a:r>
            <a:r>
              <a:rPr lang="sr-Latn-ME" dirty="0" smtClean="0">
                <a:solidFill>
                  <a:srgbClr val="FF0000"/>
                </a:solidFill>
              </a:rPr>
              <a:t>kafom</a:t>
            </a:r>
            <a:r>
              <a:rPr lang="sr-Latn-ME" dirty="0" smtClean="0"/>
              <a:t> iz aparata (nepravi objekat)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8359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s </a:t>
            </a:r>
            <a:r>
              <a:rPr lang="en-US" dirty="0" err="1" smtClean="0"/>
              <a:t>prijedlozima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Tipi</a:t>
            </a:r>
            <a:r>
              <a:rPr lang="sr-Latn-ME" dirty="0" smtClean="0"/>
              <a:t>čan pr</a:t>
            </a:r>
            <a:r>
              <a:rPr lang="en-US" dirty="0" err="1" smtClean="0"/>
              <a:t>ij</a:t>
            </a:r>
            <a:r>
              <a:rPr lang="sr-Latn-ME" dirty="0" smtClean="0"/>
              <a:t>edlog koji ide uz instrumental s/sa. </a:t>
            </a:r>
            <a:endParaRPr lang="en-US" dirty="0" smtClean="0"/>
          </a:p>
          <a:p>
            <a:r>
              <a:rPr lang="sr-Latn-ME" dirty="0" smtClean="0"/>
              <a:t>Sa  pr</a:t>
            </a:r>
            <a:r>
              <a:rPr lang="en-US" dirty="0" err="1" smtClean="0"/>
              <a:t>ij</a:t>
            </a:r>
            <a:r>
              <a:rPr lang="sr-Latn-ME" dirty="0" smtClean="0"/>
              <a:t>edlozima pod, nad, pred označava mjesto na kome se nešto nalazi.</a:t>
            </a:r>
            <a:endParaRPr lang="en-US" dirty="0"/>
          </a:p>
          <a:p>
            <a:pPr marL="0" indent="0">
              <a:buNone/>
            </a:pPr>
            <a:r>
              <a:rPr lang="sr-Latn-CS" dirty="0" smtClean="0"/>
              <a:t>Šeta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svojim unukom Markom</a:t>
            </a:r>
            <a:r>
              <a:rPr lang="sr-Latn-CS" dirty="0"/>
              <a:t>.</a:t>
            </a:r>
          </a:p>
          <a:p>
            <a:pPr>
              <a:buNone/>
            </a:pPr>
            <a:r>
              <a:rPr lang="sr-Latn-CS" dirty="0" smtClean="0"/>
              <a:t>Dječak </a:t>
            </a:r>
            <a:r>
              <a:rPr lang="sr-Latn-CS" u="sng" dirty="0">
                <a:solidFill>
                  <a:srgbClr val="FFFF00"/>
                </a:solidFill>
              </a:rPr>
              <a:t>sa</a:t>
            </a:r>
            <a:r>
              <a:rPr lang="sr-Latn-CS" u="sng" dirty="0"/>
              <a:t> </a:t>
            </a:r>
            <a:r>
              <a:rPr lang="sr-Latn-CS" u="sng" dirty="0" smtClean="0"/>
              <a:t>anđeoskim </a:t>
            </a:r>
            <a:r>
              <a:rPr lang="sr-Latn-CS" u="sng" dirty="0"/>
              <a:t>licem</a:t>
            </a:r>
            <a:r>
              <a:rPr lang="sr-Latn-CS" u="sng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sr-Latn-CS" dirty="0"/>
              <a:t>Potrčao je </a:t>
            </a:r>
            <a:r>
              <a:rPr lang="sr-Latn-CS" u="sng" dirty="0">
                <a:solidFill>
                  <a:srgbClr val="FFFF00"/>
                </a:solidFill>
              </a:rPr>
              <a:t>za </a:t>
            </a:r>
            <a:r>
              <a:rPr lang="sr-Latn-CS" u="sng" dirty="0"/>
              <a:t>kolonom</a:t>
            </a:r>
            <a:r>
              <a:rPr lang="sr-Latn-CS" dirty="0"/>
              <a:t>.      </a:t>
            </a:r>
            <a:endParaRPr lang="sr-Latn-CS" dirty="0" smtClean="0"/>
          </a:p>
          <a:p>
            <a:pPr marL="0" indent="0">
              <a:buNone/>
            </a:pPr>
            <a:r>
              <a:rPr lang="sr-Latn-CS" u="sng" dirty="0" smtClean="0"/>
              <a:t>Pod njenim nogama </a:t>
            </a:r>
            <a:r>
              <a:rPr lang="sr-Latn-CS" dirty="0" smtClean="0"/>
              <a:t>hujala je Neretva.  </a:t>
            </a:r>
          </a:p>
          <a:p>
            <a:pPr marL="0" indent="0">
              <a:buNone/>
            </a:pPr>
            <a:r>
              <a:rPr lang="sr-Latn-CS" dirty="0" smtClean="0"/>
              <a:t>Drvo </a:t>
            </a:r>
            <a:r>
              <a:rPr lang="sr-Latn-CS" u="sng" dirty="0" smtClean="0"/>
              <a:t>pred zgradom </a:t>
            </a:r>
            <a:r>
              <a:rPr lang="sr-Latn-CS" dirty="0" smtClean="0"/>
              <a:t>se osušilo.              </a:t>
            </a:r>
            <a:endParaRPr lang="sr-Latn-CS" dirty="0"/>
          </a:p>
          <a:p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0015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Lokativ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Lokativ-mjesto</a:t>
            </a:r>
          </a:p>
          <a:p>
            <a:pPr marL="0" indent="0">
              <a:buNone/>
            </a:pPr>
            <a:r>
              <a:rPr lang="sr-Latn-ME" dirty="0" smtClean="0"/>
              <a:t>Jedini padež koji se nikada ne upotrebljava bez pr</a:t>
            </a:r>
            <a:r>
              <a:rPr lang="en-US" dirty="0" err="1" smtClean="0"/>
              <a:t>ij</a:t>
            </a:r>
            <a:r>
              <a:rPr lang="sr-Latn-ME" dirty="0" smtClean="0"/>
              <a:t>edloga.</a:t>
            </a:r>
          </a:p>
          <a:p>
            <a:pPr marL="0" indent="0">
              <a:buNone/>
            </a:pPr>
            <a:r>
              <a:rPr lang="sr-Latn-CS" dirty="0"/>
              <a:t>Prijedlozi koji se slažu sa lokativom su</a:t>
            </a:r>
            <a:r>
              <a:rPr lang="sr-Latn-CS" i="1" dirty="0"/>
              <a:t>: </a:t>
            </a:r>
            <a:r>
              <a:rPr lang="sr-Latn-CS" i="1" dirty="0">
                <a:solidFill>
                  <a:srgbClr val="FF0000"/>
                </a:solidFill>
              </a:rPr>
              <a:t>pri, prema, na, u, o, po.</a:t>
            </a:r>
          </a:p>
          <a:p>
            <a:pPr marL="0" indent="0">
              <a:buNone/>
            </a:pPr>
            <a:r>
              <a:rPr lang="sr-Latn-ME" dirty="0" smtClean="0"/>
              <a:t> Stajao je </a:t>
            </a:r>
            <a:r>
              <a:rPr lang="sr-Latn-ME" u="sng" dirty="0" smtClean="0"/>
              <a:t>na ivici </a:t>
            </a:r>
            <a:r>
              <a:rPr lang="sr-Latn-ME" dirty="0" smtClean="0"/>
              <a:t>bazena. ( mjesto)</a:t>
            </a:r>
          </a:p>
          <a:p>
            <a:pPr marL="0" indent="0">
              <a:buNone/>
            </a:pPr>
            <a:r>
              <a:rPr lang="sr-Latn-ME" u="sng" dirty="0" smtClean="0"/>
              <a:t>Na kraju </a:t>
            </a:r>
            <a:r>
              <a:rPr lang="sr-Latn-ME" dirty="0" smtClean="0"/>
              <a:t>svi ućutaše (vrijeme)</a:t>
            </a:r>
          </a:p>
          <a:p>
            <a:pPr marL="0" indent="0">
              <a:buNone/>
            </a:pPr>
            <a:r>
              <a:rPr lang="sr-Latn-ME" dirty="0" smtClean="0"/>
              <a:t>Ušao je </a:t>
            </a:r>
            <a:r>
              <a:rPr lang="sr-Latn-ME" u="sng" dirty="0" smtClean="0"/>
              <a:t>na prstima .</a:t>
            </a:r>
            <a:r>
              <a:rPr lang="sr-Latn-ME" dirty="0" smtClean="0"/>
              <a:t>(način)</a:t>
            </a:r>
          </a:p>
          <a:p>
            <a:pPr marL="0" indent="0">
              <a:buNone/>
            </a:pPr>
            <a:r>
              <a:rPr lang="sr-Latn-ME" dirty="0" smtClean="0"/>
              <a:t>Svirao je </a:t>
            </a:r>
            <a:r>
              <a:rPr lang="sr-Latn-ME" u="sng" dirty="0" smtClean="0"/>
              <a:t>na gitari. </a:t>
            </a:r>
            <a:r>
              <a:rPr lang="sr-Latn-ME" dirty="0" smtClean="0"/>
              <a:t>(sredstvo)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6492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Visio je </a:t>
            </a:r>
            <a:r>
              <a:rPr lang="sr-Latn-ME" u="sng" dirty="0" smtClean="0"/>
              <a:t>o oluku</a:t>
            </a:r>
            <a:r>
              <a:rPr lang="sr-Latn-ME" dirty="0" smtClean="0"/>
              <a:t>.</a:t>
            </a:r>
          </a:p>
          <a:p>
            <a:r>
              <a:rPr lang="sr-Latn-ME" u="sng" dirty="0" smtClean="0"/>
              <a:t>Po kući </a:t>
            </a:r>
            <a:r>
              <a:rPr lang="sr-Latn-ME" dirty="0" smtClean="0"/>
              <a:t>su bile razbacane stvari.</a:t>
            </a:r>
          </a:p>
          <a:p>
            <a:r>
              <a:rPr lang="sr-Latn-ME" dirty="0" smtClean="0"/>
              <a:t>Stajao je </a:t>
            </a:r>
            <a:r>
              <a:rPr lang="sr-Latn-ME" u="sng" dirty="0" smtClean="0"/>
              <a:t>prema zidu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Živio je </a:t>
            </a:r>
            <a:r>
              <a:rPr lang="sr-Latn-ME" u="sng" dirty="0" smtClean="0"/>
              <a:t>pri samoj obali.</a:t>
            </a:r>
          </a:p>
          <a:p>
            <a:r>
              <a:rPr lang="sr-Latn-ME" dirty="0" smtClean="0"/>
              <a:t>Još uvijek sam najbolji </a:t>
            </a:r>
            <a:r>
              <a:rPr lang="sr-Latn-ME" u="sng" dirty="0" smtClean="0"/>
              <a:t>u razredu</a:t>
            </a:r>
            <a:r>
              <a:rPr lang="sr-Latn-ME" dirty="0" smtClean="0"/>
              <a:t>.</a:t>
            </a:r>
          </a:p>
          <a:p>
            <a:endParaRPr lang="sr-Latn-ME" dirty="0"/>
          </a:p>
          <a:p>
            <a:r>
              <a:rPr lang="sr-Latn-ME" dirty="0" smtClean="0"/>
              <a:t>Dativ i lokativ su padeži istog oblika. Oba se upotrebljavaju sa pr</a:t>
            </a:r>
            <a:r>
              <a:rPr lang="en-US" dirty="0" err="1" smtClean="0"/>
              <a:t>ij</a:t>
            </a:r>
            <a:r>
              <a:rPr lang="sr-Latn-ME" dirty="0" smtClean="0"/>
              <a:t>edlogom </a:t>
            </a:r>
            <a:r>
              <a:rPr lang="sr-Latn-ME" i="1" dirty="0" smtClean="0"/>
              <a:t>prema</a:t>
            </a:r>
            <a:r>
              <a:rPr lang="sr-Latn-ME" dirty="0" smtClean="0"/>
              <a:t>. Najlakši način da ih razlikujemo jeste značenje </a:t>
            </a:r>
            <a:r>
              <a:rPr lang="sr-Latn-ME" dirty="0" smtClean="0">
                <a:solidFill>
                  <a:srgbClr val="FF0000"/>
                </a:solidFill>
              </a:rPr>
              <a:t>kretanja</a:t>
            </a:r>
            <a:r>
              <a:rPr lang="sr-Latn-ME" dirty="0" smtClean="0"/>
              <a:t> prema nečemu sa dativom i značenje </a:t>
            </a:r>
            <a:r>
              <a:rPr lang="sr-Latn-ME" dirty="0" smtClean="0">
                <a:solidFill>
                  <a:srgbClr val="FF0000"/>
                </a:solidFill>
              </a:rPr>
              <a:t>mirovanja</a:t>
            </a:r>
            <a:r>
              <a:rPr lang="sr-Latn-ME" dirty="0" smtClean="0"/>
              <a:t> sa lokativom.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806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Padežna sinonimija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Kada  se različitim padežnim oblicima iskazuje isto ili slično značenje, a upotrebljavaju se u istoj službi (funkciji) u rečenici, onda kažemo da su ti padeži SINONIMI – to je sintaksička sinonimija.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Upotrebom ove sinonimije ukazuje se na </a:t>
            </a:r>
            <a:r>
              <a:rPr lang="sr-Latn-ME" sz="1600" dirty="0" smtClean="0">
                <a:solidFill>
                  <a:srgbClr val="00B0F0"/>
                </a:solidFill>
                <a:latin typeface="Verdana"/>
              </a:rPr>
              <a:t>bogatstvo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jezika, odnosno postiže se stilska vrijednost</a:t>
            </a:r>
            <a:r>
              <a:rPr lang="sr-Latn-ME" sz="1800" dirty="0">
                <a:solidFill>
                  <a:srgbClr val="00B0F0"/>
                </a:solidFill>
                <a:latin typeface="Verdana"/>
              </a:rPr>
              <a:t>: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 Podgorici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.(lokativ)               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Živim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usred Podgorice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putem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Idem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po putu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(lokativ)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kolača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Jeo je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kolače.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(akuzativ)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Petkom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 imamo trening. (insrumental)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Svakog petka 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imamo trening. (genitiv)</a:t>
            </a:r>
            <a:endParaRPr lang="en-US" sz="1600" dirty="0">
              <a:solidFill>
                <a:srgbClr val="00B0F0"/>
              </a:solidFill>
              <a:latin typeface="Verdana"/>
            </a:endParaRP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en-US" sz="1600" dirty="0" err="1">
                <a:solidFill>
                  <a:srgbClr val="00B0F0"/>
                </a:solidFill>
                <a:latin typeface="Verdana"/>
              </a:rPr>
              <a:t>Ona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je </a:t>
            </a:r>
            <a:r>
              <a:rPr lang="en-US" sz="1600" dirty="0" err="1">
                <a:solidFill>
                  <a:srgbClr val="00B0F0"/>
                </a:solidFill>
                <a:latin typeface="Verdana"/>
              </a:rPr>
              <a:t>djevojka</a:t>
            </a:r>
            <a:r>
              <a:rPr lang="en-US" sz="1600" dirty="0">
                <a:solidFill>
                  <a:srgbClr val="00B0F0"/>
                </a:solidFill>
                <a:latin typeface="Verdana"/>
              </a:rPr>
              <a:t> </a:t>
            </a:r>
            <a:r>
              <a:rPr lang="en-US" sz="1600" b="1" u="sng" dirty="0" err="1">
                <a:solidFill>
                  <a:srgbClr val="00B0F0"/>
                </a:solidFill>
                <a:latin typeface="Verdana"/>
              </a:rPr>
              <a:t>sme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đe kose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 (genitiv)</a:t>
            </a:r>
          </a:p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sr-Latn-ME" sz="1600" dirty="0">
                <a:solidFill>
                  <a:srgbClr val="00B0F0"/>
                </a:solidFill>
                <a:latin typeface="Verdana"/>
              </a:rPr>
              <a:t>Ona je djevojka </a:t>
            </a:r>
            <a:r>
              <a:rPr lang="sr-Latn-ME" sz="1600" b="1" u="sng" dirty="0">
                <a:solidFill>
                  <a:srgbClr val="00B0F0"/>
                </a:solidFill>
                <a:latin typeface="Verdana"/>
              </a:rPr>
              <a:t>sa smeđom kosom</a:t>
            </a:r>
            <a:r>
              <a:rPr lang="sr-Latn-ME" sz="1600" dirty="0">
                <a:solidFill>
                  <a:srgbClr val="00B0F0"/>
                </a:solidFill>
                <a:latin typeface="Verdana"/>
              </a:rPr>
              <a:t>.(instrumental)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823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0178460"/>
              </p:ext>
            </p:extLst>
          </p:nvPr>
        </p:nvGraphicFramePr>
        <p:xfrm>
          <a:off x="457200" y="1646238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Padež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nominativ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ko/šta, ko je vršilac radnje</a:t>
                      </a:r>
                      <a:r>
                        <a:rPr lang="en-US" dirty="0" smtClean="0"/>
                        <a:t> </a:t>
                      </a:r>
                      <a:r>
                        <a:rPr lang="sr-Latn-ME" dirty="0" smtClean="0"/>
                        <a:t>ili šta je ono čemu se pripisuje neka osobina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genitiv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(od ) koga/čega</a:t>
                      </a:r>
                      <a:r>
                        <a:rPr lang="sr-Latn-ME" baseline="0" dirty="0" smtClean="0"/>
                        <a:t> se tiče pripadnost, dio nečega,poticanje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dativ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kome/čemu , namjena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akuzativ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koga/šta,  koga obuhvata radnja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vokativ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dozivanje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instrumental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s kim/ čim ,</a:t>
                      </a:r>
                      <a:r>
                        <a:rPr lang="sr-Latn-ME" baseline="0" dirty="0" smtClean="0"/>
                        <a:t> društvo ili sredstvo,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lokativ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dirty="0" smtClean="0"/>
                        <a:t>o kome /o čemu</a:t>
                      </a:r>
                      <a:r>
                        <a:rPr lang="sr-Latn-ME" baseline="0" dirty="0" smtClean="0"/>
                        <a:t> se govori, misli, padež mjesta ili nepravi objekat.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5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Nominativ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Nominativ je padež imenovanja.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Dobija se na pitanje ko ili šta je vršilac radnje, nosilac stanja, osobine. Nominativ je nezavisan padež, nema pr</a:t>
            </a:r>
            <a:r>
              <a:rPr lang="en-US" dirty="0" err="1" smtClean="0"/>
              <a:t>ij</a:t>
            </a:r>
            <a:r>
              <a:rPr lang="sr-Latn-ME" dirty="0" smtClean="0"/>
              <a:t>edloge. </a:t>
            </a:r>
          </a:p>
          <a:p>
            <a:pPr marL="0" indent="0">
              <a:buNone/>
            </a:pPr>
            <a:r>
              <a:rPr lang="sr-Latn-ME" dirty="0" smtClean="0"/>
              <a:t>Svako ime u svom osnovnom obliku stoji u nominativu.</a:t>
            </a:r>
          </a:p>
          <a:p>
            <a:pPr marL="0" indent="0">
              <a:buNone/>
            </a:pPr>
            <a:r>
              <a:rPr lang="sr-Latn-ME" dirty="0" smtClean="0"/>
              <a:t>Nominativ je </a:t>
            </a:r>
            <a:r>
              <a:rPr lang="sr-Latn-ME" dirty="0" smtClean="0">
                <a:solidFill>
                  <a:srgbClr val="FF0000"/>
                </a:solidFill>
              </a:rPr>
              <a:t>padež subjekta. 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Funkcije nominativa se proširuju i obuhvataju službu atributa, atributiva, apozicije,</a:t>
            </a:r>
            <a:r>
              <a:rPr lang="en-US" dirty="0" smtClean="0"/>
              <a:t> </a:t>
            </a:r>
            <a:r>
              <a:rPr lang="sr-Latn-ME" dirty="0" smtClean="0"/>
              <a:t>imenskog dijela predikata, priloške odredbe za način, nominativn</a:t>
            </a:r>
            <a:r>
              <a:rPr lang="en-US" dirty="0" smtClean="0"/>
              <a:t>e</a:t>
            </a:r>
            <a:r>
              <a:rPr lang="sr-Latn-ME" dirty="0" smtClean="0"/>
              <a:t> ili nepotpune rečenice.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60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3623883"/>
              </p:ext>
            </p:extLst>
          </p:nvPr>
        </p:nvGraphicFramePr>
        <p:xfrm>
          <a:off x="457200" y="1646238"/>
          <a:ext cx="8229600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Funkcija nominativa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subjekat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Vlado</a:t>
                      </a:r>
                      <a:r>
                        <a:rPr lang="sr-Latn-ME" dirty="0" smtClean="0"/>
                        <a:t> uči matematiku.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Nemirna</a:t>
                      </a:r>
                      <a:r>
                        <a:rPr lang="sr-Latn-ME" baseline="0" dirty="0" smtClean="0"/>
                        <a:t> djeca galame.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atributiv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Pročitajte još</a:t>
                      </a:r>
                      <a:r>
                        <a:rPr lang="sr-Latn-ME" baseline="0" dirty="0" smtClean="0"/>
                        <a:t> jednom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 roman </a:t>
                      </a:r>
                      <a:r>
                        <a:rPr lang="sr-Latn-ME" baseline="0" dirty="0" smtClean="0"/>
                        <a:t>„Stranac“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apozicija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Janko, </a:t>
                      </a:r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moj otac</a:t>
                      </a:r>
                      <a:r>
                        <a:rPr lang="sr-Latn-ME" dirty="0" smtClean="0"/>
                        <a:t>,</a:t>
                      </a:r>
                      <a:r>
                        <a:rPr lang="sr-Latn-ME" baseline="0" dirty="0" smtClean="0"/>
                        <a:t> bio je oficir.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imenski dio predikata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On </a:t>
                      </a:r>
                      <a:r>
                        <a:rPr lang="sr-Latn-ME" baseline="0" dirty="0" smtClean="0"/>
                        <a:t> je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dobar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priloška odredba za način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/>
                        <a:t>Ponašao</a:t>
                      </a:r>
                      <a:r>
                        <a:rPr lang="sr-Latn-ME" baseline="0" dirty="0" smtClean="0"/>
                        <a:t> se kao  </a:t>
                      </a:r>
                      <a:r>
                        <a:rPr lang="sr-Latn-ME" baseline="0" dirty="0" smtClean="0">
                          <a:solidFill>
                            <a:srgbClr val="FF0000"/>
                          </a:solidFill>
                        </a:rPr>
                        <a:t>nezreo čovjek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dirty="0" smtClean="0"/>
                        <a:t>nepotpuna</a:t>
                      </a:r>
                      <a:r>
                        <a:rPr lang="sr-Latn-ME" baseline="0" dirty="0" smtClean="0"/>
                        <a:t> rečenica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rgbClr val="FF0000"/>
                          </a:solidFill>
                        </a:rPr>
                        <a:t>Požar! Vatra!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482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/>
              <a:t>Genitiv ima najopštije značenje. Genitiv je padež ticanja. Dobija se na pitanje koga/čega se nešto tiče (mene, tebe, Miloša, Jovane, Norvežana, učenika...).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sr-Latn-CS" dirty="0" smtClean="0"/>
              <a:t>Genitiv ima tri osnovna značenja: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pripadnost – posesivni/prisvojni 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>
                <a:solidFill>
                  <a:srgbClr val="FF0000"/>
                </a:solidFill>
              </a:rPr>
              <a:t>p</a:t>
            </a:r>
            <a:r>
              <a:rPr lang="sr-Latn-CS" dirty="0" smtClean="0">
                <a:solidFill>
                  <a:srgbClr val="FF0000"/>
                </a:solidFill>
              </a:rPr>
              <a:t>oticanje – ablativni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FF0000"/>
                </a:solidFill>
              </a:rPr>
              <a:t>dio nečega – dioni /partitivni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genitiv</a:t>
            </a:r>
            <a:endParaRPr lang="sr-Latn-CS" dirty="0" smtClean="0">
              <a:solidFill>
                <a:srgbClr val="FF0000"/>
              </a:solidFill>
            </a:endParaRPr>
          </a:p>
          <a:p>
            <a:pPr marL="550926" indent="-514350">
              <a:buNone/>
            </a:pP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Najčešće funkcije genitiva su: atribut,objeka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pravi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i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nepravi</a:t>
            </a: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) i priloška odredba.</a:t>
            </a: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64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Cyrl-ME" dirty="0" smtClean="0"/>
              <a:t>1.</a:t>
            </a:r>
            <a:r>
              <a:rPr lang="sr-Latn-ME" dirty="0" smtClean="0"/>
              <a:t>Posesivni/prisvojni genitiv označava pripadnost:</a:t>
            </a:r>
          </a:p>
          <a:p>
            <a:pPr marL="0" indent="0">
              <a:buNone/>
            </a:pPr>
            <a:r>
              <a:rPr lang="sr-Latn-ME" dirty="0" smtClean="0"/>
              <a:t> Sestra </a:t>
            </a: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našeg prijatelja.  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/>
              <a:t>Pjesme </a:t>
            </a:r>
            <a:r>
              <a:rPr lang="sr-Latn-ME" dirty="0" smtClean="0">
                <a:solidFill>
                  <a:srgbClr val="FF0000"/>
                </a:solidFill>
              </a:rPr>
              <a:t>Desanke Maksimović.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2. </a:t>
            </a:r>
            <a:r>
              <a:rPr lang="sr-Latn-ME" dirty="0" smtClean="0"/>
              <a:t>Ablativni genitiv označava odvajanje, udaljavanje, lišavanje nečega. Ima funkciju nepravog objekta:</a:t>
            </a: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loših osobina.</a:t>
            </a:r>
          </a:p>
          <a:p>
            <a:pPr marL="0" indent="0">
              <a:buNone/>
            </a:pPr>
            <a:r>
              <a:rPr lang="sr-Latn-ME" dirty="0" smtClean="0"/>
              <a:t>Oslobodi se </a:t>
            </a:r>
            <a:r>
              <a:rPr lang="sr-Latn-ME" dirty="0" smtClean="0">
                <a:solidFill>
                  <a:srgbClr val="FF0000"/>
                </a:solidFill>
              </a:rPr>
              <a:t>napasti.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ME" dirty="0" smtClean="0"/>
              <a:t>3. </a:t>
            </a:r>
            <a:r>
              <a:rPr lang="sr-Latn-ME" dirty="0" smtClean="0"/>
              <a:t>Partitivni </a:t>
            </a:r>
            <a:r>
              <a:rPr lang="sr-Latn-ME" dirty="0"/>
              <a:t>genitiv izražava dio ili količinu nečega.</a:t>
            </a:r>
          </a:p>
          <a:p>
            <a:pPr marL="0" indent="0">
              <a:buNone/>
            </a:pPr>
            <a:r>
              <a:rPr lang="sr-Latn-ME" dirty="0"/>
              <a:t>Odsijeci mu </a:t>
            </a:r>
            <a:r>
              <a:rPr lang="sr-Latn-ME" dirty="0">
                <a:solidFill>
                  <a:srgbClr val="FF0000"/>
                </a:solidFill>
              </a:rPr>
              <a:t>hljeba.</a:t>
            </a:r>
          </a:p>
          <a:p>
            <a:pPr marL="0" indent="0">
              <a:buNone/>
            </a:pPr>
            <a:r>
              <a:rPr lang="sr-Latn-ME" dirty="0"/>
              <a:t>Uzmi </a:t>
            </a:r>
            <a:r>
              <a:rPr lang="sr-Latn-ME" dirty="0">
                <a:solidFill>
                  <a:srgbClr val="FF0000"/>
                </a:solidFill>
              </a:rPr>
              <a:t>kolača</a:t>
            </a:r>
          </a:p>
          <a:p>
            <a:pPr marL="0" indent="0">
              <a:buNone/>
            </a:pPr>
            <a:r>
              <a:rPr lang="sr-Latn-ME" dirty="0"/>
              <a:t>Kupi litar </a:t>
            </a:r>
            <a:r>
              <a:rPr lang="sr-Latn-ME" dirty="0">
                <a:solidFill>
                  <a:srgbClr val="FF0000"/>
                </a:solidFill>
              </a:rPr>
              <a:t>mlijeka</a:t>
            </a:r>
            <a:r>
              <a:rPr lang="sr-Latn-ME" dirty="0"/>
              <a:t>. </a:t>
            </a:r>
            <a:endParaRPr lang="en-US" dirty="0"/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70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5433467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Subjekatski genitiv označava vršioca ili uzročnika radnje i stoji uz imenske riječi koje označavaju tu radnju ( povratak </a:t>
            </a:r>
            <a:r>
              <a:rPr lang="sr-Latn-ME" dirty="0" smtClean="0">
                <a:solidFill>
                  <a:srgbClr val="FF0000"/>
                </a:solidFill>
              </a:rPr>
              <a:t>ratnika</a:t>
            </a:r>
            <a:r>
              <a:rPr lang="sr-Latn-ME" dirty="0" smtClean="0"/>
              <a:t>, izvještaj </a:t>
            </a:r>
            <a:r>
              <a:rPr lang="sr-Latn-ME" dirty="0" smtClean="0">
                <a:solidFill>
                  <a:srgbClr val="FF0000"/>
                </a:solidFill>
              </a:rPr>
              <a:t>pred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sr-Latn-ME" dirty="0" smtClean="0">
                <a:solidFill>
                  <a:srgbClr val="FF0000"/>
                </a:solidFill>
              </a:rPr>
              <a:t>jednika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Objekatski genitiv označava predmet ( objekat ) radnje i stoji uz imenice koje ozančavaju radnju ( gradnja </a:t>
            </a:r>
            <a:r>
              <a:rPr lang="sr-Latn-ME" dirty="0" smtClean="0">
                <a:solidFill>
                  <a:srgbClr val="FF0000"/>
                </a:solidFill>
              </a:rPr>
              <a:t>bolnice</a:t>
            </a:r>
            <a:r>
              <a:rPr lang="sr-Latn-ME" dirty="0" smtClean="0"/>
              <a:t>, slušanje </a:t>
            </a:r>
            <a:r>
              <a:rPr lang="sr-Latn-ME" dirty="0" smtClean="0">
                <a:solidFill>
                  <a:srgbClr val="FF0000"/>
                </a:solidFill>
              </a:rPr>
              <a:t>muzike</a:t>
            </a:r>
            <a:r>
              <a:rPr lang="sr-Latn-ME" dirty="0" smtClean="0"/>
              <a:t>)</a:t>
            </a:r>
          </a:p>
          <a:p>
            <a:r>
              <a:rPr lang="sr-Latn-ME" dirty="0" smtClean="0"/>
              <a:t>Vremenski (temporalni genitiv) označava vrijeme vršenja radnje i po pravilu ima funkciju priloške odredbe „Bilo je to </a:t>
            </a:r>
            <a:r>
              <a:rPr lang="sr-Latn-ME" dirty="0" smtClean="0">
                <a:solidFill>
                  <a:srgbClr val="FF0000"/>
                </a:solidFill>
              </a:rPr>
              <a:t>prošlog petka</a:t>
            </a:r>
            <a:r>
              <a:rPr lang="sr-Latn-ME" dirty="0" smtClean="0"/>
              <a:t>“.</a:t>
            </a:r>
          </a:p>
          <a:p>
            <a:pPr marL="0" indent="0">
              <a:buNone/>
            </a:pPr>
            <a:r>
              <a:rPr lang="sr-Latn-CS" dirty="0" smtClean="0">
                <a:solidFill>
                  <a:srgbClr val="FF0000"/>
                </a:solidFill>
              </a:rPr>
              <a:t>    </a:t>
            </a:r>
            <a:r>
              <a:rPr lang="sr-Latn-CS" dirty="0" smtClean="0"/>
              <a:t>Kvalifikativni genitiv</a:t>
            </a:r>
            <a:r>
              <a:rPr lang="en-US" dirty="0" smtClean="0"/>
              <a:t>-</a:t>
            </a:r>
            <a:r>
              <a:rPr lang="sr-Latn-CS" dirty="0" smtClean="0"/>
              <a:t>njime se označava svojstvo, kvalitet predmeta ili </a:t>
            </a:r>
            <a:r>
              <a:rPr lang="en-US" dirty="0" smtClean="0"/>
              <a:t>   </a:t>
            </a:r>
            <a:r>
              <a:rPr lang="sr-Latn-CS" dirty="0" smtClean="0"/>
              <a:t>dijela predmeta</a:t>
            </a:r>
            <a:r>
              <a:rPr lang="sr-Cyrl-ME" dirty="0" smtClean="0"/>
              <a:t>:</a:t>
            </a:r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Sretoh se sa tim čovjekom </a:t>
            </a:r>
            <a:r>
              <a:rPr lang="sr-Latn-CS" u="sng" dirty="0" smtClean="0">
                <a:solidFill>
                  <a:srgbClr val="FF0000"/>
                </a:solidFill>
              </a:rPr>
              <a:t>oštrih koraka </a:t>
            </a:r>
            <a:r>
              <a:rPr lang="sr-Latn-CS" dirty="0"/>
              <a:t>i</a:t>
            </a:r>
            <a:r>
              <a:rPr lang="sr-Latn-CS" dirty="0" smtClean="0">
                <a:solidFill>
                  <a:srgbClr val="FF0000"/>
                </a:solidFill>
              </a:rPr>
              <a:t> </a:t>
            </a:r>
            <a:r>
              <a:rPr lang="sr-Latn-CS" u="sng" dirty="0" smtClean="0">
                <a:solidFill>
                  <a:srgbClr val="FF0000"/>
                </a:solidFill>
              </a:rPr>
              <a:t>urednih brkova</a:t>
            </a:r>
            <a:r>
              <a:rPr lang="sr-Latn-C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sr-Latn-CS" dirty="0" smtClean="0"/>
              <a:t>Genitiv porijekla nalazimo u primjerima tipa: On je </a:t>
            </a:r>
            <a:r>
              <a:rPr lang="sr-Latn-CS" dirty="0" smtClean="0">
                <a:solidFill>
                  <a:srgbClr val="FF0000"/>
                </a:solidFill>
              </a:rPr>
              <a:t>roda plemenita;</a:t>
            </a:r>
            <a:r>
              <a:rPr lang="en-US" dirty="0" smtClean="0"/>
              <a:t> </a:t>
            </a:r>
            <a:r>
              <a:rPr lang="sr-Latn-CS" dirty="0" smtClean="0"/>
              <a:t>Bili su </a:t>
            </a:r>
            <a:r>
              <a:rPr lang="en-US" dirty="0" smtClean="0">
                <a:solidFill>
                  <a:srgbClr val="FF0000"/>
                </a:solidFill>
              </a:rPr>
              <a:t>gr</a:t>
            </a:r>
            <a:r>
              <a:rPr lang="sr-Latn-ME" dirty="0" smtClean="0">
                <a:solidFill>
                  <a:srgbClr val="FF0000"/>
                </a:solidFill>
              </a:rPr>
              <a:t>čkog</a:t>
            </a:r>
            <a:r>
              <a:rPr lang="sr-Latn-CS" dirty="0" smtClean="0">
                <a:solidFill>
                  <a:srgbClr val="FF0000"/>
                </a:solidFill>
              </a:rPr>
              <a:t> porijekla.</a:t>
            </a:r>
          </a:p>
          <a:p>
            <a:r>
              <a:rPr lang="sr-Latn-CS" dirty="0" smtClean="0"/>
              <a:t>Gentiv  u funk</a:t>
            </a:r>
            <a:r>
              <a:rPr lang="en-US" dirty="0" smtClean="0"/>
              <a:t>c</a:t>
            </a:r>
            <a:r>
              <a:rPr lang="sr-Latn-CS" dirty="0" smtClean="0"/>
              <a:t>iji priloške odredbe za način</a:t>
            </a:r>
            <a:r>
              <a:rPr lang="sr-Cyrl-ME" dirty="0" smtClean="0"/>
              <a:t>:</a:t>
            </a:r>
            <a:r>
              <a:rPr lang="sr-Latn-CS" dirty="0" smtClean="0"/>
              <a:t>  </a:t>
            </a:r>
          </a:p>
          <a:p>
            <a:pPr marL="0" indent="0">
              <a:buNone/>
            </a:pPr>
            <a:r>
              <a:rPr lang="sr-Latn-CS" dirty="0" smtClean="0"/>
              <a:t>Dođi pa ću ti je pokloniti </a:t>
            </a:r>
            <a:r>
              <a:rPr lang="sr-Latn-CS" dirty="0" smtClean="0">
                <a:solidFill>
                  <a:srgbClr val="FF0000"/>
                </a:solidFill>
              </a:rPr>
              <a:t>drage volje</a:t>
            </a:r>
            <a:r>
              <a:rPr lang="sr-Cyrl-ME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Genitiv u zakletvama</a:t>
            </a:r>
            <a:r>
              <a:rPr lang="sr-Cyrl-ME" dirty="0" smtClean="0"/>
              <a:t> : </a:t>
            </a:r>
            <a:r>
              <a:rPr lang="sr-Latn-ME" dirty="0" smtClean="0"/>
              <a:t>Tako mi </a:t>
            </a:r>
            <a:r>
              <a:rPr lang="sr-Latn-ME" dirty="0" smtClean="0">
                <a:solidFill>
                  <a:srgbClr val="FF0000"/>
                </a:solidFill>
              </a:rPr>
              <a:t>djece!</a:t>
            </a:r>
            <a:endParaRPr lang="sr-Cyrl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sr-Latn-CS" dirty="0" smtClean="0">
              <a:solidFill>
                <a:srgbClr val="FF0000"/>
              </a:solidFill>
            </a:endParaRPr>
          </a:p>
          <a:p>
            <a:endParaRPr lang="sr-Latn-C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05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Genitiv s pr</a:t>
            </a:r>
            <a:r>
              <a:rPr lang="en-US" dirty="0" err="1" smtClean="0"/>
              <a:t>ij</a:t>
            </a:r>
            <a:r>
              <a:rPr lang="sr-Latn-ME" dirty="0" smtClean="0"/>
              <a:t>edlozima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Uz genitiv ide najveći broj pr</a:t>
            </a:r>
            <a:r>
              <a:rPr lang="en-US" dirty="0" err="1" smtClean="0"/>
              <a:t>ij</a:t>
            </a:r>
            <a:r>
              <a:rPr lang="sr-Latn-ME" dirty="0" smtClean="0"/>
              <a:t>edloga, to je zato jer je genitivno značenje najšire.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Pr</a:t>
            </a:r>
            <a:r>
              <a:rPr lang="en-US" dirty="0" err="1" smtClean="0"/>
              <a:t>ij</a:t>
            </a:r>
            <a:r>
              <a:rPr lang="sr-Latn-ME" dirty="0" smtClean="0"/>
              <a:t>edlozi od, iz, s/sa imaju opšte ablativno značenje.</a:t>
            </a:r>
          </a:p>
          <a:p>
            <a:pPr marL="0" indent="0">
              <a:buNone/>
            </a:pPr>
            <a:r>
              <a:rPr lang="sr-Latn-ME" dirty="0" smtClean="0"/>
              <a:t>Poticanje : Bježi </a:t>
            </a:r>
            <a:r>
              <a:rPr lang="sr-Latn-ME" dirty="0" smtClean="0">
                <a:solidFill>
                  <a:srgbClr val="FF0000"/>
                </a:solidFill>
              </a:rPr>
              <a:t>od kuće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Dobio je jedinicu </a:t>
            </a:r>
            <a:r>
              <a:rPr lang="sr-Latn-ME" dirty="0" smtClean="0">
                <a:solidFill>
                  <a:srgbClr val="FF0000"/>
                </a:solidFill>
              </a:rPr>
              <a:t>iz fizike.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On je </a:t>
            </a:r>
            <a:r>
              <a:rPr lang="sr-Latn-ME" dirty="0" smtClean="0">
                <a:solidFill>
                  <a:srgbClr val="FF0000"/>
                </a:solidFill>
              </a:rPr>
              <a:t>sa  sela.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23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470</TotalTime>
  <Words>1527</Words>
  <Application>Microsoft Office PowerPoint</Application>
  <PresentationFormat>On-screen Show (4:3)</PresentationFormat>
  <Paragraphs>220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Foundry</vt:lpstr>
      <vt:lpstr>Padežni sistem</vt:lpstr>
      <vt:lpstr>Slide 2</vt:lpstr>
      <vt:lpstr>Slide 3</vt:lpstr>
      <vt:lpstr>Nominativ</vt:lpstr>
      <vt:lpstr>Slide 5</vt:lpstr>
      <vt:lpstr>Genitiv</vt:lpstr>
      <vt:lpstr>Slide 7</vt:lpstr>
      <vt:lpstr>Slide 8</vt:lpstr>
      <vt:lpstr>Genitiv s prijedlozima</vt:lpstr>
      <vt:lpstr>Slide 10</vt:lpstr>
      <vt:lpstr>Slide 11</vt:lpstr>
      <vt:lpstr>Slide 12</vt:lpstr>
      <vt:lpstr>Slide 13</vt:lpstr>
      <vt:lpstr>Slide 14</vt:lpstr>
      <vt:lpstr>Dativ</vt:lpstr>
      <vt:lpstr>Dativ sa prijedlozima</vt:lpstr>
      <vt:lpstr>Akuzativ </vt:lpstr>
      <vt:lpstr>Slide 18</vt:lpstr>
      <vt:lpstr>Akuzativ sa prijedlozima</vt:lpstr>
      <vt:lpstr>Slide 20</vt:lpstr>
      <vt:lpstr>Slide 21</vt:lpstr>
      <vt:lpstr>Vokativ</vt:lpstr>
      <vt:lpstr>Instrumenetal</vt:lpstr>
      <vt:lpstr>Instrumental s prijedlozima </vt:lpstr>
      <vt:lpstr>Lokativ</vt:lpstr>
      <vt:lpstr>Slide 26</vt:lpstr>
      <vt:lpstr>Padežna sinonimija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Padežni sistem</dc:title>
  <dc:creator>Korisnik</dc:creator>
  <cp:lastModifiedBy>sadmin</cp:lastModifiedBy>
  <cp:revision>49</cp:revision>
  <dcterms:created xsi:type="dcterms:W3CDTF">2020-09-10T07:26:14Z</dcterms:created>
  <dcterms:modified xsi:type="dcterms:W3CDTF">2021-01-19T14:15:43Z</dcterms:modified>
</cp:coreProperties>
</file>