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err="1" smtClean="0">
                <a:latin typeface="Franklin Gothic Medium" panose="020B0603020102020204" pitchFamily="34" charset="0"/>
              </a:rPr>
              <a:t>Linearne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nejednačine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1925" y="258792"/>
            <a:ext cx="448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Linearne</a:t>
            </a:r>
            <a:r>
              <a:rPr lang="en-US" dirty="0" smtClean="0"/>
              <a:t> </a:t>
            </a:r>
            <a:r>
              <a:rPr lang="en-US" dirty="0" err="1" smtClean="0"/>
              <a:t>nejednačine</a:t>
            </a:r>
            <a:r>
              <a:rPr lang="en-US" dirty="0" smtClean="0"/>
              <a:t>:</a:t>
            </a:r>
          </a:p>
        </p:txBody>
      </p:sp>
      <p:sp>
        <p:nvSpPr>
          <p:cNvPr id="3" name="TextBox 5"/>
          <p:cNvSpPr txBox="1"/>
          <p:nvPr/>
        </p:nvSpPr>
        <p:spPr>
          <a:xfrm>
            <a:off x="301925" y="1021558"/>
            <a:ext cx="97996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2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Nejednačinu                                                                             </a:t>
            </a:r>
            <a:endParaRPr lang="en-US" sz="20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sz="20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x-none" sz="2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gdje su a i b realni brojevi i              nazivamo </a:t>
            </a:r>
            <a:r>
              <a:rPr lang="x-none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linearna nejednačina </a:t>
            </a:r>
            <a:r>
              <a:rPr lang="x-none" sz="2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 promjenjivom (nepoznatom) x. </a:t>
            </a:r>
            <a:endParaRPr lang="en-US" sz="20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034" y="1021558"/>
            <a:ext cx="5321251" cy="424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060" y="1683277"/>
            <a:ext cx="593400" cy="353833"/>
          </a:xfrm>
          <a:prstGeom prst="rect">
            <a:avLst/>
          </a:prstGeom>
        </p:spPr>
      </p:pic>
      <p:sp>
        <p:nvSpPr>
          <p:cNvPr id="6" name="TextBox 1"/>
          <p:cNvSpPr txBox="1"/>
          <p:nvPr/>
        </p:nvSpPr>
        <p:spPr>
          <a:xfrm>
            <a:off x="301925" y="3422455"/>
            <a:ext cx="8429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x-none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rimjer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x-none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x-none" sz="2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Riješiti nejednačinu  - 4x + 3 &gt; -5.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01925" y="4499913"/>
                <a:ext cx="70909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Primjer 2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Riješiti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nejednačinu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−2)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+4&gt;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+3)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25" y="4499913"/>
                <a:ext cx="7090914" cy="400110"/>
              </a:xfrm>
              <a:prstGeom prst="rect">
                <a:avLst/>
              </a:prstGeom>
              <a:blipFill rotWithShape="0">
                <a:blip r:embed="rId4"/>
                <a:stretch>
                  <a:fillRect l="-946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294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6815" y="439947"/>
            <a:ext cx="2820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Napomena</a:t>
            </a:r>
            <a:r>
              <a:rPr lang="en-US" dirty="0" smtClean="0"/>
              <a:t>: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14401" y="1544128"/>
                <a:ext cx="803981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⟺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</m:t>
                          </m:r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∧</m:t>
                          </m:r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</m:t>
                          </m:r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∨(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∧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1" y="1544128"/>
                <a:ext cx="8039818" cy="5232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14401" y="2611247"/>
                <a:ext cx="81347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⟺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</m:t>
                          </m:r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∧</m:t>
                          </m:r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∨(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∧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1" y="2611247"/>
                <a:ext cx="8134709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9178" y="3916392"/>
                <a:ext cx="5106837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sz="2000" dirty="0" smtClean="0"/>
                  <a:t>Riješiti </a:t>
                </a:r>
                <a:r>
                  <a:rPr lang="en-US" sz="2000" dirty="0" err="1" smtClean="0"/>
                  <a:t>nejednačine</a:t>
                </a:r>
                <a:r>
                  <a:rPr lang="en-US" sz="2000" dirty="0" smtClean="0"/>
                  <a:t>:</a:t>
                </a:r>
              </a:p>
              <a:p>
                <a:endParaRPr lang="en-US" sz="2000" dirty="0"/>
              </a:p>
              <a:p>
                <a:pPr marL="4572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sz="2000" b="0" dirty="0" smtClean="0"/>
              </a:p>
              <a:p>
                <a:pPr marL="457200" indent="-457200">
                  <a:buFont typeface="+mj-lt"/>
                  <a:buAutoNum type="alphaLcParenR"/>
                </a:pPr>
                <a:endParaRPr lang="en-US" sz="2000" dirty="0" smtClean="0"/>
              </a:p>
              <a:p>
                <a:pPr marL="4572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d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2000" dirty="0" smtClean="0"/>
                  <a:t>0</a:t>
                </a:r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78" y="3916392"/>
                <a:ext cx="5106837" cy="1631216"/>
              </a:xfrm>
              <a:prstGeom prst="rect">
                <a:avLst/>
              </a:prstGeom>
              <a:blipFill rotWithShape="0">
                <a:blip r:embed="rId4"/>
                <a:stretch>
                  <a:fillRect l="-1193" t="-1866" b="-5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390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8792" y="301924"/>
            <a:ext cx="4278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</a:t>
            </a:r>
            <a:r>
              <a:rPr lang="en-US" dirty="0" err="1" smtClean="0"/>
              <a:t>Riješiti</a:t>
            </a:r>
            <a:r>
              <a:rPr lang="en-US" dirty="0" smtClean="0"/>
              <a:t> </a:t>
            </a:r>
            <a:r>
              <a:rPr lang="en-US" dirty="0" err="1" smtClean="0"/>
              <a:t>nejednačine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58792" y="992109"/>
                <a:ext cx="3778369" cy="483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 smtClean="0"/>
                  <a:t>  </a:t>
                </a:r>
                <a:endParaRPr lang="en-US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792" y="992109"/>
                <a:ext cx="3778369" cy="483466"/>
              </a:xfrm>
              <a:prstGeom prst="rect">
                <a:avLst/>
              </a:prstGeom>
              <a:blipFill rotWithShape="0">
                <a:blip r:embed="rId2"/>
                <a:stretch>
                  <a:fillRect l="-1290" b="-6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58792" y="1796428"/>
            <a:ext cx="98513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Nejednačine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ovakvog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tipa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rješavamo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metodom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tablice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je da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razložimo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razlomak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tj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93102739"/>
                  </p:ext>
                </p:extLst>
              </p:nvPr>
            </p:nvGraphicFramePr>
            <p:xfrm>
              <a:off x="2057399" y="2563548"/>
              <a:ext cx="6711351" cy="133832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237117"/>
                    <a:gridCol w="1493809"/>
                    <a:gridCol w="1604513"/>
                    <a:gridCol w="1375912"/>
                  </a:tblGrid>
                  <a:tr h="30983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</a:tr>
                  <a:tr h="30983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</a:tr>
                  <a:tr h="514016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93102739"/>
                  </p:ext>
                </p:extLst>
              </p:nvPr>
            </p:nvGraphicFramePr>
            <p:xfrm>
              <a:off x="2057399" y="2563548"/>
              <a:ext cx="6711351" cy="133832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237117"/>
                    <a:gridCol w="1493809"/>
                    <a:gridCol w="1604513"/>
                    <a:gridCol w="1375912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72" t="-1667" r="-200817" b="-27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3"/>
                          <a:stretch>
                            <a:fillRect l="-149593" t="-1667" r="-199593" b="-27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3"/>
                          <a:stretch>
                            <a:fillRect l="-233460" t="-1667" r="-86692" b="-27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 rotWithShape="0">
                          <a:blip r:embed="rId3"/>
                          <a:stretch>
                            <a:fillRect l="-388053" t="-1667" r="-885" b="-271667"/>
                          </a:stretch>
                        </a:blipFill>
                      </a:tcPr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72" t="-100000" r="-200817" b="-1672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3"/>
                          <a:stretch>
                            <a:fillRect l="-149593" t="-100000" r="-199593" b="-1672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3"/>
                          <a:stretch>
                            <a:fillRect l="-233460" t="-100000" r="-86692" b="-1672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 rotWithShape="0">
                          <a:blip r:embed="rId3"/>
                          <a:stretch>
                            <a:fillRect l="-388053" t="-100000" r="-885" b="-167213"/>
                          </a:stretch>
                        </a:blipFill>
                      </a:tcPr>
                    </a:tc>
                  </a:tr>
                  <a:tr h="6068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72" t="-122000" r="-200817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3"/>
                          <a:stretch>
                            <a:fillRect l="-149593" t="-122000" r="-199593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3"/>
                          <a:stretch>
                            <a:fillRect l="-233460" t="-122000" r="-86692" b="-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 rotWithShape="0">
                          <a:blip r:embed="rId3"/>
                          <a:stretch>
                            <a:fillRect l="-388053" t="-122000" r="-885" b="-20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58792" y="4149308"/>
                <a:ext cx="10170543" cy="15096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Potrebno je da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ispitamo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znak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datih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izraza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tj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riješimo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nejednačine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+1&gt;0→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&gt;−1</m:t>
                      </m:r>
                    </m:oMath>
                  </m:oMathPara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−2&gt;0→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&gt;2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792" y="4149308"/>
                <a:ext cx="10170543" cy="1509622"/>
              </a:xfrm>
              <a:prstGeom prst="rect">
                <a:avLst/>
              </a:prstGeom>
              <a:blipFill rotWithShape="0">
                <a:blip r:embed="rId4"/>
                <a:stretch>
                  <a:fillRect l="-479" t="-2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546784" y="2199736"/>
            <a:ext cx="53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228936" y="2199736"/>
            <a:ext cx="422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278700" y="3321170"/>
            <a:ext cx="1500998" cy="5607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372708" y="3316858"/>
            <a:ext cx="1400356" cy="5650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258792" y="6012613"/>
                <a:ext cx="58961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Rješenje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nejednačine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∈(−∞,−1)∪(2,+∞)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792" y="6012613"/>
                <a:ext cx="5896156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826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306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 animBg="1"/>
      <p:bldP spid="10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15660" y="379563"/>
                <a:ext cx="2458529" cy="484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+4</m:t>
                        </m:r>
                      </m:den>
                    </m:f>
                  </m:oMath>
                </a14:m>
                <a:r>
                  <a:rPr lang="en-US" dirty="0" smtClean="0"/>
                  <a:t>&lt;0</a:t>
                </a:r>
                <a:endParaRPr lang="en-US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660" y="379563"/>
                <a:ext cx="2458529" cy="484043"/>
              </a:xfrm>
              <a:prstGeom prst="rect">
                <a:avLst/>
              </a:prstGeom>
              <a:blipFill rotWithShape="0">
                <a:blip r:embed="rId2"/>
                <a:stretch>
                  <a:fillRect l="-1980"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00512087"/>
                  </p:ext>
                </p:extLst>
              </p:nvPr>
            </p:nvGraphicFramePr>
            <p:xfrm>
              <a:off x="1815860" y="1682152"/>
              <a:ext cx="6711351" cy="1361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237117"/>
                    <a:gridCol w="1493809"/>
                    <a:gridCol w="1604513"/>
                    <a:gridCol w="1375912"/>
                  </a:tblGrid>
                  <a:tr h="384516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</a:tr>
                  <a:tr h="30983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+4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</a:tr>
                  <a:tr h="514016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+4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00512087"/>
                  </p:ext>
                </p:extLst>
              </p:nvPr>
            </p:nvGraphicFramePr>
            <p:xfrm>
              <a:off x="1815860" y="1682152"/>
              <a:ext cx="6711351" cy="1361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237117"/>
                    <a:gridCol w="1493809"/>
                    <a:gridCol w="1604513"/>
                    <a:gridCol w="1375912"/>
                  </a:tblGrid>
                  <a:tr h="38451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72" t="-1563" r="-200817" b="-25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3"/>
                          <a:stretch>
                            <a:fillRect l="-149593" t="-1563" r="-199593" b="-25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3"/>
                          <a:stretch>
                            <a:fillRect l="-233460" t="-1563" r="-86692" b="-25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 rotWithShape="0">
                          <a:blip r:embed="rId3"/>
                          <a:stretch>
                            <a:fillRect l="-388053" t="-1563" r="-885" b="-254688"/>
                          </a:stretch>
                        </a:blipFill>
                      </a:tcPr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72" t="-108333" r="-200817" b="-17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3"/>
                          <a:stretch>
                            <a:fillRect l="-149593" t="-108333" r="-199593" b="-17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3"/>
                          <a:stretch>
                            <a:fillRect l="-233460" t="-108333" r="-86692" b="-17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 rotWithShape="0">
                          <a:blip r:embed="rId3"/>
                          <a:stretch>
                            <a:fillRect l="-388053" t="-108333" r="-885" b="-171667"/>
                          </a:stretch>
                        </a:blipFill>
                      </a:tcPr>
                    </a:tc>
                  </a:tr>
                  <a:tr h="61137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72" t="-123762" r="-200817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3"/>
                          <a:stretch>
                            <a:fillRect l="-149593" t="-123762" r="-199593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3"/>
                          <a:stretch>
                            <a:fillRect l="-233460" t="-123762" r="-86692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 rotWithShape="0">
                          <a:blip r:embed="rId3"/>
                          <a:stretch>
                            <a:fillRect l="-388053" t="-123762" r="-885" b="-198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00332" y="3717987"/>
                <a:ext cx="10170543" cy="1742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Potrebno je da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ispitamo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znak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datih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izraza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tj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riješimo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nejednačine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−3&gt;0→2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&gt;3→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+4&gt;0→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 −4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332" y="3717987"/>
                <a:ext cx="10170543" cy="1742785"/>
              </a:xfrm>
              <a:prstGeom prst="rect">
                <a:avLst/>
              </a:prstGeom>
              <a:blipFill rotWithShape="0">
                <a:blip r:embed="rId4"/>
                <a:stretch>
                  <a:fillRect l="-480" t="-2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5305245" y="1285336"/>
            <a:ext cx="526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-4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6987396" y="1043732"/>
                <a:ext cx="362310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7396" y="1043732"/>
                <a:ext cx="362310" cy="61093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500332" y="5779698"/>
                <a:ext cx="5331124" cy="516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Rješenje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nejednačine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−4,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332" y="5779698"/>
                <a:ext cx="5331124" cy="516873"/>
              </a:xfrm>
              <a:prstGeom prst="rect">
                <a:avLst/>
              </a:prstGeom>
              <a:blipFill rotWithShape="0">
                <a:blip r:embed="rId6"/>
                <a:stretch>
                  <a:fillRect l="-914" b="-23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5568350" y="2449903"/>
            <a:ext cx="1582947" cy="5779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53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72529" y="258791"/>
                <a:ext cx="1595887" cy="484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29" y="258791"/>
                <a:ext cx="1595887" cy="484043"/>
              </a:xfrm>
              <a:prstGeom prst="rect">
                <a:avLst/>
              </a:prstGeom>
              <a:blipFill rotWithShape="0">
                <a:blip r:embed="rId2"/>
                <a:stretch>
                  <a:fillRect l="-3053"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72528" y="1009291"/>
                <a:ext cx="11136702" cy="646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R: S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obzirom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se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pojavljuje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znak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nejednakosti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uključen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slučaj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jednako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0),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moramo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obratiti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pažnju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imenilac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+5≠0→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≠−5.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28" y="1009291"/>
                <a:ext cx="11136702" cy="646981"/>
              </a:xfrm>
              <a:prstGeom prst="rect">
                <a:avLst/>
              </a:prstGeom>
              <a:blipFill rotWithShape="0">
                <a:blip r:embed="rId3"/>
                <a:stretch>
                  <a:fillRect l="-438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72528" y="2044463"/>
                <a:ext cx="10170543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Potrebno je da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ispitamo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znak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datih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izraza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tj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riješimo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nejednačine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≤2</m:t>
                      </m:r>
                    </m:oMath>
                  </m:oMathPara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+5&gt;0→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 −5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28" y="2044463"/>
                <a:ext cx="10170543" cy="1477328"/>
              </a:xfrm>
              <a:prstGeom prst="rect">
                <a:avLst/>
              </a:prstGeom>
              <a:blipFill rotWithShape="0">
                <a:blip r:embed="rId4"/>
                <a:stretch>
                  <a:fillRect l="-479" t="-2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7181134"/>
                  </p:ext>
                </p:extLst>
              </p:nvPr>
            </p:nvGraphicFramePr>
            <p:xfrm>
              <a:off x="2186796" y="4063043"/>
              <a:ext cx="6711351" cy="1361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237117"/>
                    <a:gridCol w="1493809"/>
                    <a:gridCol w="1604513"/>
                    <a:gridCol w="1375912"/>
                  </a:tblGrid>
                  <a:tr h="384516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</a:tr>
                  <a:tr h="309830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</a:tr>
                  <a:tr h="514016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2−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+5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7181134"/>
                  </p:ext>
                </p:extLst>
              </p:nvPr>
            </p:nvGraphicFramePr>
            <p:xfrm>
              <a:off x="2186796" y="4063043"/>
              <a:ext cx="6711351" cy="1361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237117"/>
                    <a:gridCol w="1493809"/>
                    <a:gridCol w="1604513"/>
                    <a:gridCol w="1375912"/>
                  </a:tblGrid>
                  <a:tr h="38451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272" t="-1587" r="-200817" b="-2587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5"/>
                          <a:stretch>
                            <a:fillRect l="-149593" t="-1587" r="-199593" b="-2587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5"/>
                          <a:stretch>
                            <a:fillRect l="-233460" t="-1587" r="-86692" b="-2587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 rotWithShape="0">
                          <a:blip r:embed="rId5"/>
                          <a:stretch>
                            <a:fillRect l="-388053" t="-1587" r="-885" b="-258730"/>
                          </a:stretch>
                        </a:blipFill>
                      </a:tcPr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272" t="-106667" r="-200817" b="-17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5"/>
                          <a:stretch>
                            <a:fillRect l="-149593" t="-106667" r="-199593" b="-17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5"/>
                          <a:stretch>
                            <a:fillRect l="-233460" t="-106667" r="-86692" b="-17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 rotWithShape="0">
                          <a:blip r:embed="rId5"/>
                          <a:stretch>
                            <a:fillRect l="-388053" t="-106667" r="-885" b="-171667"/>
                          </a:stretch>
                        </a:blipFill>
                      </a:tcPr>
                    </a:tc>
                  </a:tr>
                  <a:tr h="61137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272" t="-122772" r="-200817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5"/>
                          <a:stretch>
                            <a:fillRect l="-149593" t="-122772" r="-199593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0">
                          <a:blip r:embed="rId5"/>
                          <a:stretch>
                            <a:fillRect l="-233460" t="-122772" r="-86692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 rotWithShape="0">
                          <a:blip r:embed="rId5"/>
                          <a:stretch>
                            <a:fillRect l="-388053" t="-122772" r="-885" b="-198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TextBox 5"/>
          <p:cNvSpPr txBox="1"/>
          <p:nvPr/>
        </p:nvSpPr>
        <p:spPr>
          <a:xfrm>
            <a:off x="7358332" y="3725316"/>
            <a:ext cx="232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697746" y="3725316"/>
            <a:ext cx="530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-5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7427343" y="3994030"/>
            <a:ext cx="163903" cy="14633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58792" y="5831457"/>
                <a:ext cx="4572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Rješenje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nejednačine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∈(−5, </m:t>
                    </m:r>
                    <m:d>
                      <m:dPr>
                        <m:begChr m:val="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d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792" y="5831457"/>
                <a:ext cx="4572000" cy="369332"/>
              </a:xfrm>
              <a:prstGeom prst="rect">
                <a:avLst/>
              </a:prstGeom>
              <a:blipFill rotWithShape="0">
                <a:blip r:embed="rId6"/>
                <a:stretch>
                  <a:fillRect l="-1067" t="-126667" b="-19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5926347" y="4822168"/>
            <a:ext cx="1582947" cy="5779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3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155" y="386848"/>
            <a:ext cx="4278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7030A0"/>
                </a:solidFill>
              </a:rPr>
              <a:t>Domaći</a:t>
            </a:r>
            <a:endParaRPr lang="en-US" sz="2000" b="1" dirty="0">
              <a:solidFill>
                <a:srgbClr val="7030A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906" y="1249860"/>
            <a:ext cx="1341600" cy="34611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540" y="1440611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41540" y="2795761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41540" y="4150911"/>
            <a:ext cx="5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24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1413</TotalTime>
  <Words>300</Words>
  <Application>Microsoft Office PowerPoint</Application>
  <PresentationFormat>Widescreen</PresentationFormat>
  <Paragraphs>85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Cambria Math</vt:lpstr>
      <vt:lpstr>Franklin Gothic Medium</vt:lpstr>
      <vt:lpstr>Rockwell</vt:lpstr>
      <vt:lpstr>Rockwell Condensed</vt:lpstr>
      <vt:lpstr>Wingdings</vt:lpstr>
      <vt:lpstr>Wood Type</vt:lpstr>
      <vt:lpstr>Linearne nejednačine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131</cp:revision>
  <dcterms:created xsi:type="dcterms:W3CDTF">2020-11-08T09:24:49Z</dcterms:created>
  <dcterms:modified xsi:type="dcterms:W3CDTF">2021-05-01T19:39:42Z</dcterms:modified>
</cp:coreProperties>
</file>