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3FDC47-C472-4863-8E07-A84BD8A6C5BB}" type="datetimeFigureOut">
              <a:rPr lang="en-US" smtClean="0"/>
              <a:pPr/>
              <a:t>11/9/2017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751FE82-AED9-40FB-B333-BB6BD77AA7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2969096"/>
          </a:xfrm>
        </p:spPr>
        <p:txBody>
          <a:bodyPr>
            <a:normAutofit/>
          </a:bodyPr>
          <a:lstStyle/>
          <a:p>
            <a:r>
              <a:rPr lang="sr-Latn-ME" sz="3200" dirty="0" smtClean="0"/>
              <a:t>Instalacioni osigurači sa topljivim </a:t>
            </a:r>
            <a:r>
              <a:rPr lang="sr-Latn-ME" sz="3200" dirty="0" smtClean="0"/>
              <a:t>umetkom</a:t>
            </a:r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                              </a:t>
            </a:r>
            <a:br>
              <a:rPr lang="sr-Latn-ME" dirty="0" smtClean="0"/>
            </a:br>
            <a:r>
              <a:rPr lang="sr-Latn-ME" dirty="0" smtClean="0"/>
              <a:t> </a:t>
            </a:r>
            <a:r>
              <a:rPr lang="sr-Latn-ME" dirty="0" smtClean="0"/>
              <a:t>                               </a:t>
            </a:r>
            <a:r>
              <a:rPr lang="sr-Latn-ME" sz="2000" dirty="0" smtClean="0"/>
              <a:t>Kaljević Nikolija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Podnožja topljivih instalacionih osigurača tipa D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238298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5" y="1772817"/>
            <a:ext cx="2580934" cy="23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772816"/>
            <a:ext cx="239285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7544" y="4293096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/>
              <a:t>         UZ                         TZ                         EZ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Izrađuju se i specijalna podnožja: za vazdušni vod, </a:t>
            </a:r>
          </a:p>
          <a:p>
            <a:pPr>
              <a:buNone/>
            </a:pPr>
            <a:r>
              <a:rPr lang="pl-PL" dirty="0" smtClean="0"/>
              <a:t>podnožje zatezni izolator i sl.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vi-VN" dirty="0" smtClean="0"/>
              <a:t>Podnožja topljivih instalacionih osigurača se izrađuju za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sledeće nazivne veličine: nazivni napon 500 V i nazivnu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struju 25,63,100 i 200A. Obeležavaju se sa:</a:t>
            </a:r>
          </a:p>
          <a:p>
            <a:r>
              <a:rPr lang="en-US" dirty="0" smtClean="0"/>
              <a:t>D-II do 25 A, </a:t>
            </a:r>
          </a:p>
          <a:p>
            <a:r>
              <a:rPr lang="en-US" dirty="0" smtClean="0"/>
              <a:t>D-III do 63 A, </a:t>
            </a:r>
          </a:p>
          <a:p>
            <a:r>
              <a:rPr lang="pt-BR" dirty="0" smtClean="0"/>
              <a:t>D-IV do 100 A i </a:t>
            </a:r>
          </a:p>
          <a:p>
            <a:r>
              <a:rPr lang="en-US" dirty="0" smtClean="0"/>
              <a:t>D-V 200 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Topljivi umetak instalacionih osigurača tipa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7467600" cy="4845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u="sng" dirty="0" err="1" smtClean="0"/>
              <a:t>Poprečni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presek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kroz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topljivi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umetak</a:t>
            </a:r>
            <a:r>
              <a:rPr lang="en-US" b="1" i="1" u="sng" dirty="0" smtClean="0"/>
              <a:t>:</a:t>
            </a:r>
            <a:endParaRPr lang="sr-Latn-ME" b="1" i="1" u="sng" dirty="0" smtClean="0"/>
          </a:p>
          <a:p>
            <a:pPr>
              <a:buNone/>
            </a:pPr>
            <a:endParaRPr lang="sr-Latn-ME" i="1" dirty="0" smtClean="0"/>
          </a:p>
          <a:p>
            <a:pPr>
              <a:buNone/>
            </a:pPr>
            <a:r>
              <a:rPr lang="en-US" sz="2000" i="1" dirty="0" smtClean="0"/>
              <a:t>1-podnožni</a:t>
            </a:r>
            <a:r>
              <a:rPr lang="sr-Latn-ME" sz="2000" i="1" dirty="0" smtClean="0"/>
              <a:t> </a:t>
            </a:r>
            <a:r>
              <a:rPr lang="en-US" sz="2000" i="1" dirty="0" err="1" smtClean="0"/>
              <a:t>kontakt</a:t>
            </a:r>
            <a:r>
              <a:rPr lang="en-US" sz="2000" i="1" dirty="0" smtClean="0"/>
              <a:t>, </a:t>
            </a:r>
            <a:endParaRPr lang="sr-Latn-ME" sz="2000" i="1" dirty="0" smtClean="0"/>
          </a:p>
          <a:p>
            <a:pPr>
              <a:buNone/>
            </a:pPr>
            <a:r>
              <a:rPr lang="en-US" sz="2000" i="1" dirty="0" smtClean="0"/>
              <a:t>2-t</a:t>
            </a:r>
            <a:r>
              <a:rPr lang="sr-Latn-ME" sz="2000" i="1" dirty="0" smtClean="0"/>
              <a:t>ij</a:t>
            </a:r>
            <a:r>
              <a:rPr lang="en-US" sz="2000" i="1" dirty="0" err="1" smtClean="0"/>
              <a:t>elo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umetka</a:t>
            </a:r>
            <a:r>
              <a:rPr lang="en-US" sz="2000" i="1" dirty="0" smtClean="0"/>
              <a:t>, </a:t>
            </a:r>
            <a:endParaRPr lang="sr-Latn-ME" sz="2000" i="1" dirty="0" smtClean="0"/>
          </a:p>
          <a:p>
            <a:pPr>
              <a:buNone/>
            </a:pPr>
            <a:r>
              <a:rPr lang="en-US" sz="2000" i="1" dirty="0" smtClean="0"/>
              <a:t>3-šupljina </a:t>
            </a:r>
            <a:r>
              <a:rPr lang="en-US" sz="2000" i="1" dirty="0" err="1" smtClean="0"/>
              <a:t>ispunjena</a:t>
            </a:r>
            <a:r>
              <a:rPr lang="sr-Latn-ME" sz="2000" i="1" dirty="0" smtClean="0"/>
              <a:t> </a:t>
            </a:r>
            <a:r>
              <a:rPr lang="en-US" sz="2000" i="1" dirty="0" smtClean="0"/>
              <a:t>m</a:t>
            </a:r>
            <a:r>
              <a:rPr lang="sr-Latn-ME" sz="2000" i="1" dirty="0" smtClean="0"/>
              <a:t>j</a:t>
            </a:r>
            <a:r>
              <a:rPr lang="en-US" sz="2000" i="1" dirty="0" err="1" smtClean="0"/>
              <a:t>ešavinom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kvarcnog</a:t>
            </a:r>
            <a:r>
              <a:rPr lang="en-US" sz="2000" i="1" dirty="0" smtClean="0"/>
              <a:t> p</a:t>
            </a:r>
            <a:r>
              <a:rPr lang="sr-Latn-ME" sz="2000" i="1" dirty="0" smtClean="0"/>
              <a:t>ij</a:t>
            </a:r>
            <a:r>
              <a:rPr lang="en-US" sz="2000" i="1" dirty="0" err="1" smtClean="0"/>
              <a:t>eska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liskuna</a:t>
            </a:r>
            <a:r>
              <a:rPr lang="en-US" sz="2000" i="1" dirty="0" smtClean="0"/>
              <a:t> (</a:t>
            </a:r>
            <a:r>
              <a:rPr lang="en-US" sz="2000" i="1" dirty="0" err="1" smtClean="0"/>
              <a:t>vatrostalna</a:t>
            </a:r>
            <a:r>
              <a:rPr lang="sr-Latn-ME" sz="2000" i="1" dirty="0" smtClean="0"/>
              <a:t> </a:t>
            </a:r>
            <a:r>
              <a:rPr lang="en-US" sz="2000" i="1" dirty="0" err="1" smtClean="0"/>
              <a:t>ispuna</a:t>
            </a:r>
            <a:r>
              <a:rPr lang="en-US" sz="2000" i="1" dirty="0" smtClean="0"/>
              <a:t>), </a:t>
            </a:r>
            <a:endParaRPr lang="sr-Latn-ME" sz="2000" i="1" dirty="0" smtClean="0"/>
          </a:p>
          <a:p>
            <a:pPr>
              <a:buNone/>
            </a:pPr>
            <a:r>
              <a:rPr lang="en-US" sz="2000" i="1" dirty="0" smtClean="0"/>
              <a:t>4-topljiva nit, </a:t>
            </a:r>
            <a:endParaRPr lang="sr-Latn-ME" sz="2000" i="1" dirty="0" smtClean="0"/>
          </a:p>
          <a:p>
            <a:pPr>
              <a:buNone/>
            </a:pPr>
            <a:r>
              <a:rPr lang="en-US" sz="2000" i="1" dirty="0" smtClean="0"/>
              <a:t>5-zatezna </a:t>
            </a:r>
            <a:r>
              <a:rPr lang="en-US" sz="2000" i="1" dirty="0" err="1" smtClean="0"/>
              <a:t>žica</a:t>
            </a:r>
            <a:r>
              <a:rPr lang="en-US" sz="2000" i="1" dirty="0" smtClean="0"/>
              <a:t>, </a:t>
            </a:r>
            <a:endParaRPr lang="sr-Latn-ME" sz="2000" i="1" dirty="0" smtClean="0"/>
          </a:p>
          <a:p>
            <a:pPr>
              <a:buNone/>
            </a:pPr>
            <a:r>
              <a:rPr lang="en-US" sz="2000" i="1" dirty="0" smtClean="0"/>
              <a:t>6-signalno</a:t>
            </a:r>
            <a:r>
              <a:rPr lang="sr-Latn-ME" sz="2000" i="1" dirty="0" smtClean="0"/>
              <a:t> </a:t>
            </a:r>
            <a:r>
              <a:rPr lang="en-US" sz="2000" i="1" dirty="0" err="1" smtClean="0"/>
              <a:t>okce</a:t>
            </a:r>
            <a:r>
              <a:rPr lang="en-US" sz="2000" i="1" dirty="0" smtClean="0"/>
              <a:t> </a:t>
            </a:r>
            <a:r>
              <a:rPr lang="pl-PL" sz="2000" i="1" dirty="0" smtClean="0"/>
              <a:t>(zastavica), </a:t>
            </a:r>
          </a:p>
          <a:p>
            <a:pPr>
              <a:buNone/>
            </a:pPr>
            <a:r>
              <a:rPr lang="pl-PL" sz="2000" i="1" dirty="0" smtClean="0"/>
              <a:t>7-opruga za izbacivanje zastavice, </a:t>
            </a:r>
          </a:p>
          <a:p>
            <a:pPr>
              <a:buNone/>
            </a:pPr>
            <a:r>
              <a:rPr lang="pl-PL" sz="2000" i="1" dirty="0" smtClean="0"/>
              <a:t>8-čeoni kontakt</a:t>
            </a:r>
            <a:endParaRPr lang="en-US" sz="20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789040"/>
            <a:ext cx="4107527" cy="176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0"/>
            <a:ext cx="1368152" cy="2152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91264" cy="61412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Latn-ME" b="1" u="sng" dirty="0" smtClean="0"/>
              <a:t>Objašnjenje:</a:t>
            </a:r>
          </a:p>
          <a:p>
            <a:pPr>
              <a:buNone/>
            </a:pPr>
            <a:r>
              <a:rPr lang="en-US" sz="1600" dirty="0" err="1" smtClean="0"/>
              <a:t>Topljivi</a:t>
            </a:r>
            <a:r>
              <a:rPr lang="en-US" sz="1600" dirty="0" smtClean="0"/>
              <a:t> </a:t>
            </a:r>
            <a:r>
              <a:rPr lang="en-US" sz="1600" dirty="0" err="1" smtClean="0"/>
              <a:t>umetak</a:t>
            </a:r>
            <a:r>
              <a:rPr lang="en-US" sz="1600" dirty="0" smtClean="0"/>
              <a:t> </a:t>
            </a:r>
            <a:r>
              <a:rPr lang="en-US" sz="1600" dirty="0" err="1" smtClean="0"/>
              <a:t>instalacionih</a:t>
            </a:r>
            <a:r>
              <a:rPr lang="en-US" sz="1600" dirty="0" smtClean="0"/>
              <a:t> </a:t>
            </a:r>
            <a:r>
              <a:rPr lang="en-US" sz="1600" dirty="0" err="1" smtClean="0"/>
              <a:t>osigurača</a:t>
            </a:r>
            <a:r>
              <a:rPr lang="en-US" sz="1600" dirty="0" smtClean="0"/>
              <a:t> </a:t>
            </a:r>
            <a:r>
              <a:rPr lang="en-US" sz="1600" dirty="0" err="1" smtClean="0"/>
              <a:t>tipa</a:t>
            </a:r>
            <a:r>
              <a:rPr lang="en-US" sz="1600" dirty="0" smtClean="0"/>
              <a:t> D se </a:t>
            </a:r>
            <a:r>
              <a:rPr lang="en-US" sz="1600" dirty="0" err="1" smtClean="0"/>
              <a:t>sastoji</a:t>
            </a:r>
            <a:r>
              <a:rPr lang="en-US" sz="1600" dirty="0" smtClean="0"/>
              <a:t> </a:t>
            </a:r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en-US" sz="1600" dirty="0" err="1" smtClean="0"/>
              <a:t>tijela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 </a:t>
            </a:r>
            <a:r>
              <a:rPr lang="en-US" sz="1600" dirty="0" err="1" smtClean="0"/>
              <a:t>valjkastog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oblika</a:t>
            </a:r>
            <a:r>
              <a:rPr lang="en-US" sz="1600" dirty="0" smtClean="0"/>
              <a:t> </a:t>
            </a:r>
            <a:r>
              <a:rPr lang="en-US" sz="1600" dirty="0" err="1" smtClean="0"/>
              <a:t>načinjenog</a:t>
            </a:r>
            <a:r>
              <a:rPr lang="en-US" sz="1600" dirty="0" smtClean="0"/>
              <a:t> </a:t>
            </a:r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en-US" sz="1600" dirty="0" err="1" smtClean="0"/>
              <a:t>porculana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dva</a:t>
            </a:r>
            <a:r>
              <a:rPr lang="en-US" sz="1600" dirty="0" smtClean="0"/>
              <a:t> </a:t>
            </a:r>
            <a:r>
              <a:rPr lang="en-US" sz="1600" dirty="0" err="1" smtClean="0"/>
              <a:t>kontakta</a:t>
            </a:r>
            <a:r>
              <a:rPr lang="en-US" sz="1600" dirty="0" smtClean="0"/>
              <a:t>. U </a:t>
            </a:r>
            <a:r>
              <a:rPr lang="en-US" sz="1600" dirty="0" err="1" smtClean="0"/>
              <a:t>unutrašnjosti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 je </a:t>
            </a:r>
            <a:r>
              <a:rPr lang="en-US" sz="1600" dirty="0" err="1" smtClean="0"/>
              <a:t>cilindrična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šupljina</a:t>
            </a:r>
            <a:r>
              <a:rPr lang="en-US" sz="1600" dirty="0" smtClean="0"/>
              <a:t> </a:t>
            </a:r>
            <a:r>
              <a:rPr lang="en-US" sz="1600" dirty="0" err="1" smtClean="0"/>
              <a:t>kroz</a:t>
            </a:r>
            <a:r>
              <a:rPr lang="en-US" sz="1600" dirty="0" smtClean="0"/>
              <a:t> </a:t>
            </a:r>
            <a:r>
              <a:rPr lang="en-US" sz="1600" dirty="0" err="1" smtClean="0"/>
              <a:t>koju</a:t>
            </a:r>
            <a:r>
              <a:rPr lang="en-US" sz="1600" dirty="0" smtClean="0"/>
              <a:t> </a:t>
            </a:r>
            <a:r>
              <a:rPr lang="en-US" sz="1600" dirty="0" err="1" smtClean="0"/>
              <a:t>prolazi</a:t>
            </a:r>
            <a:r>
              <a:rPr lang="en-US" sz="1600" dirty="0" smtClean="0"/>
              <a:t> </a:t>
            </a:r>
            <a:r>
              <a:rPr lang="en-US" sz="1600" dirty="0" err="1" smtClean="0"/>
              <a:t>topljiva</a:t>
            </a:r>
            <a:r>
              <a:rPr lang="en-US" sz="1600" dirty="0" smtClean="0"/>
              <a:t> nit </a:t>
            </a:r>
            <a:r>
              <a:rPr lang="en-US" sz="1600" dirty="0" err="1" smtClean="0"/>
              <a:t>osigurača</a:t>
            </a:r>
            <a:r>
              <a:rPr lang="en-US" sz="1600" dirty="0" smtClean="0"/>
              <a:t>. </a:t>
            </a:r>
            <a:r>
              <a:rPr lang="en-US" sz="1600" dirty="0" err="1" smtClean="0"/>
              <a:t>Sama</a:t>
            </a:r>
            <a:r>
              <a:rPr lang="en-US" sz="1600" dirty="0" smtClean="0"/>
              <a:t> </a:t>
            </a:r>
            <a:r>
              <a:rPr lang="en-US" sz="1600" dirty="0" err="1" smtClean="0"/>
              <a:t>šupljina</a:t>
            </a:r>
            <a:r>
              <a:rPr lang="en-US" sz="1600" dirty="0" smtClean="0"/>
              <a:t> je </a:t>
            </a:r>
            <a:r>
              <a:rPr lang="en-US" sz="1600" dirty="0" err="1" smtClean="0"/>
              <a:t>ispunjena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mješavinom</a:t>
            </a:r>
            <a:r>
              <a:rPr lang="en-US" sz="1600" dirty="0" smtClean="0"/>
              <a:t> </a:t>
            </a:r>
            <a:r>
              <a:rPr lang="en-US" sz="1600" dirty="0" err="1" smtClean="0"/>
              <a:t>kvarcnog</a:t>
            </a:r>
            <a:r>
              <a:rPr lang="en-US" sz="1600" dirty="0" smtClean="0"/>
              <a:t> </a:t>
            </a:r>
            <a:r>
              <a:rPr lang="en-US" sz="1600" dirty="0" err="1" smtClean="0"/>
              <a:t>peska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liskuna</a:t>
            </a:r>
            <a:r>
              <a:rPr lang="en-US" sz="1600" dirty="0" smtClean="0"/>
              <a:t> </a:t>
            </a:r>
            <a:r>
              <a:rPr lang="en-US" sz="1600" dirty="0" err="1" smtClean="0"/>
              <a:t>koja</a:t>
            </a:r>
            <a:r>
              <a:rPr lang="en-US" sz="1600" dirty="0" smtClean="0"/>
              <a:t> </a:t>
            </a:r>
            <a:r>
              <a:rPr lang="en-US" sz="1600" dirty="0" err="1" smtClean="0"/>
              <a:t>sprečava</a:t>
            </a:r>
            <a:r>
              <a:rPr lang="en-US" sz="1600" dirty="0" smtClean="0"/>
              <a:t> </a:t>
            </a:r>
            <a:r>
              <a:rPr lang="en-US" sz="1600" dirty="0" err="1" smtClean="0"/>
              <a:t>eksploziju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 </a:t>
            </a:r>
            <a:r>
              <a:rPr lang="en-US" sz="1600" dirty="0" err="1" smtClean="0"/>
              <a:t>prilikom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pregorjevanja</a:t>
            </a:r>
            <a:r>
              <a:rPr lang="en-US" sz="1600" dirty="0" smtClean="0"/>
              <a:t> </a:t>
            </a:r>
            <a:r>
              <a:rPr lang="en-US" sz="1600" dirty="0" err="1" smtClean="0"/>
              <a:t>niti</a:t>
            </a:r>
            <a:r>
              <a:rPr lang="en-US" sz="1600" dirty="0" smtClean="0"/>
              <a:t>, </a:t>
            </a:r>
            <a:r>
              <a:rPr lang="en-US" sz="1600" dirty="0" err="1" smtClean="0"/>
              <a:t>jer</a:t>
            </a:r>
            <a:r>
              <a:rPr lang="en-US" sz="1600" dirty="0" smtClean="0"/>
              <a:t> </a:t>
            </a:r>
            <a:r>
              <a:rPr lang="en-US" sz="1600" dirty="0" err="1" smtClean="0"/>
              <a:t>oduzima</a:t>
            </a:r>
            <a:r>
              <a:rPr lang="en-US" sz="1600" dirty="0" smtClean="0"/>
              <a:t> </a:t>
            </a:r>
            <a:r>
              <a:rPr lang="en-US" sz="1600" dirty="0" err="1" smtClean="0"/>
              <a:t>višak</a:t>
            </a:r>
            <a:r>
              <a:rPr lang="en-US" sz="1600" dirty="0" smtClean="0"/>
              <a:t> </a:t>
            </a:r>
            <a:r>
              <a:rPr lang="en-US" sz="1600" dirty="0" err="1" smtClean="0"/>
              <a:t>toplote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time </a:t>
            </a:r>
            <a:r>
              <a:rPr lang="en-US" sz="1600" dirty="0" err="1" smtClean="0"/>
              <a:t>omogućava</a:t>
            </a:r>
            <a:r>
              <a:rPr lang="en-US" sz="1600" dirty="0" smtClean="0"/>
              <a:t> </a:t>
            </a:r>
            <a:r>
              <a:rPr lang="en-US" sz="1600" dirty="0" err="1" smtClean="0"/>
              <a:t>prekidanje</a:t>
            </a:r>
            <a:r>
              <a:rPr lang="en-US" sz="1600" dirty="0" smtClean="0"/>
              <a:t> </a:t>
            </a:r>
            <a:r>
              <a:rPr lang="en-US" sz="1600" dirty="0" err="1" smtClean="0"/>
              <a:t>strujnog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smtClean="0"/>
              <a:t>kola </a:t>
            </a:r>
            <a:r>
              <a:rPr lang="en-US" sz="1600" dirty="0" err="1" smtClean="0"/>
              <a:t>osigurača</a:t>
            </a:r>
            <a:r>
              <a:rPr lang="en-US" sz="1600" dirty="0" smtClean="0"/>
              <a:t> u </a:t>
            </a:r>
            <a:r>
              <a:rPr lang="en-US" sz="1600" dirty="0" err="1" smtClean="0"/>
              <a:t>zatvorenom</a:t>
            </a:r>
            <a:r>
              <a:rPr lang="en-US" sz="1600" dirty="0" smtClean="0"/>
              <a:t> </a:t>
            </a:r>
            <a:r>
              <a:rPr lang="en-US" sz="1600" dirty="0" err="1" smtClean="0"/>
              <a:t>vatrostalnom</a:t>
            </a:r>
            <a:r>
              <a:rPr lang="en-US" sz="1600" dirty="0" smtClean="0"/>
              <a:t> </a:t>
            </a:r>
            <a:r>
              <a:rPr lang="en-US" sz="1600" dirty="0" err="1" smtClean="0"/>
              <a:t>prostoru</a:t>
            </a:r>
            <a:r>
              <a:rPr lang="en-US" sz="1600" dirty="0" smtClean="0"/>
              <a:t>. </a:t>
            </a:r>
            <a:r>
              <a:rPr lang="en-US" sz="1600" dirty="0" err="1" smtClean="0"/>
              <a:t>Signalno</a:t>
            </a:r>
            <a:r>
              <a:rPr lang="en-US" sz="1600" dirty="0" smtClean="0"/>
              <a:t> </a:t>
            </a:r>
            <a:r>
              <a:rPr lang="en-US" sz="1600" dirty="0" err="1" smtClean="0"/>
              <a:t>okce</a:t>
            </a:r>
            <a:r>
              <a:rPr lang="en-US" sz="1600" dirty="0" smtClean="0"/>
              <a:t> </a:t>
            </a:r>
            <a:r>
              <a:rPr lang="en-US" sz="1600" dirty="0" err="1" smtClean="0"/>
              <a:t>osigurača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pokazuje</a:t>
            </a:r>
            <a:r>
              <a:rPr lang="en-US" sz="1600" dirty="0" smtClean="0"/>
              <a:t> </a:t>
            </a:r>
            <a:r>
              <a:rPr lang="en-US" sz="1600" dirty="0" err="1" smtClean="0"/>
              <a:t>ispravnost</a:t>
            </a:r>
            <a:r>
              <a:rPr lang="en-US" sz="1600" dirty="0" smtClean="0"/>
              <a:t> </a:t>
            </a:r>
            <a:r>
              <a:rPr lang="en-US" sz="1600" dirty="0" err="1" smtClean="0"/>
              <a:t>topljivog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. </a:t>
            </a:r>
            <a:r>
              <a:rPr lang="en-US" sz="1600" dirty="0" err="1" smtClean="0"/>
              <a:t>Često</a:t>
            </a:r>
            <a:r>
              <a:rPr lang="en-US" sz="1600" dirty="0" smtClean="0"/>
              <a:t> </a:t>
            </a:r>
            <a:r>
              <a:rPr lang="en-US" sz="1600" dirty="0" err="1" smtClean="0"/>
              <a:t>ga</a:t>
            </a:r>
            <a:r>
              <a:rPr lang="en-US" sz="1600" dirty="0" smtClean="0"/>
              <a:t> </a:t>
            </a:r>
            <a:r>
              <a:rPr lang="en-US" sz="1600" dirty="0" err="1" smtClean="0"/>
              <a:t>nazivaju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signalnom</a:t>
            </a:r>
            <a:r>
              <a:rPr lang="en-US" sz="1600" dirty="0" smtClean="0"/>
              <a:t> </a:t>
            </a:r>
            <a:r>
              <a:rPr lang="en-US" sz="1600" dirty="0" err="1" smtClean="0"/>
              <a:t>zastavicom</a:t>
            </a:r>
            <a:r>
              <a:rPr lang="en-US" sz="1600" dirty="0" smtClean="0"/>
              <a:t>.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Načinjeno</a:t>
            </a:r>
            <a:r>
              <a:rPr lang="en-US" sz="1600" dirty="0" smtClean="0"/>
              <a:t> je </a:t>
            </a:r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en-US" sz="1600" dirty="0" err="1" smtClean="0"/>
              <a:t>metala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postavljeno</a:t>
            </a:r>
            <a:r>
              <a:rPr lang="en-US" sz="1600" dirty="0" smtClean="0"/>
              <a:t> u </a:t>
            </a:r>
            <a:r>
              <a:rPr lang="en-US" sz="1600" dirty="0" err="1" smtClean="0"/>
              <a:t>udubljenje</a:t>
            </a:r>
            <a:r>
              <a:rPr lang="en-US" sz="1600" dirty="0" smtClean="0"/>
              <a:t> </a:t>
            </a:r>
            <a:r>
              <a:rPr lang="en-US" sz="1600" dirty="0" err="1" smtClean="0"/>
              <a:t>prednjeg</a:t>
            </a:r>
            <a:r>
              <a:rPr lang="en-US" sz="1600" dirty="0" smtClean="0"/>
              <a:t> </a:t>
            </a:r>
            <a:r>
              <a:rPr lang="en-US" sz="1600" dirty="0" err="1" smtClean="0"/>
              <a:t>čeonog</a:t>
            </a:r>
            <a:r>
              <a:rPr lang="en-US" sz="1600" dirty="0" smtClean="0"/>
              <a:t> </a:t>
            </a:r>
            <a:r>
              <a:rPr lang="en-US" sz="1600" dirty="0" err="1" smtClean="0"/>
              <a:t>kontakta</a:t>
            </a:r>
            <a:r>
              <a:rPr lang="en-US" sz="1600" dirty="0" smtClean="0"/>
              <a:t>.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Učvršćeno</a:t>
            </a:r>
            <a:r>
              <a:rPr lang="en-US" sz="1600" dirty="0" smtClean="0"/>
              <a:t> je o </a:t>
            </a:r>
            <a:r>
              <a:rPr lang="en-US" sz="1600" dirty="0" err="1" smtClean="0"/>
              <a:t>tanku</a:t>
            </a:r>
            <a:r>
              <a:rPr lang="en-US" sz="1600" dirty="0" smtClean="0"/>
              <a:t> </a:t>
            </a:r>
            <a:r>
              <a:rPr lang="en-US" sz="1600" dirty="0" err="1" smtClean="0"/>
              <a:t>zateznu</a:t>
            </a:r>
            <a:r>
              <a:rPr lang="en-US" sz="1600" dirty="0" smtClean="0"/>
              <a:t> nit </a:t>
            </a:r>
            <a:r>
              <a:rPr lang="en-US" sz="1600" dirty="0" err="1" smtClean="0"/>
              <a:t>koja</a:t>
            </a:r>
            <a:r>
              <a:rPr lang="en-US" sz="1600" dirty="0" smtClean="0"/>
              <a:t> </a:t>
            </a:r>
            <a:r>
              <a:rPr lang="en-US" sz="1600" dirty="0" err="1" smtClean="0"/>
              <a:t>prolazi</a:t>
            </a:r>
            <a:r>
              <a:rPr lang="en-US" sz="1600" dirty="0" smtClean="0"/>
              <a:t> </a:t>
            </a:r>
            <a:r>
              <a:rPr lang="en-US" sz="1600" dirty="0" err="1" smtClean="0"/>
              <a:t>čitavom</a:t>
            </a:r>
            <a:r>
              <a:rPr lang="en-US" sz="1600" dirty="0" smtClean="0"/>
              <a:t> </a:t>
            </a:r>
            <a:r>
              <a:rPr lang="en-US" sz="1600" dirty="0" err="1" smtClean="0"/>
              <a:t>dužinom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. Ova </a:t>
            </a:r>
            <a:r>
              <a:rPr lang="en-US" sz="1600" dirty="0" err="1" smtClean="0"/>
              <a:t>zatezna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otporna</a:t>
            </a:r>
            <a:r>
              <a:rPr lang="en-US" sz="1600" dirty="0" smtClean="0"/>
              <a:t> </a:t>
            </a:r>
            <a:r>
              <a:rPr lang="en-US" sz="1600" dirty="0" err="1" smtClean="0"/>
              <a:t>žica</a:t>
            </a:r>
            <a:r>
              <a:rPr lang="en-US" sz="1600" dirty="0" smtClean="0"/>
              <a:t> </a:t>
            </a:r>
            <a:r>
              <a:rPr lang="en-US" sz="1600" dirty="0" err="1" smtClean="0"/>
              <a:t>zateže</a:t>
            </a:r>
            <a:r>
              <a:rPr lang="en-US" sz="1600" dirty="0" smtClean="0"/>
              <a:t> </a:t>
            </a:r>
            <a:r>
              <a:rPr lang="en-US" sz="1600" dirty="0" err="1" smtClean="0"/>
              <a:t>topljivu</a:t>
            </a:r>
            <a:r>
              <a:rPr lang="en-US" sz="1600" dirty="0" smtClean="0"/>
              <a:t> nit; </a:t>
            </a:r>
            <a:r>
              <a:rPr lang="en-US" sz="1600" dirty="0" err="1" smtClean="0"/>
              <a:t>kada</a:t>
            </a:r>
            <a:r>
              <a:rPr lang="en-US" sz="1600" dirty="0" smtClean="0"/>
              <a:t> ova </a:t>
            </a:r>
            <a:r>
              <a:rPr lang="en-US" sz="1600" dirty="0" err="1" smtClean="0"/>
              <a:t>pregori</a:t>
            </a:r>
            <a:r>
              <a:rPr lang="en-US" sz="1600" dirty="0" smtClean="0"/>
              <a:t>, </a:t>
            </a:r>
            <a:r>
              <a:rPr lang="en-US" sz="1600" dirty="0" err="1" smtClean="0"/>
              <a:t>otporna</a:t>
            </a:r>
            <a:r>
              <a:rPr lang="en-US" sz="1600" dirty="0" smtClean="0"/>
              <a:t> </a:t>
            </a:r>
            <a:r>
              <a:rPr lang="en-US" sz="1600" dirty="0" err="1" smtClean="0"/>
              <a:t>žica</a:t>
            </a:r>
            <a:r>
              <a:rPr lang="en-US" sz="1600" dirty="0" smtClean="0"/>
              <a:t> se </a:t>
            </a:r>
            <a:r>
              <a:rPr lang="en-US" sz="1600" dirty="0" err="1" smtClean="0"/>
              <a:t>olabavi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pomoću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jedne</a:t>
            </a:r>
            <a:r>
              <a:rPr lang="en-US" sz="1600" dirty="0" smtClean="0"/>
              <a:t> male </a:t>
            </a:r>
            <a:r>
              <a:rPr lang="en-US" sz="1600" dirty="0" err="1" smtClean="0"/>
              <a:t>opruge</a:t>
            </a:r>
            <a:r>
              <a:rPr lang="en-US" sz="1600" dirty="0" smtClean="0"/>
              <a:t> </a:t>
            </a:r>
            <a:r>
              <a:rPr lang="en-US" sz="1600" dirty="0" err="1" smtClean="0"/>
              <a:t>izbacuje</a:t>
            </a:r>
            <a:r>
              <a:rPr lang="en-US" sz="1600" dirty="0" smtClean="0"/>
              <a:t> </a:t>
            </a:r>
            <a:r>
              <a:rPr lang="en-US" sz="1600" dirty="0" err="1" smtClean="0"/>
              <a:t>signalno</a:t>
            </a:r>
            <a:r>
              <a:rPr lang="en-US" sz="1600" dirty="0" smtClean="0"/>
              <a:t> </a:t>
            </a:r>
            <a:r>
              <a:rPr lang="en-US" sz="1600" dirty="0" err="1" smtClean="0"/>
              <a:t>okce</a:t>
            </a:r>
            <a:r>
              <a:rPr lang="en-US" sz="1600" dirty="0" smtClean="0"/>
              <a:t>, </a:t>
            </a:r>
            <a:r>
              <a:rPr lang="en-US" sz="1600" dirty="0" err="1" smtClean="0"/>
              <a:t>što</a:t>
            </a:r>
            <a:r>
              <a:rPr lang="en-US" sz="1600" dirty="0" smtClean="0"/>
              <a:t> je </a:t>
            </a:r>
            <a:r>
              <a:rPr lang="en-US" sz="1600" dirty="0" err="1" smtClean="0"/>
              <a:t>znak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je </a:t>
            </a:r>
            <a:r>
              <a:rPr lang="en-US" sz="1600" dirty="0" err="1" smtClean="0"/>
              <a:t>topljivi</a:t>
            </a:r>
            <a:r>
              <a:rPr lang="en-US" sz="1600" dirty="0" smtClean="0"/>
              <a:t> </a:t>
            </a:r>
            <a:r>
              <a:rPr lang="en-US" sz="1600" dirty="0" err="1" smtClean="0"/>
              <a:t>umetak</a:t>
            </a:r>
            <a:r>
              <a:rPr lang="en-US" sz="1600" dirty="0" smtClean="0"/>
              <a:t> </a:t>
            </a:r>
            <a:r>
              <a:rPr lang="en-US" sz="1600" dirty="0" err="1" smtClean="0"/>
              <a:t>pregoreo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ga</a:t>
            </a:r>
            <a:r>
              <a:rPr lang="en-US" sz="1600" dirty="0" smtClean="0"/>
              <a:t> </a:t>
            </a:r>
            <a:r>
              <a:rPr lang="en-US" sz="1600" dirty="0" err="1" smtClean="0"/>
              <a:t>treba</a:t>
            </a:r>
            <a:r>
              <a:rPr lang="en-US" sz="1600" dirty="0" smtClean="0"/>
              <a:t> </a:t>
            </a:r>
            <a:r>
              <a:rPr lang="en-US" sz="1600" dirty="0" err="1" smtClean="0"/>
              <a:t>zamijeniti</a:t>
            </a:r>
            <a:r>
              <a:rPr lang="en-US" sz="1600" dirty="0" smtClean="0"/>
              <a:t>. Po </a:t>
            </a:r>
            <a:r>
              <a:rPr lang="en-US" sz="1600" dirty="0" err="1" smtClean="0"/>
              <a:t>pregorjevanju</a:t>
            </a:r>
            <a:r>
              <a:rPr lang="en-US" sz="1600" dirty="0" smtClean="0"/>
              <a:t> </a:t>
            </a:r>
            <a:r>
              <a:rPr lang="en-US" sz="1600" dirty="0" err="1" smtClean="0"/>
              <a:t>potrebno</a:t>
            </a:r>
            <a:r>
              <a:rPr lang="en-US" sz="1600" dirty="0" smtClean="0"/>
              <a:t> je </a:t>
            </a:r>
            <a:r>
              <a:rPr lang="en-US" sz="1600" dirty="0" err="1" smtClean="0"/>
              <a:t>zamijeniti</a:t>
            </a:r>
            <a:r>
              <a:rPr lang="en-US" sz="1600" dirty="0" smtClean="0"/>
              <a:t> </a:t>
            </a:r>
            <a:r>
              <a:rPr lang="en-US" sz="1600" dirty="0" err="1" smtClean="0"/>
              <a:t>cio</a:t>
            </a:r>
            <a:r>
              <a:rPr lang="en-US" sz="1600" dirty="0" smtClean="0"/>
              <a:t> </a:t>
            </a:r>
            <a:r>
              <a:rPr lang="en-US" sz="1600" dirty="0" err="1" smtClean="0"/>
              <a:t>umetak</a:t>
            </a:r>
            <a:r>
              <a:rPr lang="en-US" sz="1600" dirty="0" smtClean="0"/>
              <a:t>. </a:t>
            </a:r>
            <a:r>
              <a:rPr lang="en-US" sz="1600" b="1" dirty="0" err="1" smtClean="0"/>
              <a:t>Strogo</a:t>
            </a:r>
            <a:r>
              <a:rPr lang="en-US" sz="1600" b="1" dirty="0" smtClean="0"/>
              <a:t> je </a:t>
            </a:r>
            <a:endParaRPr lang="sr-Latn-ME" sz="1600" b="1" dirty="0" smtClean="0"/>
          </a:p>
          <a:p>
            <a:pPr>
              <a:buNone/>
            </a:pPr>
            <a:r>
              <a:rPr lang="en-US" sz="1600" b="1" dirty="0" err="1" smtClean="0"/>
              <a:t>zabranjeno</a:t>
            </a:r>
            <a:r>
              <a:rPr lang="en-US" sz="1600" b="1" dirty="0" smtClean="0"/>
              <a:t> "</a:t>
            </a:r>
            <a:r>
              <a:rPr lang="en-US" sz="1600" b="1" dirty="0" err="1" smtClean="0"/>
              <a:t>krpljenje</a:t>
            </a:r>
            <a:r>
              <a:rPr lang="en-US" sz="1600" b="1" dirty="0" smtClean="0"/>
              <a:t>" </a:t>
            </a:r>
            <a:r>
              <a:rPr lang="en-US" sz="1600" b="1" dirty="0" err="1" smtClean="0"/>
              <a:t>osigurača</a:t>
            </a:r>
            <a:r>
              <a:rPr lang="en-US" sz="1600" dirty="0" smtClean="0"/>
              <a:t>, </a:t>
            </a:r>
            <a:r>
              <a:rPr lang="en-US" sz="1600" dirty="0" err="1" smtClean="0"/>
              <a:t>tj</a:t>
            </a:r>
            <a:r>
              <a:rPr lang="en-US" sz="1600" dirty="0" smtClean="0"/>
              <a:t>. </a:t>
            </a:r>
            <a:r>
              <a:rPr lang="en-US" sz="1600" dirty="0" err="1" smtClean="0"/>
              <a:t>ulaganje</a:t>
            </a:r>
            <a:r>
              <a:rPr lang="en-US" sz="1600" dirty="0" smtClean="0"/>
              <a:t> </a:t>
            </a:r>
            <a:r>
              <a:rPr lang="en-US" sz="1600" dirty="0" err="1" smtClean="0"/>
              <a:t>žice</a:t>
            </a:r>
            <a:r>
              <a:rPr lang="en-US" sz="1600" dirty="0" smtClean="0"/>
              <a:t> u </a:t>
            </a:r>
            <a:r>
              <a:rPr lang="en-US" sz="1600" dirty="0" err="1" smtClean="0"/>
              <a:t>pregoreli</a:t>
            </a:r>
            <a:r>
              <a:rPr lang="en-US" sz="1600" dirty="0" smtClean="0"/>
              <a:t> </a:t>
            </a:r>
            <a:r>
              <a:rPr lang="en-US" sz="1600" dirty="0" err="1" smtClean="0"/>
              <a:t>umetak</a:t>
            </a:r>
            <a:r>
              <a:rPr lang="en-US" sz="1600" dirty="0" smtClean="0"/>
              <a:t>, </a:t>
            </a:r>
            <a:r>
              <a:rPr lang="en-US" sz="1600" dirty="0" err="1" smtClean="0"/>
              <a:t>jer</a:t>
            </a:r>
            <a:r>
              <a:rPr lang="en-US" sz="1600" dirty="0" smtClean="0"/>
              <a:t> </a:t>
            </a:r>
            <a:r>
              <a:rPr lang="sr-Latn-ME" sz="1600" dirty="0" smtClean="0"/>
              <a:t> </a:t>
            </a:r>
          </a:p>
          <a:p>
            <a:pPr>
              <a:buNone/>
            </a:pPr>
            <a:r>
              <a:rPr lang="en-US" sz="1600" dirty="0" err="1" smtClean="0"/>
              <a:t>takva"popravka</a:t>
            </a:r>
            <a:r>
              <a:rPr lang="en-US" sz="1600" dirty="0" smtClean="0"/>
              <a:t>" </a:t>
            </a:r>
            <a:r>
              <a:rPr lang="en-US" sz="1600" dirty="0" err="1" smtClean="0"/>
              <a:t>osigurača</a:t>
            </a:r>
            <a:r>
              <a:rPr lang="en-US" sz="1600" dirty="0" smtClean="0"/>
              <a:t> </a:t>
            </a:r>
            <a:r>
              <a:rPr lang="en-US" sz="1600" dirty="0" err="1" smtClean="0"/>
              <a:t>može</a:t>
            </a:r>
            <a:r>
              <a:rPr lang="en-US" sz="1600" dirty="0" smtClean="0"/>
              <a:t> </a:t>
            </a:r>
            <a:r>
              <a:rPr lang="en-US" sz="1600" dirty="0" err="1" smtClean="0"/>
              <a:t>izazvati</a:t>
            </a:r>
            <a:r>
              <a:rPr lang="en-US" sz="1600" dirty="0" smtClean="0"/>
              <a:t> </a:t>
            </a:r>
            <a:r>
              <a:rPr lang="en-US" sz="1600" dirty="0" err="1" smtClean="0"/>
              <a:t>požar</a:t>
            </a:r>
            <a:r>
              <a:rPr lang="en-US" sz="1600" dirty="0" smtClean="0"/>
              <a:t> </a:t>
            </a:r>
            <a:r>
              <a:rPr lang="en-US" sz="1600" dirty="0" err="1" smtClean="0"/>
              <a:t>zbog</a:t>
            </a:r>
            <a:r>
              <a:rPr lang="en-US" sz="1600" dirty="0" smtClean="0"/>
              <a:t> </a:t>
            </a:r>
            <a:r>
              <a:rPr lang="en-US" sz="1600" dirty="0" err="1" smtClean="0"/>
              <a:t>pregorevanja</a:t>
            </a:r>
            <a:r>
              <a:rPr lang="en-US" sz="1600" dirty="0" smtClean="0"/>
              <a:t> </a:t>
            </a:r>
            <a:r>
              <a:rPr lang="en-US" sz="1600" dirty="0" err="1" smtClean="0"/>
              <a:t>električnih</a:t>
            </a:r>
            <a:r>
              <a:rPr lang="en-US" sz="1600" dirty="0" smtClean="0"/>
              <a:t> </a:t>
            </a:r>
            <a:r>
              <a:rPr lang="en-US" sz="1600" dirty="0" err="1" smtClean="0"/>
              <a:t>vodova</a:t>
            </a:r>
            <a:r>
              <a:rPr lang="en-US" sz="1600" dirty="0" smtClean="0"/>
              <a:t> 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instalacije</a:t>
            </a:r>
            <a:r>
              <a:rPr lang="en-US" sz="1600" dirty="0" smtClean="0"/>
              <a:t>, </a:t>
            </a:r>
            <a:r>
              <a:rPr lang="en-US" sz="1600" dirty="0" err="1" smtClean="0"/>
              <a:t>i</a:t>
            </a:r>
            <a:r>
              <a:rPr lang="en-US" sz="1600" dirty="0" smtClean="0"/>
              <a:t> to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sasvim</a:t>
            </a:r>
            <a:r>
              <a:rPr lang="en-US" sz="1600" dirty="0" smtClean="0"/>
              <a:t> </a:t>
            </a:r>
            <a:r>
              <a:rPr lang="en-US" sz="1600" dirty="0" err="1" smtClean="0"/>
              <a:t>drugom</a:t>
            </a:r>
            <a:r>
              <a:rPr lang="en-US" sz="1600" dirty="0" smtClean="0"/>
              <a:t> </a:t>
            </a:r>
            <a:r>
              <a:rPr lang="en-US" sz="1600" dirty="0" err="1" smtClean="0"/>
              <a:t>mjestu</a:t>
            </a:r>
            <a:r>
              <a:rPr lang="en-US" sz="1600" dirty="0" smtClean="0"/>
              <a:t>, </a:t>
            </a:r>
            <a:r>
              <a:rPr lang="en-US" sz="1600" dirty="0" err="1" smtClean="0"/>
              <a:t>udaljenom</a:t>
            </a:r>
            <a:r>
              <a:rPr lang="en-US" sz="1600" dirty="0" smtClean="0"/>
              <a:t> </a:t>
            </a:r>
            <a:r>
              <a:rPr lang="en-US" sz="1600" dirty="0" err="1" smtClean="0"/>
              <a:t>od</a:t>
            </a:r>
            <a:r>
              <a:rPr lang="en-US" sz="1600" dirty="0" smtClean="0"/>
              <a:t> </a:t>
            </a:r>
            <a:r>
              <a:rPr lang="en-US" sz="1600" dirty="0" err="1" smtClean="0"/>
              <a:t>kutije</a:t>
            </a:r>
            <a:r>
              <a:rPr lang="en-US" sz="1600" dirty="0" smtClean="0"/>
              <a:t> s </a:t>
            </a:r>
            <a:r>
              <a:rPr lang="en-US" sz="1600" dirty="0" err="1" smtClean="0"/>
              <a:t>osiguračima</a:t>
            </a:r>
            <a:r>
              <a:rPr lang="en-US" sz="1600" dirty="0" smtClean="0"/>
              <a:t>.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Donji</a:t>
            </a:r>
            <a:r>
              <a:rPr lang="en-US" sz="1600" dirty="0" smtClean="0"/>
              <a:t> </a:t>
            </a:r>
            <a:r>
              <a:rPr lang="en-US" sz="1600" dirty="0" err="1" smtClean="0"/>
              <a:t>deo</a:t>
            </a:r>
            <a:r>
              <a:rPr lang="en-US" sz="1600" dirty="0" smtClean="0"/>
              <a:t> </a:t>
            </a:r>
            <a:r>
              <a:rPr lang="en-US" sz="1600" dirty="0" err="1" smtClean="0"/>
              <a:t>topljivog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 je </a:t>
            </a:r>
            <a:r>
              <a:rPr lang="en-US" sz="1600" dirty="0" err="1" smtClean="0"/>
              <a:t>izdužen</a:t>
            </a:r>
            <a:r>
              <a:rPr lang="en-US" sz="1600" dirty="0" smtClean="0"/>
              <a:t>, a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čeonom</a:t>
            </a:r>
            <a:r>
              <a:rPr lang="en-US" sz="1600" dirty="0" smtClean="0"/>
              <a:t> </a:t>
            </a:r>
            <a:r>
              <a:rPr lang="en-US" sz="1600" dirty="0" err="1" smtClean="0"/>
              <a:t>metalnom</a:t>
            </a:r>
            <a:r>
              <a:rPr lang="en-US" sz="1600" dirty="0" smtClean="0"/>
              <a:t> </a:t>
            </a:r>
            <a:r>
              <a:rPr lang="en-US" sz="1600" dirty="0" err="1" smtClean="0"/>
              <a:t>kontaktu</a:t>
            </a:r>
            <a:endParaRPr lang="sr-Latn-ME" sz="1600" dirty="0" smtClean="0"/>
          </a:p>
          <a:p>
            <a:pPr>
              <a:buNone/>
            </a:pPr>
            <a:r>
              <a:rPr lang="en-US" sz="1600" dirty="0" err="1" smtClean="0"/>
              <a:t>utisnuta</a:t>
            </a:r>
            <a:r>
              <a:rPr lang="en-US" sz="1600" dirty="0" smtClean="0"/>
              <a:t> je </a:t>
            </a:r>
            <a:r>
              <a:rPr lang="en-US" sz="1600" dirty="0" err="1" smtClean="0"/>
              <a:t>oznaka</a:t>
            </a:r>
            <a:r>
              <a:rPr lang="en-US" sz="1600" dirty="0" smtClean="0"/>
              <a:t> </a:t>
            </a:r>
            <a:r>
              <a:rPr lang="en-US" sz="1600" dirty="0" err="1" smtClean="0"/>
              <a:t>za</a:t>
            </a:r>
            <a:r>
              <a:rPr lang="en-US" sz="1600" dirty="0" smtClean="0"/>
              <a:t> </a:t>
            </a:r>
            <a:r>
              <a:rPr lang="en-US" sz="1600" dirty="0" err="1" smtClean="0"/>
              <a:t>nazivni</a:t>
            </a:r>
            <a:r>
              <a:rPr lang="en-US" sz="1600" dirty="0" smtClean="0"/>
              <a:t> </a:t>
            </a:r>
            <a:r>
              <a:rPr lang="en-US" sz="1600" dirty="0" err="1" smtClean="0"/>
              <a:t>napon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nazivnu</a:t>
            </a:r>
            <a:r>
              <a:rPr lang="en-US" sz="1600" dirty="0" smtClean="0"/>
              <a:t> </a:t>
            </a:r>
            <a:r>
              <a:rPr lang="en-US" sz="1600" dirty="0" err="1" smtClean="0"/>
              <a:t>struju</a:t>
            </a:r>
            <a:r>
              <a:rPr lang="en-US" sz="1600" dirty="0" smtClean="0"/>
              <a:t> </a:t>
            </a:r>
            <a:r>
              <a:rPr lang="en-US" sz="1600" dirty="0" err="1" smtClean="0"/>
              <a:t>umetka</a:t>
            </a:r>
            <a:r>
              <a:rPr lang="en-US" sz="1600" dirty="0" smtClean="0"/>
              <a:t>. </a:t>
            </a:r>
          </a:p>
          <a:p>
            <a:pPr>
              <a:buNone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Kalibarski prsten instalacionog osigurača tipa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vi-VN" dirty="0" smtClean="0"/>
              <a:t>Unutar podnožja se nalazi keramički kalibarski prsten u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obliku šupljeg valjka koji obezbeđuje strujnu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nezamenljivost, tj. sprečava ubacivanje umetka za struju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veću od one koju prsten dozvoljava. </a:t>
            </a:r>
            <a:endParaRPr lang="sr-Latn-ME" dirty="0" smtClean="0"/>
          </a:p>
          <a:p>
            <a:pPr>
              <a:buNone/>
            </a:pPr>
            <a:r>
              <a:rPr lang="vi-VN" b="1" dirty="0" smtClean="0"/>
              <a:t>Strujna nezam</a:t>
            </a:r>
            <a:r>
              <a:rPr lang="sr-Latn-ME" b="1" dirty="0" smtClean="0"/>
              <a:t>j</a:t>
            </a:r>
            <a:r>
              <a:rPr lang="vi-VN" b="1" dirty="0" smtClean="0"/>
              <a:t>enjivost se se postiže upotrebom</a:t>
            </a:r>
            <a:endParaRPr lang="sr-Latn-ME" b="1" dirty="0" smtClean="0"/>
          </a:p>
          <a:p>
            <a:pPr>
              <a:buNone/>
            </a:pPr>
            <a:r>
              <a:rPr lang="vi-VN" b="1" dirty="0" smtClean="0"/>
              <a:t>različitih prečnika, odnosno dijametara (otuda slovo D), </a:t>
            </a:r>
            <a:endParaRPr lang="sr-Latn-ME" b="1" dirty="0" smtClean="0"/>
          </a:p>
          <a:p>
            <a:pPr>
              <a:buNone/>
            </a:pPr>
            <a:r>
              <a:rPr lang="vi-VN" b="1" dirty="0" smtClean="0"/>
              <a:t>vrata umetka i otvora kalibarskog prstena. </a:t>
            </a:r>
            <a:endParaRPr lang="sr-Latn-ME" b="1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725144"/>
            <a:ext cx="2026915" cy="178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Kapa osigurača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Kapa</a:t>
            </a:r>
            <a:r>
              <a:rPr lang="en-US" dirty="0" smtClean="0"/>
              <a:t> </a:t>
            </a:r>
            <a:r>
              <a:rPr lang="en-US" dirty="0" err="1" smtClean="0"/>
              <a:t>osigurača</a:t>
            </a:r>
            <a:r>
              <a:rPr lang="en-US" dirty="0" smtClean="0"/>
              <a:t> je </a:t>
            </a:r>
            <a:r>
              <a:rPr lang="en-US" dirty="0" err="1" smtClean="0"/>
              <a:t>napravljena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porculana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uglavljenim</a:t>
            </a:r>
            <a:r>
              <a:rPr lang="en-US" dirty="0" smtClean="0"/>
              <a:t> </a:t>
            </a:r>
            <a:r>
              <a:rPr lang="en-US" dirty="0" err="1" smtClean="0"/>
              <a:t>mesinganim</a:t>
            </a:r>
            <a:r>
              <a:rPr lang="en-US" dirty="0" smtClean="0"/>
              <a:t> </a:t>
            </a:r>
            <a:r>
              <a:rPr lang="en-US" dirty="0" err="1" smtClean="0"/>
              <a:t>zavrtnjem</a:t>
            </a:r>
            <a:r>
              <a:rPr lang="en-US" dirty="0" smtClean="0"/>
              <a:t> u </a:t>
            </a:r>
            <a:r>
              <a:rPr lang="en-US" dirty="0" err="1" smtClean="0"/>
              <a:t>obliku</a:t>
            </a:r>
            <a:r>
              <a:rPr lang="en-US" dirty="0" smtClean="0"/>
              <a:t> </a:t>
            </a:r>
            <a:r>
              <a:rPr lang="en-US" dirty="0" err="1" smtClean="0"/>
              <a:t>čaure</a:t>
            </a:r>
            <a:r>
              <a:rPr lang="en-US" dirty="0" smtClean="0"/>
              <a:t>.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Kapa</a:t>
            </a:r>
            <a:r>
              <a:rPr lang="en-US" dirty="0" smtClean="0"/>
              <a:t>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 smtClean="0"/>
              <a:t>povezivanje</a:t>
            </a:r>
            <a:r>
              <a:rPr lang="en-US" dirty="0" smtClean="0"/>
              <a:t> </a:t>
            </a:r>
            <a:r>
              <a:rPr lang="en-US" dirty="0" err="1" smtClean="0"/>
              <a:t>strujnog</a:t>
            </a:r>
            <a:r>
              <a:rPr lang="en-US" dirty="0" smtClean="0"/>
              <a:t> kola u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osiguraču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ulaznog</a:t>
            </a:r>
            <a:r>
              <a:rPr lang="en-US" dirty="0" smtClean="0"/>
              <a:t> do </a:t>
            </a:r>
            <a:r>
              <a:rPr lang="en-US" dirty="0" err="1" smtClean="0"/>
              <a:t>izlaznog</a:t>
            </a:r>
            <a:r>
              <a:rPr lang="en-US" dirty="0" smtClean="0"/>
              <a:t> </a:t>
            </a:r>
            <a:r>
              <a:rPr lang="en-US" dirty="0" err="1" smtClean="0"/>
              <a:t>zavrtnja</a:t>
            </a:r>
            <a:r>
              <a:rPr lang="en-US" dirty="0" smtClean="0"/>
              <a:t>. Na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prednjoj</a:t>
            </a:r>
            <a:r>
              <a:rPr lang="en-US" dirty="0" smtClean="0"/>
              <a:t> </a:t>
            </a:r>
            <a:r>
              <a:rPr lang="en-US" dirty="0" err="1" smtClean="0"/>
              <a:t>strani</a:t>
            </a:r>
            <a:r>
              <a:rPr lang="en-US" dirty="0" smtClean="0"/>
              <a:t> </a:t>
            </a:r>
            <a:r>
              <a:rPr lang="en-US" dirty="0" err="1" smtClean="0"/>
              <a:t>kape</a:t>
            </a:r>
            <a:r>
              <a:rPr lang="en-US" dirty="0" smtClean="0"/>
              <a:t> </a:t>
            </a:r>
            <a:r>
              <a:rPr lang="en-US" dirty="0" err="1" smtClean="0"/>
              <a:t>nalazi</a:t>
            </a:r>
            <a:r>
              <a:rPr lang="en-US" dirty="0" smtClean="0"/>
              <a:t> se </a:t>
            </a:r>
            <a:r>
              <a:rPr lang="en-US" dirty="0" err="1" smtClean="0"/>
              <a:t>kružni</a:t>
            </a:r>
            <a:r>
              <a:rPr lang="en-US" dirty="0" smtClean="0"/>
              <a:t> </a:t>
            </a:r>
            <a:r>
              <a:rPr lang="en-US" dirty="0" err="1" smtClean="0"/>
              <a:t>otvor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zatvoren</a:t>
            </a:r>
            <a:r>
              <a:rPr lang="en-US" dirty="0" smtClean="0"/>
              <a:t> </a:t>
            </a:r>
            <a:r>
              <a:rPr lang="en-US" dirty="0" err="1" smtClean="0"/>
              <a:t>providnim</a:t>
            </a:r>
            <a:r>
              <a:rPr lang="en-US" dirty="0" smtClean="0"/>
              <a:t> </a:t>
            </a:r>
            <a:r>
              <a:rPr lang="en-US" dirty="0" err="1" smtClean="0"/>
              <a:t>staklom</a:t>
            </a:r>
            <a:r>
              <a:rPr lang="en-US" dirty="0" smtClean="0"/>
              <a:t>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moguće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videti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je </a:t>
            </a:r>
            <a:r>
              <a:rPr lang="en-US" dirty="0" err="1" smtClean="0"/>
              <a:t>topljivi</a:t>
            </a:r>
            <a:r>
              <a:rPr lang="sr-Latn-ME" dirty="0" smtClean="0"/>
              <a:t> umetak pregoreo.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797152"/>
            <a:ext cx="1362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4797152"/>
            <a:ext cx="11239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Topljivi instalacioni osigurači tipa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275040" cy="4873752"/>
          </a:xfrm>
        </p:spPr>
        <p:txBody>
          <a:bodyPr/>
          <a:lstStyle/>
          <a:p>
            <a:r>
              <a:rPr lang="vi-VN" dirty="0" smtClean="0"/>
              <a:t>Ugrađuju se u električne prijemnike. </a:t>
            </a:r>
            <a:endParaRPr lang="sr-Latn-ME" dirty="0" smtClean="0"/>
          </a:p>
          <a:p>
            <a:r>
              <a:rPr lang="vi-VN" dirty="0" smtClean="0"/>
              <a:t>Sastoje se od osnove i topljivog umetka. </a:t>
            </a:r>
            <a:endParaRPr lang="sr-Latn-ME" dirty="0" smtClean="0"/>
          </a:p>
          <a:p>
            <a:r>
              <a:rPr lang="vi-VN" dirty="0" smtClean="0"/>
              <a:t>Topljivi umetak čine telo umetka napravljeno od stakla i dve mesingane cilindrične kape koje zatvaraju t</a:t>
            </a:r>
            <a:r>
              <a:rPr lang="sr-Latn-ME" dirty="0" smtClean="0"/>
              <a:t>ij</a:t>
            </a:r>
            <a:r>
              <a:rPr lang="vi-VN" dirty="0" smtClean="0"/>
              <a:t>elo umetka, sa svake strane po jedna. </a:t>
            </a:r>
            <a:endParaRPr lang="sr-Latn-ME" dirty="0" smtClean="0"/>
          </a:p>
          <a:p>
            <a:r>
              <a:rPr lang="vi-VN" dirty="0" smtClean="0"/>
              <a:t>U unutrašnjosti t</a:t>
            </a:r>
            <a:r>
              <a:rPr lang="sr-Latn-ME" dirty="0" smtClean="0"/>
              <a:t>ij</a:t>
            </a:r>
            <a:r>
              <a:rPr lang="vi-VN" dirty="0" smtClean="0"/>
              <a:t>ela umetka je topljiva srebrna nit koja pregor</a:t>
            </a:r>
            <a:r>
              <a:rPr lang="sr-Latn-ME" dirty="0" smtClean="0"/>
              <a:t>j</a:t>
            </a:r>
            <a:r>
              <a:rPr lang="vi-VN" dirty="0" smtClean="0"/>
              <a:t>eva prilikom preoptrećenja i kratkog spoja. Da je umetak pregoreo vidi se kroz stakleno t</a:t>
            </a:r>
            <a:r>
              <a:rPr lang="sr-Latn-ME" dirty="0" smtClean="0"/>
              <a:t>ij</a:t>
            </a:r>
            <a:r>
              <a:rPr lang="vi-VN" dirty="0" smtClean="0"/>
              <a:t>elo umetka.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556792"/>
            <a:ext cx="138399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Instalacioni osigurači sa topljivim umetkom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vi-VN" dirty="0"/>
              <a:t>Instalacioni osigurači sa topljivim umetkom </a:t>
            </a:r>
            <a:r>
              <a:rPr lang="vi-VN" dirty="0" smtClean="0"/>
              <a:t>prekidaju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strujno </a:t>
            </a:r>
            <a:r>
              <a:rPr lang="vi-VN" dirty="0"/>
              <a:t>kolo usled topljenja </a:t>
            </a:r>
            <a:r>
              <a:rPr lang="vi-VN" dirty="0" smtClean="0"/>
              <a:t>posebnog d</a:t>
            </a:r>
            <a:r>
              <a:rPr lang="sr-Latn-ME" dirty="0" smtClean="0"/>
              <a:t>ij</a:t>
            </a:r>
            <a:r>
              <a:rPr lang="vi-VN" dirty="0" smtClean="0"/>
              <a:t>ela </a:t>
            </a:r>
            <a:r>
              <a:rPr lang="vi-VN" dirty="0"/>
              <a:t>koji je za tu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svrhu </a:t>
            </a:r>
            <a:r>
              <a:rPr lang="vi-VN" dirty="0"/>
              <a:t>predviđen </a:t>
            </a:r>
            <a:r>
              <a:rPr lang="vi-VN" dirty="0" smtClean="0"/>
              <a:t>i dimenzionisan.</a:t>
            </a:r>
            <a:endParaRPr lang="sr-Latn-ME" dirty="0" smtClean="0"/>
          </a:p>
          <a:p>
            <a:pPr>
              <a:buNone/>
            </a:pPr>
            <a:endParaRPr lang="vi-VN" dirty="0"/>
          </a:p>
          <a:p>
            <a:pPr>
              <a:buNone/>
            </a:pPr>
            <a:r>
              <a:rPr lang="en-US" dirty="0" err="1"/>
              <a:t>Topljivi</a:t>
            </a:r>
            <a:r>
              <a:rPr lang="en-US" dirty="0"/>
              <a:t> </a:t>
            </a:r>
            <a:r>
              <a:rPr lang="en-US" dirty="0" err="1"/>
              <a:t>umetak</a:t>
            </a:r>
            <a:r>
              <a:rPr lang="en-US" dirty="0"/>
              <a:t> (element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zam</a:t>
            </a:r>
            <a:r>
              <a:rPr lang="sr-Latn-ME" dirty="0" smtClean="0"/>
              <a:t>j</a:t>
            </a:r>
            <a:r>
              <a:rPr lang="en-US" dirty="0" err="1" smtClean="0"/>
              <a:t>enjuje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posle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elovanja</a:t>
            </a:r>
            <a:r>
              <a:rPr lang="en-US" dirty="0" smtClean="0"/>
              <a:t> </a:t>
            </a:r>
            <a:r>
              <a:rPr lang="en-US" dirty="0" err="1"/>
              <a:t>osigurača</a:t>
            </a:r>
            <a:r>
              <a:rPr lang="en-US" dirty="0"/>
              <a:t>)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osigurača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se </a:t>
            </a:r>
            <a:r>
              <a:rPr lang="en-US" dirty="0" err="1"/>
              <a:t>istopi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 smtClean="0"/>
              <a:t>osigurač</a:t>
            </a:r>
            <a:r>
              <a:rPr lang="sr-Latn-ME" dirty="0" smtClean="0"/>
              <a:t> </a:t>
            </a:r>
            <a:r>
              <a:rPr lang="en-US" dirty="0" err="1" smtClean="0"/>
              <a:t>proradi</a:t>
            </a:r>
            <a:r>
              <a:rPr lang="en-US" dirty="0"/>
              <a:t>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97152"/>
            <a:ext cx="501255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99592" y="5589240"/>
            <a:ext cx="575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</a:t>
            </a:r>
            <a:r>
              <a:rPr lang="sr-Latn-ME" dirty="0" smtClean="0"/>
              <a:t>imboli instalacionog topljivog osigurača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62274"/>
          </a:xfrm>
        </p:spPr>
        <p:txBody>
          <a:bodyPr>
            <a:normAutofit/>
          </a:bodyPr>
          <a:lstStyle/>
          <a:p>
            <a:r>
              <a:rPr lang="en-US" dirty="0" err="1" smtClean="0"/>
              <a:t>Prema</a:t>
            </a:r>
            <a:r>
              <a:rPr lang="en-US" dirty="0" smtClean="0"/>
              <a:t> IEC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drugima</a:t>
            </a:r>
            <a:r>
              <a:rPr lang="en-US" dirty="0" smtClean="0"/>
              <a:t> </a:t>
            </a:r>
            <a:r>
              <a:rPr lang="en-US" dirty="0" err="1" smtClean="0"/>
              <a:t>važećim</a:t>
            </a:r>
            <a:r>
              <a:rPr lang="en-US" dirty="0" smtClean="0"/>
              <a:t> </a:t>
            </a:r>
            <a:r>
              <a:rPr lang="en-US" dirty="0" err="1" smtClean="0"/>
              <a:t>standardima</a:t>
            </a:r>
            <a:r>
              <a:rPr lang="en-US" dirty="0" smtClean="0"/>
              <a:t> </a:t>
            </a:r>
            <a:r>
              <a:rPr lang="en-US" dirty="0" err="1" smtClean="0"/>
              <a:t>osigurači</a:t>
            </a:r>
            <a:r>
              <a:rPr lang="en-US" dirty="0" smtClean="0"/>
              <a:t> se, u </a:t>
            </a:r>
            <a:r>
              <a:rPr lang="en-US" dirty="0" err="1" smtClean="0"/>
              <a:t>opštem</a:t>
            </a:r>
            <a:r>
              <a:rPr lang="en-US" dirty="0" smtClean="0"/>
              <a:t> </a:t>
            </a:r>
            <a:r>
              <a:rPr lang="en-US" dirty="0" err="1" smtClean="0"/>
              <a:t>slu</a:t>
            </a:r>
            <a:r>
              <a:rPr lang="sr-Latn-ME" dirty="0" smtClean="0"/>
              <a:t>č</a:t>
            </a:r>
            <a:r>
              <a:rPr lang="en-US" dirty="0" err="1" smtClean="0"/>
              <a:t>aju</a:t>
            </a:r>
            <a:r>
              <a:rPr lang="en-US" dirty="0" smtClean="0"/>
              <a:t>, d</a:t>
            </a:r>
            <a:r>
              <a:rPr lang="sr-Latn-ME" dirty="0" smtClean="0"/>
              <a:t>ij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80928"/>
            <a:ext cx="7467600" cy="3693024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konstrukciji</a:t>
            </a:r>
            <a:r>
              <a:rPr lang="en-US" sz="4000" dirty="0" smtClean="0"/>
              <a:t> </a:t>
            </a:r>
            <a:r>
              <a:rPr lang="en-US" sz="4000" dirty="0" err="1" smtClean="0"/>
              <a:t>i</a:t>
            </a:r>
            <a:endParaRPr lang="en-US" sz="4000" dirty="0" smtClean="0"/>
          </a:p>
          <a:p>
            <a:r>
              <a:rPr lang="en-US" sz="4000" dirty="0" err="1" smtClean="0"/>
              <a:t>karakteristikama</a:t>
            </a:r>
            <a:r>
              <a:rPr lang="en-US" sz="4000" dirty="0" smtClean="0"/>
              <a:t> </a:t>
            </a:r>
            <a:r>
              <a:rPr lang="en-US" sz="4000" dirty="0" err="1" smtClean="0"/>
              <a:t>delovanja</a:t>
            </a:r>
            <a:endParaRPr lang="en-US" sz="4000" dirty="0" smtClean="0"/>
          </a:p>
          <a:p>
            <a:pPr>
              <a:buNone/>
            </a:pP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Latn-ME" sz="2800" dirty="0" smtClean="0"/>
              <a:t>P</a:t>
            </a:r>
            <a:r>
              <a:rPr lang="en-US" sz="2800" dirty="0" err="1" smtClean="0"/>
              <a:t>rema</a:t>
            </a:r>
            <a:r>
              <a:rPr lang="en-US" sz="2800" dirty="0" smtClean="0"/>
              <a:t> </a:t>
            </a:r>
            <a:r>
              <a:rPr lang="en-US" sz="2800" dirty="0" err="1" smtClean="0"/>
              <a:t>konstrukciji</a:t>
            </a:r>
            <a:r>
              <a:rPr lang="sr-Latn-ME" sz="2800" dirty="0" smtClean="0"/>
              <a:t> </a:t>
            </a:r>
            <a:r>
              <a:rPr lang="en-US" sz="2800" dirty="0" err="1" smtClean="0"/>
              <a:t>razlikujemo</a:t>
            </a:r>
            <a:r>
              <a:rPr lang="en-US" sz="2800" dirty="0" smtClean="0"/>
              <a:t> </a:t>
            </a:r>
            <a:r>
              <a:rPr lang="en-US" sz="2800" dirty="0" err="1" smtClean="0"/>
              <a:t>dva</a:t>
            </a:r>
            <a:r>
              <a:rPr lang="en-US" sz="2800" dirty="0" smtClean="0"/>
              <a:t> </a:t>
            </a:r>
            <a:r>
              <a:rPr lang="en-US" sz="2800" dirty="0" err="1" smtClean="0"/>
              <a:t>tipa</a:t>
            </a:r>
            <a:r>
              <a:rPr lang="en-US" sz="2800" dirty="0" smtClean="0"/>
              <a:t> </a:t>
            </a:r>
            <a:endParaRPr lang="sr-Latn-ME" sz="2800" dirty="0" smtClean="0"/>
          </a:p>
          <a:p>
            <a:pPr>
              <a:buNone/>
            </a:pPr>
            <a:r>
              <a:rPr lang="sr-Latn-ME" sz="2800" dirty="0" err="1" smtClean="0"/>
              <a:t>t</a:t>
            </a:r>
            <a:r>
              <a:rPr lang="en-US" sz="2800" dirty="0" err="1" smtClean="0"/>
              <a:t>opljivih</a:t>
            </a:r>
            <a:r>
              <a:rPr lang="sr-Latn-ME" sz="2800" dirty="0" smtClean="0"/>
              <a:t> </a:t>
            </a:r>
            <a:r>
              <a:rPr lang="en-US" sz="2800" dirty="0" err="1" smtClean="0"/>
              <a:t>osigurača</a:t>
            </a:r>
            <a:r>
              <a:rPr lang="en-US" sz="2800" dirty="0" smtClean="0"/>
              <a:t>:</a:t>
            </a:r>
            <a:endParaRPr lang="sr-Latn-ME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pl-PL" sz="2800" dirty="0" smtClean="0"/>
              <a:t>osigurače tipa D (za montažu na razvodnim tablama)</a:t>
            </a:r>
          </a:p>
          <a:p>
            <a:r>
              <a:rPr lang="vi-VN" sz="2800" dirty="0" smtClean="0"/>
              <a:t>osigurače tipa B (za ugradnju u električne uređaje i aparate)</a:t>
            </a:r>
          </a:p>
          <a:p>
            <a:pPr>
              <a:buNone/>
            </a:pPr>
            <a:endParaRPr lang="sr-Latn-ME" sz="2800" dirty="0" smtClean="0"/>
          </a:p>
          <a:p>
            <a:pPr>
              <a:buNone/>
            </a:pPr>
            <a:r>
              <a:rPr lang="en-US" sz="2800" dirty="0" err="1" smtClean="0"/>
              <a:t>Poseban</a:t>
            </a:r>
            <a:r>
              <a:rPr lang="en-US" sz="2800" dirty="0" smtClean="0"/>
              <a:t> tip </a:t>
            </a:r>
            <a:r>
              <a:rPr lang="en-US" sz="2800" dirty="0" err="1" smtClean="0"/>
              <a:t>topljivih</a:t>
            </a:r>
            <a:r>
              <a:rPr lang="en-US" sz="2800" dirty="0" smtClean="0"/>
              <a:t> </a:t>
            </a:r>
            <a:r>
              <a:rPr lang="en-US" sz="2800" dirty="0" err="1" smtClean="0"/>
              <a:t>instalacionih</a:t>
            </a:r>
            <a:r>
              <a:rPr lang="en-US" sz="2800" dirty="0" smtClean="0"/>
              <a:t> </a:t>
            </a:r>
            <a:endParaRPr lang="sr-Latn-ME" sz="2800" dirty="0" smtClean="0"/>
          </a:p>
          <a:p>
            <a:pPr>
              <a:buNone/>
            </a:pPr>
            <a:r>
              <a:rPr lang="en-US" sz="2800" dirty="0" err="1" smtClean="0"/>
              <a:t>osigurača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sr-Latn-ME" sz="2800" dirty="0" smtClean="0"/>
              <a:t> </a:t>
            </a:r>
          </a:p>
          <a:p>
            <a:pPr>
              <a:buNone/>
            </a:pPr>
            <a:r>
              <a:rPr lang="en-US" sz="2800" b="1" u="sng" dirty="0" err="1" smtClean="0"/>
              <a:t>niskonaponski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visokoučinski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osigurači</a:t>
            </a:r>
            <a:endParaRPr lang="en-US" sz="2800" b="1" u="sng" dirty="0" smtClean="0"/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Topljivi instalacioni osigurači tipa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Topljivi</a:t>
            </a:r>
            <a:r>
              <a:rPr lang="en-US" dirty="0" smtClean="0"/>
              <a:t> </a:t>
            </a:r>
            <a:r>
              <a:rPr lang="en-US" dirty="0" err="1" smtClean="0"/>
              <a:t>instalacioni</a:t>
            </a:r>
            <a:r>
              <a:rPr lang="en-US" dirty="0" smtClean="0"/>
              <a:t> </a:t>
            </a:r>
            <a:r>
              <a:rPr lang="en-US" dirty="0" err="1" smtClean="0"/>
              <a:t>osigurači</a:t>
            </a:r>
            <a:r>
              <a:rPr lang="en-US" dirty="0" smtClean="0"/>
              <a:t> </a:t>
            </a:r>
            <a:r>
              <a:rPr lang="en-US" dirty="0" err="1" smtClean="0"/>
              <a:t>tipa</a:t>
            </a:r>
            <a:r>
              <a:rPr lang="en-US" dirty="0" smtClean="0"/>
              <a:t> D se </a:t>
            </a:r>
            <a:r>
              <a:rPr lang="en-US" dirty="0" err="1" smtClean="0"/>
              <a:t>najčešće</a:t>
            </a:r>
            <a:r>
              <a:rPr lang="en-US" dirty="0" smtClean="0"/>
              <a:t> </a:t>
            </a:r>
            <a:endParaRPr lang="sr-Latn-ME" dirty="0" smtClean="0"/>
          </a:p>
          <a:p>
            <a:pPr>
              <a:buNone/>
            </a:pP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enjuju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osiguranje</a:t>
            </a:r>
            <a:r>
              <a:rPr lang="en-US" dirty="0" smtClean="0"/>
              <a:t> </a:t>
            </a:r>
            <a:r>
              <a:rPr lang="en-US" dirty="0" err="1" smtClean="0"/>
              <a:t>električnih</a:t>
            </a:r>
            <a:r>
              <a:rPr lang="en-US" dirty="0" smtClean="0"/>
              <a:t> </a:t>
            </a:r>
            <a:r>
              <a:rPr lang="en-US" dirty="0" err="1" smtClean="0"/>
              <a:t>prijemnika</a:t>
            </a:r>
            <a:r>
              <a:rPr lang="en-US" dirty="0" smtClean="0"/>
              <a:t> u </a:t>
            </a:r>
            <a:endParaRPr lang="sr-Latn-ME" dirty="0" smtClean="0"/>
          </a:p>
          <a:p>
            <a:pPr>
              <a:buNone/>
            </a:pPr>
            <a:r>
              <a:rPr lang="en-US" dirty="0" err="1" smtClean="0"/>
              <a:t>električnim</a:t>
            </a:r>
            <a:r>
              <a:rPr lang="en-US" dirty="0" smtClean="0"/>
              <a:t> </a:t>
            </a:r>
            <a:r>
              <a:rPr lang="en-US" dirty="0" err="1" smtClean="0"/>
              <a:t>instalacijama</a:t>
            </a:r>
            <a:r>
              <a:rPr lang="en-US" dirty="0" smtClean="0"/>
              <a:t> </a:t>
            </a:r>
            <a:r>
              <a:rPr lang="en-US" dirty="0" err="1" smtClean="0"/>
              <a:t>stambenih</a:t>
            </a:r>
            <a:r>
              <a:rPr lang="en-US" dirty="0" smtClean="0"/>
              <a:t> </a:t>
            </a:r>
            <a:r>
              <a:rPr lang="en-US" dirty="0" err="1" smtClean="0"/>
              <a:t>zgrada</a:t>
            </a:r>
            <a:r>
              <a:rPr lang="en-US" dirty="0" smtClean="0"/>
              <a:t>. </a:t>
            </a: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en-US" dirty="0" err="1" smtClean="0"/>
              <a:t>Sastoje</a:t>
            </a:r>
            <a:r>
              <a:rPr lang="en-US" dirty="0" smtClean="0"/>
              <a:t> se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sl</a:t>
            </a:r>
            <a:r>
              <a:rPr lang="sr-Latn-ME" dirty="0" smtClean="0"/>
              <a:t>j</a:t>
            </a:r>
            <a:r>
              <a:rPr lang="en-US" dirty="0" err="1" smtClean="0"/>
              <a:t>edećih</a:t>
            </a:r>
            <a:r>
              <a:rPr lang="en-US" dirty="0" smtClean="0"/>
              <a:t> d</a:t>
            </a:r>
            <a:r>
              <a:rPr lang="sr-Latn-ME" dirty="0" smtClean="0"/>
              <a:t>j</a:t>
            </a:r>
            <a:r>
              <a:rPr lang="en-US" dirty="0" err="1" smtClean="0"/>
              <a:t>elova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podnožja</a:t>
            </a:r>
            <a:r>
              <a:rPr lang="en-US" dirty="0" smtClean="0"/>
              <a:t> (</a:t>
            </a:r>
            <a:r>
              <a:rPr lang="en-US" dirty="0" err="1" smtClean="0"/>
              <a:t>osnove</a:t>
            </a:r>
            <a:r>
              <a:rPr lang="en-US" dirty="0" smtClean="0"/>
              <a:t>) </a:t>
            </a:r>
            <a:r>
              <a:rPr lang="en-US" dirty="0" err="1" smtClean="0"/>
              <a:t>osigurača</a:t>
            </a:r>
            <a:endParaRPr lang="en-US" dirty="0" smtClean="0"/>
          </a:p>
          <a:p>
            <a:r>
              <a:rPr lang="en-US" dirty="0" err="1" smtClean="0"/>
              <a:t>topljivog</a:t>
            </a:r>
            <a:r>
              <a:rPr lang="en-US" dirty="0" smtClean="0"/>
              <a:t> </a:t>
            </a:r>
            <a:r>
              <a:rPr lang="en-US" dirty="0" err="1" smtClean="0"/>
              <a:t>umetka</a:t>
            </a:r>
            <a:r>
              <a:rPr lang="en-US" dirty="0" smtClean="0"/>
              <a:t> (</a:t>
            </a:r>
            <a:r>
              <a:rPr lang="en-US" dirty="0" err="1" smtClean="0"/>
              <a:t>patrone</a:t>
            </a:r>
            <a:r>
              <a:rPr lang="en-US" dirty="0" smtClean="0"/>
              <a:t>) </a:t>
            </a:r>
            <a:r>
              <a:rPr lang="en-US" dirty="0" err="1" smtClean="0"/>
              <a:t>osigurača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čeonim</a:t>
            </a:r>
            <a:r>
              <a:rPr lang="en-US" dirty="0" smtClean="0"/>
              <a:t> </a:t>
            </a:r>
            <a:r>
              <a:rPr lang="en-US" dirty="0" err="1" smtClean="0"/>
              <a:t>kontaktima</a:t>
            </a:r>
            <a:endParaRPr lang="en-US" dirty="0" smtClean="0"/>
          </a:p>
          <a:p>
            <a:r>
              <a:rPr lang="en-US" dirty="0" err="1" smtClean="0"/>
              <a:t>kalibarskog</a:t>
            </a:r>
            <a:r>
              <a:rPr lang="en-US" dirty="0" smtClean="0"/>
              <a:t> </a:t>
            </a:r>
            <a:r>
              <a:rPr lang="en-US" dirty="0" err="1" smtClean="0"/>
              <a:t>prstena</a:t>
            </a:r>
            <a:endParaRPr lang="en-US" dirty="0" smtClean="0"/>
          </a:p>
          <a:p>
            <a:r>
              <a:rPr lang="en-US" dirty="0" err="1" smtClean="0"/>
              <a:t>kape</a:t>
            </a:r>
            <a:r>
              <a:rPr lang="en-US" dirty="0" smtClean="0"/>
              <a:t> </a:t>
            </a:r>
            <a:r>
              <a:rPr lang="en-US" dirty="0" err="1" smtClean="0"/>
              <a:t>osigurača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navojem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 smtClean="0"/>
              <a:t>Izgled</a:t>
            </a:r>
            <a:r>
              <a:rPr lang="en-US" b="1" i="1" dirty="0" smtClean="0"/>
              <a:t> </a:t>
            </a:r>
            <a:r>
              <a:rPr lang="en-US" b="1" i="1" dirty="0" err="1" smtClean="0"/>
              <a:t>topljivog</a:t>
            </a:r>
            <a:r>
              <a:rPr lang="en-US" b="1" i="1" dirty="0" smtClean="0"/>
              <a:t> </a:t>
            </a:r>
            <a:r>
              <a:rPr lang="en-US" b="1" i="1" dirty="0" err="1" smtClean="0"/>
              <a:t>instalacioni</a:t>
            </a:r>
            <a:r>
              <a:rPr lang="en-US" b="1" i="1" dirty="0" smtClean="0"/>
              <a:t> </a:t>
            </a:r>
            <a:r>
              <a:rPr lang="en-US" b="1" i="1" dirty="0" err="1" smtClean="0"/>
              <a:t>osigurača</a:t>
            </a:r>
            <a:r>
              <a:rPr lang="en-US" b="1" i="1" dirty="0" smtClean="0"/>
              <a:t> </a:t>
            </a:r>
            <a:r>
              <a:rPr lang="en-US" b="1" i="1" dirty="0" err="1" smtClean="0"/>
              <a:t>tipa</a:t>
            </a:r>
            <a:r>
              <a:rPr lang="en-US" b="1" i="1" dirty="0" smtClean="0"/>
              <a:t> D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44824"/>
            <a:ext cx="36269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420888"/>
            <a:ext cx="34290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/>
              <a:t>Prim</a:t>
            </a:r>
            <a:r>
              <a:rPr lang="sr-Latn-ME" b="1" i="1" dirty="0" smtClean="0"/>
              <a:t>j</a:t>
            </a:r>
            <a:r>
              <a:rPr lang="en-US" b="1" i="1" dirty="0" err="1" smtClean="0"/>
              <a:t>er</a:t>
            </a:r>
            <a:r>
              <a:rPr lang="en-US" b="1" i="1" dirty="0" smtClean="0"/>
              <a:t> </a:t>
            </a:r>
            <a:r>
              <a:rPr lang="en-US" b="1" i="1" dirty="0" err="1" smtClean="0"/>
              <a:t>razvodne</a:t>
            </a:r>
            <a:r>
              <a:rPr lang="en-US" b="1" i="1" dirty="0" smtClean="0"/>
              <a:t> table </a:t>
            </a:r>
            <a:r>
              <a:rPr lang="en-US" b="1" i="1" dirty="0" err="1" smtClean="0"/>
              <a:t>sa</a:t>
            </a:r>
            <a:r>
              <a:rPr lang="en-US" b="1" i="1" dirty="0" smtClean="0"/>
              <a:t> </a:t>
            </a:r>
            <a:r>
              <a:rPr lang="en-US" b="1" i="1" dirty="0" err="1" smtClean="0"/>
              <a:t>topljivim</a:t>
            </a:r>
            <a:r>
              <a:rPr lang="en-US" b="1" i="1" dirty="0" smtClean="0"/>
              <a:t> </a:t>
            </a:r>
            <a:r>
              <a:rPr lang="en-US" b="1" i="1" dirty="0" err="1" smtClean="0"/>
              <a:t>instalacionim</a:t>
            </a:r>
            <a:r>
              <a:rPr lang="en-US" b="1" i="1" dirty="0" smtClean="0"/>
              <a:t> </a:t>
            </a:r>
            <a:r>
              <a:rPr lang="en-US" b="1" i="1" dirty="0" err="1" smtClean="0"/>
              <a:t>osiguračima</a:t>
            </a:r>
            <a:r>
              <a:rPr lang="en-US" b="1" i="1" dirty="0" smtClean="0"/>
              <a:t> </a:t>
            </a:r>
            <a:r>
              <a:rPr lang="en-US" b="1" i="1" dirty="0" err="1" smtClean="0"/>
              <a:t>tipa</a:t>
            </a:r>
            <a:r>
              <a:rPr lang="en-US" b="1" i="1" dirty="0" smtClean="0"/>
              <a:t> D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2650" y="1912937"/>
            <a:ext cx="40767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Konstrukcija topljivog instalacionog osigurača tipa D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13" y="1411341"/>
            <a:ext cx="6416575" cy="499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Podnožje topljivih instalacionih osigurača tipa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vi-VN" dirty="0" smtClean="0"/>
              <a:t>Podnožje služi za učvršćenje osigurača i snabd</a:t>
            </a:r>
            <a:r>
              <a:rPr lang="sr-Latn-ME" dirty="0" smtClean="0"/>
              <a:t>j</a:t>
            </a:r>
            <a:r>
              <a:rPr lang="vi-VN" dirty="0" smtClean="0"/>
              <a:t>eveno je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stezaljkama za priključak dovodnih provodnika. </a:t>
            </a:r>
            <a:endParaRPr lang="sr-Latn-ME" dirty="0" smtClean="0"/>
          </a:p>
          <a:p>
            <a:pPr>
              <a:buNone/>
            </a:pPr>
            <a:r>
              <a:rPr lang="vi-VN" dirty="0" smtClean="0"/>
              <a:t>Izrađuju se od porcelana. </a:t>
            </a: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vi-VN" dirty="0" smtClean="0"/>
              <a:t>Prema položaju priključnih krajeva razlikujemo:</a:t>
            </a:r>
          </a:p>
          <a:p>
            <a:r>
              <a:rPr lang="pl-PL" dirty="0" smtClean="0"/>
              <a:t>UZ –univerzalno podnožje za priključak provodnika sa spoljne strane</a:t>
            </a:r>
          </a:p>
          <a:p>
            <a:r>
              <a:rPr lang="pl-PL" dirty="0" smtClean="0"/>
              <a:t>TZ –podnožje za priključak provodnika sa zadnje strane</a:t>
            </a:r>
          </a:p>
          <a:p>
            <a:r>
              <a:rPr lang="pl-PL" dirty="0" smtClean="0"/>
              <a:t>EZ –podnožje za priključak sa prednje strane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130</TotalTime>
  <Words>803</Words>
  <Application>Microsoft Office PowerPoint</Application>
  <PresentationFormat>On-screen Show (4:3)</PresentationFormat>
  <Paragraphs>106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Instalacioni osigurači sa topljivim umetkom                                                                Kaljević Nikolija</vt:lpstr>
      <vt:lpstr>Instalacioni osigurači sa topljivim umetkom </vt:lpstr>
      <vt:lpstr>Prema IEC i drugima važećim standardima osigurači se, u opštem slučaju, dijele prema: </vt:lpstr>
      <vt:lpstr>Slide 4</vt:lpstr>
      <vt:lpstr>Topljivi instalacioni osigurači tipa D</vt:lpstr>
      <vt:lpstr>Izgled topljivog instalacioni osigurača tipa D </vt:lpstr>
      <vt:lpstr>Primjer razvodne table sa topljivim instalacionim osiguračima tipa D</vt:lpstr>
      <vt:lpstr>Konstrukcija topljivog instalacionog osigurača tipa D</vt:lpstr>
      <vt:lpstr>Podnožje topljivih instalacionih osigurača tipa D</vt:lpstr>
      <vt:lpstr>Podnožja topljivih instalacionih osigurača tipa D</vt:lpstr>
      <vt:lpstr>Slide 11</vt:lpstr>
      <vt:lpstr>Topljivi umetak instalacionih osigurača tipa D</vt:lpstr>
      <vt:lpstr>Slide 13</vt:lpstr>
      <vt:lpstr>Kalibarski prsten instalacionog osigurača tipa D</vt:lpstr>
      <vt:lpstr>Kapa osigurača</vt:lpstr>
      <vt:lpstr>Topljivi instalacioni osigurači tipa B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Instalacioni osigurači sa topljivim umetkom</dc:title>
  <dc:creator>Asus</dc:creator>
  <cp:lastModifiedBy>Asus</cp:lastModifiedBy>
  <cp:revision>2</cp:revision>
  <dcterms:created xsi:type="dcterms:W3CDTF">2017-11-04T20:35:45Z</dcterms:created>
  <dcterms:modified xsi:type="dcterms:W3CDTF">2017-11-09T22:20:35Z</dcterms:modified>
</cp:coreProperties>
</file>