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2"/>
    <p:sldId id="257" r:id="rId23"/>
    <p:sldId id="258" r:id="rId24"/>
    <p:sldId id="259" r:id="rId25"/>
    <p:sldId id="260" r:id="rId26"/>
    <p:sldId id="261" r:id="rId27"/>
    <p:sldId id="262" r:id="rId28"/>
    <p:sldId id="263" r:id="rId29"/>
    <p:sldId id="264" r:id="rId30"/>
    <p:sldId id="265" r:id="rId31"/>
    <p:sldId id="266" r:id="rId32"/>
    <p:sldId id="267" r:id="rId33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Amatic SC" charset="1" panose="00000500000000000000"/>
      <p:regular r:id="rId10"/>
    </p:embeddedFont>
    <p:embeddedFont>
      <p:font typeface="Amatic SC Bold" charset="1" panose="00000800000000000000"/>
      <p:regular r:id="rId11"/>
    </p:embeddedFont>
    <p:embeddedFont>
      <p:font typeface="Amatic SC Italics" charset="1" panose="00000500000000000000"/>
      <p:regular r:id="rId12"/>
    </p:embeddedFont>
    <p:embeddedFont>
      <p:font typeface="Amatic SC Bold Italics" charset="1" panose="00000800000000000000"/>
      <p:regular r:id="rId13"/>
    </p:embeddedFont>
    <p:embeddedFont>
      <p:font typeface="Muli Bold" charset="1" panose="00000800000000000000"/>
      <p:regular r:id="rId14"/>
    </p:embeddedFont>
    <p:embeddedFont>
      <p:font typeface="Muli Bold Bold" charset="1" panose="00000900000000000000"/>
      <p:regular r:id="rId15"/>
    </p:embeddedFont>
    <p:embeddedFont>
      <p:font typeface="Muli Bold Italics" charset="1" panose="00000800000000000000"/>
      <p:regular r:id="rId16"/>
    </p:embeddedFont>
    <p:embeddedFont>
      <p:font typeface="Muli Bold Bold Italics" charset="1" panose="00000900000000000000"/>
      <p:regular r:id="rId17"/>
    </p:embeddedFont>
    <p:embeddedFont>
      <p:font typeface="Muli Regular" charset="1" panose="00000500000000000000"/>
      <p:regular r:id="rId18"/>
    </p:embeddedFont>
    <p:embeddedFont>
      <p:font typeface="Muli Regular Bold" charset="1" panose="00000700000000000000"/>
      <p:regular r:id="rId19"/>
    </p:embeddedFont>
    <p:embeddedFont>
      <p:font typeface="Muli Regular Italics" charset="1" panose="00000500000000000000"/>
      <p:regular r:id="rId20"/>
    </p:embeddedFont>
    <p:embeddedFont>
      <p:font typeface="Muli Regular Bold Italics" charset="1" panose="000007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slides/slide1.xml" Type="http://schemas.openxmlformats.org/officeDocument/2006/relationships/slide"/><Relationship Id="rId23" Target="slides/slide2.xml" Type="http://schemas.openxmlformats.org/officeDocument/2006/relationships/slide"/><Relationship Id="rId24" Target="slides/slide3.xml" Type="http://schemas.openxmlformats.org/officeDocument/2006/relationships/slide"/><Relationship Id="rId25" Target="slides/slide4.xml" Type="http://schemas.openxmlformats.org/officeDocument/2006/relationships/slide"/><Relationship Id="rId26" Target="slides/slide5.xml" Type="http://schemas.openxmlformats.org/officeDocument/2006/relationships/slide"/><Relationship Id="rId27" Target="slides/slide6.xml" Type="http://schemas.openxmlformats.org/officeDocument/2006/relationships/slide"/><Relationship Id="rId28" Target="slides/slide7.xml" Type="http://schemas.openxmlformats.org/officeDocument/2006/relationships/slide"/><Relationship Id="rId29" Target="slides/slide8.xml" Type="http://schemas.openxmlformats.org/officeDocument/2006/relationships/slide"/><Relationship Id="rId3" Target="viewProps.xml" Type="http://schemas.openxmlformats.org/officeDocument/2006/relationships/viewProps"/><Relationship Id="rId30" Target="slides/slide9.xml" Type="http://schemas.openxmlformats.org/officeDocument/2006/relationships/slide"/><Relationship Id="rId31" Target="slides/slide10.xml" Type="http://schemas.openxmlformats.org/officeDocument/2006/relationships/slide"/><Relationship Id="rId32" Target="slides/slide11.xml" Type="http://schemas.openxmlformats.org/officeDocument/2006/relationships/slide"/><Relationship Id="rId33" Target="slides/slide12.xml" Type="http://schemas.openxmlformats.org/officeDocument/2006/relationships/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.png" Type="http://schemas.openxmlformats.org/officeDocument/2006/relationships/image"/><Relationship Id="rId11" Target="../media/image17.png" Type="http://schemas.openxmlformats.org/officeDocument/2006/relationships/image"/><Relationship Id="rId2" Target="../media/image8.png" Type="http://schemas.openxmlformats.org/officeDocument/2006/relationships/image"/><Relationship Id="rId3" Target="../media/image9.png" Type="http://schemas.openxmlformats.org/officeDocument/2006/relationships/image"/><Relationship Id="rId4" Target="../media/image10.png" Type="http://schemas.openxmlformats.org/officeDocument/2006/relationships/image"/><Relationship Id="rId5" Target="../media/image11.png" Type="http://schemas.openxmlformats.org/officeDocument/2006/relationships/image"/><Relationship Id="rId6" Target="../media/image12.jpeg" Type="http://schemas.openxmlformats.org/officeDocument/2006/relationships/image"/><Relationship Id="rId7" Target="../media/image13.png" Type="http://schemas.openxmlformats.org/officeDocument/2006/relationships/image"/><Relationship Id="rId8" Target="../media/image14.png" Type="http://schemas.openxmlformats.org/officeDocument/2006/relationships/image"/><Relationship Id="rId9" Target="../media/image15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0.png" Type="http://schemas.openxmlformats.org/officeDocument/2006/relationships/image"/><Relationship Id="rId4" Target="../media/image27.jpeg" Type="http://schemas.openxmlformats.org/officeDocument/2006/relationships/image"/><Relationship Id="rId5" Target="../media/image28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11" Target="../media/image7.png" Type="http://schemas.openxmlformats.org/officeDocument/2006/relationships/image"/><Relationship Id="rId2" Target="../media/image29.png" Type="http://schemas.openxmlformats.org/officeDocument/2006/relationships/image"/><Relationship Id="rId3" Target="../media/image1.png" Type="http://schemas.openxmlformats.org/officeDocument/2006/relationships/image"/><Relationship Id="rId4" Target="../media/image30.png" Type="http://schemas.openxmlformats.org/officeDocument/2006/relationships/image"/><Relationship Id="rId5" Target="../media/image31.png" Type="http://schemas.openxmlformats.org/officeDocument/2006/relationships/image"/><Relationship Id="rId6" Target="../media/image32.png" Type="http://schemas.openxmlformats.org/officeDocument/2006/relationships/image"/><Relationship Id="rId7" Target="../media/image3.png" Type="http://schemas.openxmlformats.org/officeDocument/2006/relationships/image"/><Relationship Id="rId8" Target="../media/image4.png" Type="http://schemas.openxmlformats.org/officeDocument/2006/relationships/image"/><Relationship Id="rId9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.png" Type="http://schemas.openxmlformats.org/officeDocument/2006/relationships/image"/><Relationship Id="rId11" Target="../media/image17.png" Type="http://schemas.openxmlformats.org/officeDocument/2006/relationships/image"/><Relationship Id="rId2" Target="../media/image8.png" Type="http://schemas.openxmlformats.org/officeDocument/2006/relationships/image"/><Relationship Id="rId3" Target="../media/image9.png" Type="http://schemas.openxmlformats.org/officeDocument/2006/relationships/image"/><Relationship Id="rId4" Target="../media/image10.png" Type="http://schemas.openxmlformats.org/officeDocument/2006/relationships/image"/><Relationship Id="rId5" Target="../media/image11.png" Type="http://schemas.openxmlformats.org/officeDocument/2006/relationships/image"/><Relationship Id="rId6" Target="../media/image12.jpeg" Type="http://schemas.openxmlformats.org/officeDocument/2006/relationships/image"/><Relationship Id="rId7" Target="../media/image13.png" Type="http://schemas.openxmlformats.org/officeDocument/2006/relationships/image"/><Relationship Id="rId8" Target="../media/image14.png" Type="http://schemas.openxmlformats.org/officeDocument/2006/relationships/image"/><Relationship Id="rId9" Target="../media/image1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1.png" Type="http://schemas.openxmlformats.org/officeDocument/2006/relationships/image"/><Relationship Id="rId4" Target="../media/image3.png" Type="http://schemas.openxmlformats.org/officeDocument/2006/relationships/image"/><Relationship Id="rId5" Target="../media/image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9.png" Type="http://schemas.openxmlformats.org/officeDocument/2006/relationships/image"/><Relationship Id="rId4" Target="../media/image20.png" Type="http://schemas.openxmlformats.org/officeDocument/2006/relationships/image"/><Relationship Id="rId5" Target="../media/image21.jpeg" Type="http://schemas.openxmlformats.org/officeDocument/2006/relationships/image"/><Relationship Id="rId6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0.png" Type="http://schemas.openxmlformats.org/officeDocument/2006/relationships/image"/><Relationship Id="rId4" Target="../media/image4.png" Type="http://schemas.openxmlformats.org/officeDocument/2006/relationships/image"/><Relationship Id="rId5" Target="../media/image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.png" Type="http://schemas.openxmlformats.org/officeDocument/2006/relationships/image"/><Relationship Id="rId11" Target="../media/image17.png" Type="http://schemas.openxmlformats.org/officeDocument/2006/relationships/image"/><Relationship Id="rId2" Target="../media/image8.png" Type="http://schemas.openxmlformats.org/officeDocument/2006/relationships/image"/><Relationship Id="rId3" Target="../media/image9.png" Type="http://schemas.openxmlformats.org/officeDocument/2006/relationships/image"/><Relationship Id="rId4" Target="../media/image10.png" Type="http://schemas.openxmlformats.org/officeDocument/2006/relationships/image"/><Relationship Id="rId5" Target="../media/image11.png" Type="http://schemas.openxmlformats.org/officeDocument/2006/relationships/image"/><Relationship Id="rId6" Target="../media/image23.jpeg" Type="http://schemas.openxmlformats.org/officeDocument/2006/relationships/image"/><Relationship Id="rId7" Target="../media/image13.png" Type="http://schemas.openxmlformats.org/officeDocument/2006/relationships/image"/><Relationship Id="rId8" Target="../media/image14.png" Type="http://schemas.openxmlformats.org/officeDocument/2006/relationships/image"/><Relationship Id="rId9" Target="../media/image15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3.png" Type="http://schemas.openxmlformats.org/officeDocument/2006/relationships/image"/><Relationship Id="rId4" Target="../media/image14.png" Type="http://schemas.openxmlformats.org/officeDocument/2006/relationships/image"/><Relationship Id="rId5" Target="../media/image16.png" Type="http://schemas.openxmlformats.org/officeDocument/2006/relationships/image"/><Relationship Id="rId6" Target="../media/image15.png" Type="http://schemas.openxmlformats.org/officeDocument/2006/relationships/image"/><Relationship Id="rId7" Target="../media/image1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9.png" Type="http://schemas.openxmlformats.org/officeDocument/2006/relationships/image"/><Relationship Id="rId4" Target="../media/image20.png" Type="http://schemas.openxmlformats.org/officeDocument/2006/relationships/image"/><Relationship Id="rId5" Target="../media/image24.jpeg" Type="http://schemas.openxmlformats.org/officeDocument/2006/relationships/image"/><Relationship Id="rId6" Target="../media/image3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9.png" Type="http://schemas.openxmlformats.org/officeDocument/2006/relationships/image"/><Relationship Id="rId4" Target="../media/image20.png" Type="http://schemas.openxmlformats.org/officeDocument/2006/relationships/image"/><Relationship Id="rId5" Target="../media/image25.jpeg" Type="http://schemas.openxmlformats.org/officeDocument/2006/relationships/image"/><Relationship Id="rId6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4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133738">
            <a:off x="6592141" y="6772250"/>
            <a:ext cx="5109623" cy="102192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297725">
            <a:off x="4019514" y="3326278"/>
            <a:ext cx="10254876" cy="3244270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4524723" y="3941621"/>
            <a:ext cx="9244458" cy="1642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439"/>
              </a:lnSpc>
              <a:spcBef>
                <a:spcPct val="0"/>
              </a:spcBef>
            </a:pPr>
            <a:r>
              <a:rPr lang="en-US" sz="9600">
                <a:solidFill>
                  <a:srgbClr val="000000"/>
                </a:solidFill>
                <a:latin typeface="Amatic SC Bold"/>
              </a:rPr>
              <a:t>COMPARISON OF ADJECTIVES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10084657">
            <a:off x="3627756" y="1869066"/>
            <a:ext cx="541332" cy="51967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1460983">
            <a:off x="691221" y="6297296"/>
            <a:ext cx="1748898" cy="219987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1159206">
            <a:off x="2754259" y="4340976"/>
            <a:ext cx="662036" cy="112209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5486684" y="8801590"/>
            <a:ext cx="758759" cy="83798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4810274">
            <a:off x="15575808" y="739774"/>
            <a:ext cx="1675438" cy="210746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7483644">
            <a:off x="2484938" y="8905629"/>
            <a:ext cx="509049" cy="48868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1422455">
            <a:off x="887331" y="3945578"/>
            <a:ext cx="509049" cy="488687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243703">
            <a:off x="7393027" y="2454017"/>
            <a:ext cx="437368" cy="419873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2851397">
            <a:off x="9208285" y="507545"/>
            <a:ext cx="319992" cy="307192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0019461">
            <a:off x="13288030" y="1319249"/>
            <a:ext cx="516571" cy="495908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6383107">
            <a:off x="16927791" y="5017806"/>
            <a:ext cx="513645" cy="49310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5756806">
            <a:off x="15020060" y="9178423"/>
            <a:ext cx="424393" cy="407417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8915872">
            <a:off x="14407882" y="6383025"/>
            <a:ext cx="424393" cy="407417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5756806">
            <a:off x="4802333" y="6847344"/>
            <a:ext cx="424393" cy="407417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1345741">
            <a:off x="12100836" y="8176526"/>
            <a:ext cx="511678" cy="867251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1800043">
            <a:off x="11671035" y="347808"/>
            <a:ext cx="567418" cy="626667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10154087">
            <a:off x="15305381" y="3449328"/>
            <a:ext cx="489149" cy="829067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1669974">
            <a:off x="6165299" y="822791"/>
            <a:ext cx="530353" cy="898904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839255">
            <a:off x="8938249" y="9486280"/>
            <a:ext cx="554415" cy="532238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693431">
            <a:off x="1252195" y="916550"/>
            <a:ext cx="826577" cy="1185137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-2011406">
            <a:off x="10044564" y="1829281"/>
            <a:ext cx="716911" cy="1027900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-2419102">
            <a:off x="16011837" y="6705132"/>
            <a:ext cx="927423" cy="1329729"/>
          </a:xfrm>
          <a:prstGeom prst="rect">
            <a:avLst/>
          </a:prstGeom>
        </p:spPr>
      </p:pic>
      <p:sp>
        <p:nvSpPr>
          <p:cNvPr name="TextBox 27" id="27"/>
          <p:cNvSpPr txBox="true"/>
          <p:nvPr/>
        </p:nvSpPr>
        <p:spPr>
          <a:xfrm rot="0">
            <a:off x="6884348" y="6903199"/>
            <a:ext cx="4525208" cy="576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spc="-71">
                <a:solidFill>
                  <a:srgbClr val="000000"/>
                </a:solidFill>
                <a:latin typeface="Muli Bold"/>
              </a:rPr>
              <a:t>Teacher Elida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66AB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5400000">
            <a:off x="4234307" y="601474"/>
            <a:ext cx="4279619" cy="10323642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133821">
            <a:off x="1390887" y="2569689"/>
            <a:ext cx="9585460" cy="191709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5400000">
            <a:off x="10590564" y="2811244"/>
            <a:ext cx="7704150" cy="466451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2110382" y="1619319"/>
            <a:ext cx="4844147" cy="7048362"/>
          </a:xfrm>
          <a:prstGeom prst="rect">
            <a:avLst/>
          </a:prstGeom>
        </p:spPr>
      </p:pic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2468224" y="2250591"/>
            <a:ext cx="3948829" cy="5603739"/>
            <a:chOff x="0" y="0"/>
            <a:chExt cx="3539490" cy="5022850"/>
          </a:xfrm>
        </p:grpSpPr>
        <p:sp>
          <p:nvSpPr>
            <p:cNvPr name="Freeform 7" id="7"/>
            <p:cNvSpPr/>
            <p:nvPr/>
          </p:nvSpPr>
          <p:spPr>
            <a:xfrm>
              <a:off x="-3810" y="0"/>
              <a:ext cx="3550920" cy="5024120"/>
            </a:xfrm>
            <a:custGeom>
              <a:avLst/>
              <a:gdLst/>
              <a:ahLst/>
              <a:cxnLst/>
              <a:rect r="r" b="b" t="t" l="l"/>
              <a:pathLst>
                <a:path h="5024120" w="3550920">
                  <a:moveTo>
                    <a:pt x="3539490" y="4999990"/>
                  </a:moveTo>
                  <a:lnTo>
                    <a:pt x="3464560" y="4999990"/>
                  </a:lnTo>
                  <a:lnTo>
                    <a:pt x="3406140" y="4969510"/>
                  </a:lnTo>
                  <a:lnTo>
                    <a:pt x="222250" y="4992370"/>
                  </a:lnTo>
                  <a:lnTo>
                    <a:pt x="163830" y="5022850"/>
                  </a:lnTo>
                  <a:lnTo>
                    <a:pt x="7620" y="5024120"/>
                  </a:lnTo>
                  <a:lnTo>
                    <a:pt x="7620" y="3315970"/>
                  </a:lnTo>
                  <a:cubicBezTo>
                    <a:pt x="7620" y="3315970"/>
                    <a:pt x="0" y="2907030"/>
                    <a:pt x="7620" y="2654300"/>
                  </a:cubicBezTo>
                  <a:cubicBezTo>
                    <a:pt x="15240" y="2401570"/>
                    <a:pt x="7620" y="2263140"/>
                    <a:pt x="7620" y="2263140"/>
                  </a:cubicBezTo>
                  <a:lnTo>
                    <a:pt x="6350" y="934720"/>
                  </a:lnTo>
                  <a:lnTo>
                    <a:pt x="5080" y="0"/>
                  </a:lnTo>
                  <a:lnTo>
                    <a:pt x="440690" y="0"/>
                  </a:lnTo>
                  <a:lnTo>
                    <a:pt x="528320" y="41910"/>
                  </a:lnTo>
                  <a:cubicBezTo>
                    <a:pt x="528320" y="41910"/>
                    <a:pt x="1480820" y="19050"/>
                    <a:pt x="1704340" y="38100"/>
                  </a:cubicBezTo>
                  <a:cubicBezTo>
                    <a:pt x="1927860" y="57150"/>
                    <a:pt x="3208020" y="41910"/>
                    <a:pt x="3208020" y="41910"/>
                  </a:cubicBezTo>
                  <a:lnTo>
                    <a:pt x="3260090" y="0"/>
                  </a:lnTo>
                  <a:lnTo>
                    <a:pt x="3539490" y="0"/>
                  </a:lnTo>
                  <a:lnTo>
                    <a:pt x="3539490" y="1129030"/>
                  </a:lnTo>
                  <a:cubicBezTo>
                    <a:pt x="3539490" y="1129030"/>
                    <a:pt x="3547110" y="2181860"/>
                    <a:pt x="3539490" y="2479040"/>
                  </a:cubicBezTo>
                  <a:cubicBezTo>
                    <a:pt x="3531870" y="2776220"/>
                    <a:pt x="3539490" y="3577590"/>
                    <a:pt x="3539490" y="3577590"/>
                  </a:cubicBezTo>
                  <a:cubicBezTo>
                    <a:pt x="3539490" y="3577590"/>
                    <a:pt x="3550920" y="3818890"/>
                    <a:pt x="3539490" y="3977640"/>
                  </a:cubicBezTo>
                  <a:cubicBezTo>
                    <a:pt x="3528060" y="4138930"/>
                    <a:pt x="3539490" y="4999990"/>
                    <a:pt x="3539490" y="4999990"/>
                  </a:cubicBezTo>
                  <a:close/>
                </a:path>
              </a:pathLst>
            </a:custGeom>
            <a:blipFill>
              <a:blip r:embed="rId6"/>
              <a:stretch>
                <a:fillRect l="-56301" r="-56349" t="0" b="-25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2653500" y="4415400"/>
            <a:ext cx="7060234" cy="2920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As…as…</a:t>
            </a:r>
          </a:p>
          <a:p>
            <a:pPr algn="ctr">
              <a:lnSpc>
                <a:spcPts val="3359"/>
              </a:lnSpc>
            </a:pPr>
            <a:r>
              <a:rPr lang="en-US" sz="1200">
                <a:solidFill>
                  <a:srgbClr val="000000"/>
                </a:solidFill>
                <a:latin typeface="Arimo"/>
              </a:rPr>
              <a:t>John is as</a:t>
            </a:r>
            <a:r>
              <a:rPr lang="en-US" sz="2400">
                <a:solidFill>
                  <a:srgbClr val="000000"/>
                </a:solidFill>
                <a:latin typeface="Muli Regular"/>
              </a:rPr>
              <a:t> tall as Bob.</a:t>
            </a:r>
          </a:p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Your house is as large as mine.</a:t>
            </a:r>
          </a:p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Muli Regular Bold"/>
              </a:rPr>
              <a:t>Not so/as.. as.</a:t>
            </a:r>
          </a:p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This book is not so interesting as that one.</a:t>
            </a:r>
          </a:p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The tree is not as tall as the building over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there.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750261" y="2934193"/>
            <a:ext cx="8866712" cy="1139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>
                <a:solidFill>
                  <a:srgbClr val="000000"/>
                </a:solidFill>
                <a:latin typeface="Amatic SC Bold"/>
              </a:rPr>
              <a:t>DON'T FORGET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10084657">
            <a:off x="3468471" y="1680602"/>
            <a:ext cx="541332" cy="519679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4810274">
            <a:off x="1020104" y="8204565"/>
            <a:ext cx="1675438" cy="2107469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2851397">
            <a:off x="10850024" y="2008572"/>
            <a:ext cx="319992" cy="307192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10019461">
            <a:off x="17308486" y="743740"/>
            <a:ext cx="516571" cy="495908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1800043">
            <a:off x="10907350" y="8454140"/>
            <a:ext cx="567418" cy="626667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-1669974">
            <a:off x="7286577" y="612038"/>
            <a:ext cx="530353" cy="898904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693431">
            <a:off x="920907" y="611011"/>
            <a:ext cx="826577" cy="1185137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7483644">
            <a:off x="4148934" y="8357039"/>
            <a:ext cx="509049" cy="488687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1839255">
            <a:off x="7718892" y="8992181"/>
            <a:ext cx="554415" cy="532238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-2419102">
            <a:off x="16795589" y="5492859"/>
            <a:ext cx="927423" cy="132972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4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2621412" y="7416981"/>
            <a:ext cx="4429479" cy="2111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Muli Regular"/>
              </a:rPr>
              <a:t>A</a:t>
            </a:r>
            <a:r>
              <a:rPr lang="en-US" sz="2000" u="none">
                <a:solidFill>
                  <a:srgbClr val="000000"/>
                </a:solidFill>
                <a:latin typeface="Muli Regular"/>
              </a:rPr>
              <a:t>s cool as a cucumber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uli Regular"/>
              </a:rPr>
              <a:t>As fierce as a tiger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uli Regular"/>
              </a:rPr>
              <a:t>As light as a feather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uli Regular"/>
              </a:rPr>
              <a:t>As white as a sheet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uli Regular"/>
              </a:rPr>
              <a:t>As white as snow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uli Regular"/>
              </a:rPr>
              <a:t>As wise as an owl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481076" y="3473326"/>
            <a:ext cx="4215750" cy="395514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03969" y="3639340"/>
            <a:ext cx="4369964" cy="370255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203474">
            <a:off x="12696748" y="3658800"/>
            <a:ext cx="4209012" cy="394881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621412" y="3790184"/>
            <a:ext cx="4369964" cy="370255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16401" t="19957" r="30762" b="13485"/>
          <a:stretch>
            <a:fillRect/>
          </a:stretch>
        </p:blipFill>
        <p:spPr>
          <a:xfrm flipH="false" flipV="false" rot="0">
            <a:off x="1683647" y="3790184"/>
            <a:ext cx="3600449" cy="295404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rcRect l="9372" t="0" r="9372" b="0"/>
          <a:stretch>
            <a:fillRect/>
          </a:stretch>
        </p:blipFill>
        <p:spPr>
          <a:xfrm flipH="false" flipV="false" rot="0">
            <a:off x="12914454" y="3977169"/>
            <a:ext cx="3600449" cy="2954043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856401" y="7416981"/>
            <a:ext cx="4427694" cy="2111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Muli Regular"/>
              </a:rPr>
              <a:t>A</a:t>
            </a:r>
            <a:r>
              <a:rPr lang="en-US" sz="2000" u="none">
                <a:solidFill>
                  <a:srgbClr val="000000"/>
                </a:solidFill>
                <a:latin typeface="Muli Regular"/>
              </a:rPr>
              <a:t>s good as gold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uli Regular"/>
              </a:rPr>
              <a:t>As poor as a church mouse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uli Regular"/>
              </a:rPr>
              <a:t>As brave as a lion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uli Regular"/>
              </a:rPr>
              <a:t>As black as coal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uli Regular"/>
              </a:rPr>
              <a:t>As blind as a bat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uli Regular"/>
              </a:rPr>
              <a:t>As pale as a ghost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3939306" y="4610563"/>
            <a:ext cx="10775373" cy="1760105"/>
            <a:chOff x="0" y="0"/>
            <a:chExt cx="14367164" cy="2346806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1897014"/>
              <a:ext cx="14367164" cy="4497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uli Regular"/>
                </a:rPr>
                <a:t>.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76200"/>
              <a:ext cx="14367164" cy="15451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800"/>
                </a:lnSpc>
              </a:pPr>
              <a:r>
                <a:rPr lang="en-US" sz="8000">
                  <a:solidFill>
                    <a:srgbClr val="000000"/>
                  </a:solidFill>
                  <a:latin typeface="Amatic SC Bold"/>
                </a:rPr>
                <a:t>IN IDIOMS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4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801474" y="2133653"/>
            <a:ext cx="2770185" cy="247805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181237">
            <a:off x="2518566" y="5294768"/>
            <a:ext cx="13219977" cy="2643995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3357995" y="5094830"/>
            <a:ext cx="11572009" cy="2453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000000"/>
                </a:solidFill>
                <a:latin typeface="Amatic SC Bold"/>
              </a:rPr>
              <a:t>THANK YOU :)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1437957">
            <a:off x="6796137" y="2973399"/>
            <a:ext cx="1321100" cy="1136146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10359667">
            <a:off x="10277409" y="3289062"/>
            <a:ext cx="1321100" cy="1136146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24681" t="19957" r="25654" b="19187"/>
          <a:stretch>
            <a:fillRect/>
          </a:stretch>
        </p:blipFill>
        <p:spPr>
          <a:xfrm flipH="false" flipV="false" rot="489684">
            <a:off x="8390699" y="2589278"/>
            <a:ext cx="1419676" cy="173960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243703">
            <a:off x="2127626" y="4963251"/>
            <a:ext cx="437368" cy="419873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8915872">
            <a:off x="15994003" y="7629196"/>
            <a:ext cx="424393" cy="40741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10084657">
            <a:off x="1076541" y="943740"/>
            <a:ext cx="541332" cy="519679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1460983">
            <a:off x="-63881" y="6717696"/>
            <a:ext cx="1748898" cy="2199872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5486684" y="8801590"/>
            <a:ext cx="758759" cy="837986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4810274">
            <a:off x="14961304" y="438282"/>
            <a:ext cx="1675438" cy="2107469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7483644">
            <a:off x="2484938" y="8905629"/>
            <a:ext cx="509049" cy="488687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2851397">
            <a:off x="17320633" y="9450263"/>
            <a:ext cx="319992" cy="307192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10019461">
            <a:off x="13132166" y="2805840"/>
            <a:ext cx="516571" cy="495908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6383107">
            <a:off x="18031177" y="5467478"/>
            <a:ext cx="513645" cy="493100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1345741">
            <a:off x="12100836" y="8176526"/>
            <a:ext cx="511678" cy="867251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1800043">
            <a:off x="11268667" y="998301"/>
            <a:ext cx="567418" cy="626667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-10154087">
            <a:off x="15992066" y="3895523"/>
            <a:ext cx="489149" cy="829067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-1669974">
            <a:off x="5912815" y="754128"/>
            <a:ext cx="530353" cy="898904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1839255">
            <a:off x="8938249" y="9486280"/>
            <a:ext cx="554415" cy="532238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693431">
            <a:off x="3048616" y="2204439"/>
            <a:ext cx="826577" cy="118513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66AB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5400000">
            <a:off x="4234307" y="601474"/>
            <a:ext cx="4279619" cy="10323642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133821">
            <a:off x="1390887" y="2569689"/>
            <a:ext cx="9585460" cy="191709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5400000">
            <a:off x="10590564" y="2811244"/>
            <a:ext cx="7704150" cy="466451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2110382" y="1619319"/>
            <a:ext cx="4844147" cy="7048362"/>
          </a:xfrm>
          <a:prstGeom prst="rect">
            <a:avLst/>
          </a:prstGeom>
        </p:spPr>
      </p:pic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2468224" y="2250591"/>
            <a:ext cx="3948829" cy="5603739"/>
            <a:chOff x="0" y="0"/>
            <a:chExt cx="3539490" cy="5022850"/>
          </a:xfrm>
        </p:grpSpPr>
        <p:sp>
          <p:nvSpPr>
            <p:cNvPr name="Freeform 7" id="7"/>
            <p:cNvSpPr/>
            <p:nvPr/>
          </p:nvSpPr>
          <p:spPr>
            <a:xfrm>
              <a:off x="-3810" y="0"/>
              <a:ext cx="3550920" cy="5024120"/>
            </a:xfrm>
            <a:custGeom>
              <a:avLst/>
              <a:gdLst/>
              <a:ahLst/>
              <a:cxnLst/>
              <a:rect r="r" b="b" t="t" l="l"/>
              <a:pathLst>
                <a:path h="5024120" w="3550920">
                  <a:moveTo>
                    <a:pt x="3539490" y="4999990"/>
                  </a:moveTo>
                  <a:lnTo>
                    <a:pt x="3464560" y="4999990"/>
                  </a:lnTo>
                  <a:lnTo>
                    <a:pt x="3406140" y="4969510"/>
                  </a:lnTo>
                  <a:lnTo>
                    <a:pt x="222250" y="4992370"/>
                  </a:lnTo>
                  <a:lnTo>
                    <a:pt x="163830" y="5022850"/>
                  </a:lnTo>
                  <a:lnTo>
                    <a:pt x="7620" y="5024120"/>
                  </a:lnTo>
                  <a:lnTo>
                    <a:pt x="7620" y="3315970"/>
                  </a:lnTo>
                  <a:cubicBezTo>
                    <a:pt x="7620" y="3315970"/>
                    <a:pt x="0" y="2907030"/>
                    <a:pt x="7620" y="2654300"/>
                  </a:cubicBezTo>
                  <a:cubicBezTo>
                    <a:pt x="15240" y="2401570"/>
                    <a:pt x="7620" y="2263140"/>
                    <a:pt x="7620" y="2263140"/>
                  </a:cubicBezTo>
                  <a:lnTo>
                    <a:pt x="6350" y="934720"/>
                  </a:lnTo>
                  <a:lnTo>
                    <a:pt x="5080" y="0"/>
                  </a:lnTo>
                  <a:lnTo>
                    <a:pt x="440690" y="0"/>
                  </a:lnTo>
                  <a:lnTo>
                    <a:pt x="528320" y="41910"/>
                  </a:lnTo>
                  <a:cubicBezTo>
                    <a:pt x="528320" y="41910"/>
                    <a:pt x="1480820" y="19050"/>
                    <a:pt x="1704340" y="38100"/>
                  </a:cubicBezTo>
                  <a:cubicBezTo>
                    <a:pt x="1927860" y="57150"/>
                    <a:pt x="3208020" y="41910"/>
                    <a:pt x="3208020" y="41910"/>
                  </a:cubicBezTo>
                  <a:lnTo>
                    <a:pt x="3260090" y="0"/>
                  </a:lnTo>
                  <a:lnTo>
                    <a:pt x="3539490" y="0"/>
                  </a:lnTo>
                  <a:lnTo>
                    <a:pt x="3539490" y="1129030"/>
                  </a:lnTo>
                  <a:cubicBezTo>
                    <a:pt x="3539490" y="1129030"/>
                    <a:pt x="3547110" y="2181860"/>
                    <a:pt x="3539490" y="2479040"/>
                  </a:cubicBezTo>
                  <a:cubicBezTo>
                    <a:pt x="3531870" y="2776220"/>
                    <a:pt x="3539490" y="3577590"/>
                    <a:pt x="3539490" y="3577590"/>
                  </a:cubicBezTo>
                  <a:cubicBezTo>
                    <a:pt x="3539490" y="3577590"/>
                    <a:pt x="3550920" y="3818890"/>
                    <a:pt x="3539490" y="3977640"/>
                  </a:cubicBezTo>
                  <a:cubicBezTo>
                    <a:pt x="3528060" y="4138930"/>
                    <a:pt x="3539490" y="4999990"/>
                    <a:pt x="3539490" y="4999990"/>
                  </a:cubicBezTo>
                  <a:close/>
                </a:path>
              </a:pathLst>
            </a:custGeom>
            <a:blipFill>
              <a:blip r:embed="rId6"/>
              <a:stretch>
                <a:fillRect l="-56301" r="-56349" t="0" b="-25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750261" y="2934193"/>
            <a:ext cx="8866712" cy="1139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>
                <a:solidFill>
                  <a:srgbClr val="000000"/>
                </a:solidFill>
                <a:latin typeface="Amatic SC Bold"/>
              </a:rPr>
              <a:t>COMPARISON IS USED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10084657">
            <a:off x="3468471" y="1680602"/>
            <a:ext cx="541332" cy="51967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4810274">
            <a:off x="1020104" y="8204565"/>
            <a:ext cx="1675438" cy="2107469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2851397">
            <a:off x="10850024" y="2008572"/>
            <a:ext cx="319992" cy="307192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10019461">
            <a:off x="17308486" y="743740"/>
            <a:ext cx="516571" cy="495908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1800043">
            <a:off x="10907350" y="8454140"/>
            <a:ext cx="567418" cy="626667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-1669974">
            <a:off x="7286577" y="612038"/>
            <a:ext cx="530353" cy="898904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693431">
            <a:off x="920907" y="611011"/>
            <a:ext cx="826577" cy="1185137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7483644">
            <a:off x="4148934" y="8357039"/>
            <a:ext cx="509049" cy="488687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1839255">
            <a:off x="7718892" y="8992181"/>
            <a:ext cx="554415" cy="532238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-2419102">
            <a:off x="16795589" y="5492859"/>
            <a:ext cx="927423" cy="1329729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1455455" y="5004835"/>
            <a:ext cx="9735603" cy="2119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76"/>
              </a:lnSpc>
              <a:spcBef>
                <a:spcPct val="0"/>
              </a:spcBef>
            </a:pPr>
            <a:r>
              <a:rPr lang="en-US" sz="2411">
                <a:solidFill>
                  <a:srgbClr val="000000"/>
                </a:solidFill>
                <a:latin typeface="Amatic SC Bold"/>
              </a:rPr>
              <a:t>WHEN WE COMPARE TWO PEOPLE OR THINGS.</a:t>
            </a:r>
          </a:p>
          <a:p>
            <a:pPr algn="ctr">
              <a:lnSpc>
                <a:spcPts val="3376"/>
              </a:lnSpc>
              <a:spcBef>
                <a:spcPct val="0"/>
              </a:spcBef>
            </a:pPr>
            <a:r>
              <a:rPr lang="en-US" sz="2411">
                <a:solidFill>
                  <a:srgbClr val="000000"/>
                </a:solidFill>
                <a:latin typeface="Amatic SC Bold"/>
              </a:rPr>
              <a:t>THE EASIEST RULE IS: ADD THE ENDING –ER TO ONE-SYLLABLE WORDS AND TO TWO SYLLABLE WORDS ENDING IN –Y, E.G.</a:t>
            </a:r>
          </a:p>
          <a:p>
            <a:pPr algn="ctr">
              <a:lnSpc>
                <a:spcPts val="3376"/>
              </a:lnSpc>
              <a:spcBef>
                <a:spcPct val="0"/>
              </a:spcBef>
            </a:pPr>
            <a:r>
              <a:rPr lang="en-US" sz="2411">
                <a:solidFill>
                  <a:srgbClr val="000000"/>
                </a:solidFill>
                <a:latin typeface="Amatic SC Bold"/>
              </a:rPr>
              <a:t>FAST – FASTER</a:t>
            </a:r>
          </a:p>
          <a:p>
            <a:pPr algn="ctr">
              <a:lnSpc>
                <a:spcPts val="3376"/>
              </a:lnSpc>
              <a:spcBef>
                <a:spcPct val="0"/>
              </a:spcBef>
            </a:pPr>
            <a:r>
              <a:rPr lang="en-US" sz="2411">
                <a:solidFill>
                  <a:srgbClr val="000000"/>
                </a:solidFill>
                <a:latin typeface="Amatic SC Bold"/>
              </a:rPr>
              <a:t>EASY – EASIER</a:t>
            </a:r>
          </a:p>
          <a:p>
            <a:pPr algn="ctr">
              <a:lnSpc>
                <a:spcPts val="3376"/>
              </a:lnSpc>
              <a:spcBef>
                <a:spcPct val="0"/>
              </a:spcBef>
            </a:pPr>
            <a:r>
              <a:rPr lang="en-US" sz="2411">
                <a:solidFill>
                  <a:srgbClr val="000000"/>
                </a:solidFill>
                <a:latin typeface="Amatic SC Bold"/>
              </a:rPr>
              <a:t>BIG - BIGGER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4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96676" y="1104900"/>
            <a:ext cx="11887586" cy="1139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800"/>
              </a:lnSpc>
            </a:pPr>
            <a:r>
              <a:rPr lang="en-US" sz="8000">
                <a:solidFill>
                  <a:srgbClr val="000000"/>
                </a:solidFill>
                <a:latin typeface="Amatic SC Bold"/>
              </a:rPr>
              <a:t>IN SENTENCES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5400000">
            <a:off x="395874" y="4135988"/>
            <a:ext cx="6319789" cy="382634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111462">
            <a:off x="1580140" y="2994507"/>
            <a:ext cx="4164177" cy="6058987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2116666" y="3344884"/>
            <a:ext cx="2878206" cy="5015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</a:pPr>
          </a:p>
          <a:p>
            <a:pPr>
              <a:lnSpc>
                <a:spcPts val="3359"/>
              </a:lnSpc>
            </a:pPr>
            <a:r>
              <a:rPr lang="en-US" sz="2400" spc="72">
                <a:solidFill>
                  <a:srgbClr val="000000"/>
                </a:solidFill>
                <a:latin typeface="Muli Bold"/>
              </a:rPr>
              <a:t>Comparisons involve</a:t>
            </a:r>
          </a:p>
          <a:p>
            <a:pPr>
              <a:lnSpc>
                <a:spcPts val="3359"/>
              </a:lnSpc>
            </a:pPr>
            <a:r>
              <a:rPr lang="en-US" sz="2400" spc="72">
                <a:solidFill>
                  <a:srgbClr val="000000"/>
                </a:solidFill>
                <a:latin typeface="Muli Bold"/>
              </a:rPr>
              <a:t>at least two people or two things. We use than before the second</a:t>
            </a:r>
          </a:p>
          <a:p>
            <a:pPr>
              <a:lnSpc>
                <a:spcPts val="3359"/>
              </a:lnSpc>
            </a:pPr>
            <a:r>
              <a:rPr lang="en-US" sz="2400" spc="72">
                <a:solidFill>
                  <a:srgbClr val="000000"/>
                </a:solidFill>
                <a:latin typeface="Muli Bold"/>
              </a:rPr>
              <a:t>part of the comparison:</a:t>
            </a:r>
          </a:p>
          <a:p>
            <a:pPr>
              <a:lnSpc>
                <a:spcPts val="3359"/>
              </a:lnSpc>
            </a:pPr>
          </a:p>
          <a:p>
            <a:pPr>
              <a:lnSpc>
                <a:spcPts val="3359"/>
              </a:lnSpc>
              <a:spcBef>
                <a:spcPct val="0"/>
              </a:spcBef>
            </a:pP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5400000">
            <a:off x="5784423" y="4135988"/>
            <a:ext cx="6319789" cy="382634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111462">
            <a:off x="6968689" y="2994507"/>
            <a:ext cx="4164177" cy="6058987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7505214" y="3344884"/>
            <a:ext cx="2878206" cy="2501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spc="72" u="none">
                <a:solidFill>
                  <a:srgbClr val="000000"/>
                </a:solidFill>
                <a:latin typeface="Muli Bold"/>
              </a:rPr>
              <a:t>Example 1</a:t>
            </a:r>
          </a:p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spc="72" u="none">
                <a:solidFill>
                  <a:srgbClr val="000000"/>
                </a:solidFill>
                <a:latin typeface="Muli Bold"/>
              </a:rPr>
              <a:t>Peter is taller than Jim</a:t>
            </a:r>
          </a:p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5400000">
            <a:off x="11172971" y="4110828"/>
            <a:ext cx="6319789" cy="3826345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111462">
            <a:off x="12357237" y="2969346"/>
            <a:ext cx="4164177" cy="6058987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12893762" y="3319724"/>
            <a:ext cx="2878206" cy="3339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spc="72" u="none">
                <a:solidFill>
                  <a:srgbClr val="000000"/>
                </a:solidFill>
                <a:latin typeface="Muli Bold"/>
              </a:rPr>
              <a:t>Example 2</a:t>
            </a:r>
          </a:p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spc="72" u="none">
                <a:solidFill>
                  <a:srgbClr val="000000"/>
                </a:solidFill>
                <a:latin typeface="Muli Bold"/>
              </a:rPr>
              <a:t>This car is faster than that one.</a:t>
            </a:r>
          </a:p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5252589">
            <a:off x="11046612" y="2680649"/>
            <a:ext cx="516571" cy="495908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6383107">
            <a:off x="12003300" y="8937345"/>
            <a:ext cx="513645" cy="493100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10154087">
            <a:off x="974625" y="4276046"/>
            <a:ext cx="489149" cy="82906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4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09298" y="1846541"/>
            <a:ext cx="7140188" cy="6010930"/>
            <a:chOff x="0" y="0"/>
            <a:chExt cx="9520251" cy="8014574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0" r="0" b="0"/>
            <a:stretch>
              <a:fillRect/>
            </a:stretch>
          </p:blipFill>
          <p:spPr>
            <a:xfrm flipH="false" flipV="false" rot="244331">
              <a:off x="55523" y="195499"/>
              <a:ext cx="5568593" cy="1761700"/>
            </a:xfrm>
            <a:prstGeom prst="rect">
              <a:avLst/>
            </a:prstGeom>
          </p:spPr>
        </p:pic>
        <p:sp>
          <p:nvSpPr>
            <p:cNvPr name="TextBox 4" id="4"/>
            <p:cNvSpPr txBox="true"/>
            <p:nvPr/>
          </p:nvSpPr>
          <p:spPr>
            <a:xfrm rot="0">
              <a:off x="524450" y="481921"/>
              <a:ext cx="4805720" cy="10886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6160"/>
                </a:lnSpc>
              </a:pPr>
              <a:r>
                <a:rPr lang="en-US" sz="5600">
                  <a:solidFill>
                    <a:srgbClr val="000000"/>
                  </a:solidFill>
                  <a:latin typeface="Amatic SC Bold"/>
                </a:rPr>
                <a:t>LONG ADJECTIVES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554182" y="4275482"/>
              <a:ext cx="8966069" cy="37390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Muli Regular"/>
                </a:rPr>
                <a:t>¡</a:t>
              </a:r>
              <a:r>
                <a:rPr lang="en-US" sz="2000" u="none">
                  <a:solidFill>
                    <a:srgbClr val="000000"/>
                  </a:solidFill>
                  <a:latin typeface="Muli Regular"/>
                </a:rPr>
                <a:t>difficult – more difficult</a:t>
              </a:r>
            </a:p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uli Regular"/>
                </a:rPr>
                <a:t>¡interesting – more interesting</a:t>
              </a:r>
            </a:p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uli Regular"/>
                </a:rPr>
                <a:t>¡beautiful – more beautiful</a:t>
              </a:r>
            </a:p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uli Regular"/>
                </a:rPr>
                <a:t>In sentences:</a:t>
              </a:r>
            </a:p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uli Regular"/>
                </a:rPr>
                <a:t>¡Mary is more beautiful than</a:t>
              </a:r>
            </a:p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uli Regular"/>
                </a:rPr>
                <a:t>Sally.</a:t>
              </a:r>
            </a:p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uli Regular"/>
                </a:rPr>
                <a:t>¡This book is more interesting than</a:t>
              </a:r>
            </a:p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uli Regular"/>
                </a:rPr>
                <a:t>that one.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554182" y="2506286"/>
              <a:ext cx="8411887" cy="10839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72">
                  <a:solidFill>
                    <a:srgbClr val="000000"/>
                  </a:solidFill>
                  <a:latin typeface="Muli Bold"/>
                </a:rPr>
                <a:t>P</a:t>
              </a:r>
              <a:r>
                <a:rPr lang="en-US" sz="2400" spc="72" u="none">
                  <a:solidFill>
                    <a:srgbClr val="000000"/>
                  </a:solidFill>
                  <a:latin typeface="Muli Bold"/>
                </a:rPr>
                <a:t>ut more (adverb of degree)</a:t>
              </a:r>
            </a:p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72" u="none">
                  <a:solidFill>
                    <a:srgbClr val="000000"/>
                  </a:solidFill>
                  <a:latin typeface="Muli Bold"/>
                </a:rPr>
                <a:t>in front of longer words, e.g.</a:t>
              </a: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10559285">
            <a:off x="9571469" y="1999557"/>
            <a:ext cx="7467368" cy="6109665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9832523" y="2335137"/>
            <a:ext cx="6945260" cy="5884529"/>
          </a:xfrm>
          <a:prstGeom prst="rect">
            <a:avLst/>
          </a:prstGeom>
        </p:spPr>
      </p:pic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0180673" y="2917436"/>
            <a:ext cx="5888554" cy="4273909"/>
            <a:chOff x="0" y="0"/>
            <a:chExt cx="2899410" cy="2104390"/>
          </a:xfrm>
        </p:grpSpPr>
        <p:sp>
          <p:nvSpPr>
            <p:cNvPr name="Freeform 10" id="10"/>
            <p:cNvSpPr/>
            <p:nvPr/>
          </p:nvSpPr>
          <p:spPr>
            <a:xfrm>
              <a:off x="13970" y="-1270"/>
              <a:ext cx="2903220" cy="2115820"/>
            </a:xfrm>
            <a:custGeom>
              <a:avLst/>
              <a:gdLst/>
              <a:ahLst/>
              <a:cxnLst/>
              <a:rect r="r" b="b" t="t" l="l"/>
              <a:pathLst>
                <a:path h="2115820" w="2903220">
                  <a:moveTo>
                    <a:pt x="2881630" y="800100"/>
                  </a:moveTo>
                  <a:cubicBezTo>
                    <a:pt x="2880360" y="624840"/>
                    <a:pt x="2870200" y="412750"/>
                    <a:pt x="2870200" y="222250"/>
                  </a:cubicBezTo>
                  <a:cubicBezTo>
                    <a:pt x="2870200" y="170180"/>
                    <a:pt x="2868930" y="66040"/>
                    <a:pt x="2862580" y="13970"/>
                  </a:cubicBezTo>
                  <a:cubicBezTo>
                    <a:pt x="2710180" y="13970"/>
                    <a:pt x="2546350" y="1270"/>
                    <a:pt x="2392680" y="1270"/>
                  </a:cubicBezTo>
                  <a:cubicBezTo>
                    <a:pt x="1593850" y="3810"/>
                    <a:pt x="802640" y="0"/>
                    <a:pt x="5080" y="1270"/>
                  </a:cubicBezTo>
                  <a:cubicBezTo>
                    <a:pt x="5080" y="171450"/>
                    <a:pt x="0" y="360680"/>
                    <a:pt x="1270" y="530860"/>
                  </a:cubicBezTo>
                  <a:cubicBezTo>
                    <a:pt x="3810" y="848360"/>
                    <a:pt x="7620" y="1167130"/>
                    <a:pt x="7620" y="1484630"/>
                  </a:cubicBezTo>
                  <a:cubicBezTo>
                    <a:pt x="7620" y="1638300"/>
                    <a:pt x="6350" y="1790700"/>
                    <a:pt x="13970" y="1944370"/>
                  </a:cubicBezTo>
                  <a:cubicBezTo>
                    <a:pt x="16510" y="1993900"/>
                    <a:pt x="19050" y="2042160"/>
                    <a:pt x="24130" y="2091690"/>
                  </a:cubicBezTo>
                  <a:cubicBezTo>
                    <a:pt x="191770" y="2094230"/>
                    <a:pt x="358140" y="2098040"/>
                    <a:pt x="525780" y="2103120"/>
                  </a:cubicBezTo>
                  <a:cubicBezTo>
                    <a:pt x="971550" y="2115820"/>
                    <a:pt x="1404620" y="2095500"/>
                    <a:pt x="1864360" y="2104390"/>
                  </a:cubicBezTo>
                  <a:cubicBezTo>
                    <a:pt x="2211070" y="2110740"/>
                    <a:pt x="2551430" y="2091690"/>
                    <a:pt x="2898140" y="2091690"/>
                  </a:cubicBezTo>
                  <a:cubicBezTo>
                    <a:pt x="2898140" y="2075180"/>
                    <a:pt x="2899410" y="1978660"/>
                    <a:pt x="2900680" y="1962150"/>
                  </a:cubicBezTo>
                  <a:cubicBezTo>
                    <a:pt x="2903220" y="1863090"/>
                    <a:pt x="2889250" y="1677670"/>
                    <a:pt x="2890520" y="1578610"/>
                  </a:cubicBezTo>
                  <a:cubicBezTo>
                    <a:pt x="2896870" y="1170940"/>
                    <a:pt x="2884170" y="1151890"/>
                    <a:pt x="2881630" y="800100"/>
                  </a:cubicBezTo>
                  <a:close/>
                </a:path>
              </a:pathLst>
            </a:custGeom>
            <a:blipFill>
              <a:blip r:embed="rId5"/>
              <a:stretch>
                <a:fillRect l="-3943" r="-4997" t="-12" b="-83"/>
              </a:stretch>
            </a:blipFill>
          </p:spPr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5252589">
            <a:off x="16778295" y="2087183"/>
            <a:ext cx="516571" cy="495908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6383107">
            <a:off x="9419052" y="8116410"/>
            <a:ext cx="513645" cy="4931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4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483892" y="1412781"/>
            <a:ext cx="7976488" cy="7483396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57313" y="1560256"/>
            <a:ext cx="8591591" cy="7279420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10905270" y="2598131"/>
            <a:ext cx="6469523" cy="5090737"/>
            <a:chOff x="0" y="0"/>
            <a:chExt cx="8626031" cy="6787650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2108758"/>
              <a:ext cx="8626031" cy="46788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Muli Regular"/>
                </a:rPr>
                <a:t>Th</a:t>
              </a:r>
              <a:r>
                <a:rPr lang="en-US" sz="2000" u="none">
                  <a:solidFill>
                    <a:srgbClr val="000000"/>
                  </a:solidFill>
                  <a:latin typeface="Muli Regular"/>
                </a:rPr>
                <a:t>e superlative of a</a:t>
              </a:r>
            </a:p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uli Regular"/>
                </a:rPr>
                <a:t>word is used to compare three or more things/people and to pick out one</a:t>
              </a:r>
            </a:p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uli Regular"/>
                </a:rPr>
                <a:t>thing/person as more “X” than all the others.</a:t>
              </a:r>
            </a:p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uli Regular"/>
                </a:rPr>
                <a:t>¡Everest is the</a:t>
              </a:r>
            </a:p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uli Regular"/>
                </a:rPr>
                <a:t>highest mountain in the</a:t>
              </a:r>
            </a:p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uli Regular"/>
                </a:rPr>
                <a:t>world.</a:t>
              </a:r>
            </a:p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uli Regular"/>
                </a:rPr>
                <a:t>¡It is also the</a:t>
              </a:r>
            </a:p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uli Regular"/>
                </a:rPr>
                <a:t>most famous mountain in the</a:t>
              </a:r>
            </a:p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uli Regular"/>
                </a:rPr>
                <a:t>world.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76200"/>
              <a:ext cx="8626031" cy="15451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8800"/>
                </a:lnSpc>
              </a:pPr>
              <a:r>
                <a:rPr lang="en-US" sz="8000">
                  <a:solidFill>
                    <a:srgbClr val="000000"/>
                  </a:solidFill>
                  <a:latin typeface="Amatic SC Bold"/>
                </a:rPr>
                <a:t>SUPERLATIVE</a:t>
              </a: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7192640">
            <a:off x="16670561" y="7695388"/>
            <a:ext cx="1801962" cy="2266619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267651">
            <a:off x="951848" y="1047928"/>
            <a:ext cx="513645" cy="4931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66AB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5400000">
            <a:off x="4234307" y="601474"/>
            <a:ext cx="4279619" cy="10323642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133821">
            <a:off x="1390887" y="2569689"/>
            <a:ext cx="9585460" cy="191709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5400000">
            <a:off x="10590564" y="2811244"/>
            <a:ext cx="7704150" cy="466451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2110382" y="1619319"/>
            <a:ext cx="4844147" cy="7048362"/>
          </a:xfrm>
          <a:prstGeom prst="rect">
            <a:avLst/>
          </a:prstGeom>
        </p:spPr>
      </p:pic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2468224" y="2250591"/>
            <a:ext cx="3948829" cy="5603739"/>
            <a:chOff x="0" y="0"/>
            <a:chExt cx="3539490" cy="5022850"/>
          </a:xfrm>
        </p:grpSpPr>
        <p:sp>
          <p:nvSpPr>
            <p:cNvPr name="Freeform 7" id="7"/>
            <p:cNvSpPr/>
            <p:nvPr/>
          </p:nvSpPr>
          <p:spPr>
            <a:xfrm>
              <a:off x="-3810" y="0"/>
              <a:ext cx="3550920" cy="5024120"/>
            </a:xfrm>
            <a:custGeom>
              <a:avLst/>
              <a:gdLst/>
              <a:ahLst/>
              <a:cxnLst/>
              <a:rect r="r" b="b" t="t" l="l"/>
              <a:pathLst>
                <a:path h="5024120" w="3550920">
                  <a:moveTo>
                    <a:pt x="3539490" y="4999990"/>
                  </a:moveTo>
                  <a:lnTo>
                    <a:pt x="3464560" y="4999990"/>
                  </a:lnTo>
                  <a:lnTo>
                    <a:pt x="3406140" y="4969510"/>
                  </a:lnTo>
                  <a:lnTo>
                    <a:pt x="222250" y="4992370"/>
                  </a:lnTo>
                  <a:lnTo>
                    <a:pt x="163830" y="5022850"/>
                  </a:lnTo>
                  <a:lnTo>
                    <a:pt x="7620" y="5024120"/>
                  </a:lnTo>
                  <a:lnTo>
                    <a:pt x="7620" y="3315970"/>
                  </a:lnTo>
                  <a:cubicBezTo>
                    <a:pt x="7620" y="3315970"/>
                    <a:pt x="0" y="2907030"/>
                    <a:pt x="7620" y="2654300"/>
                  </a:cubicBezTo>
                  <a:cubicBezTo>
                    <a:pt x="15240" y="2401570"/>
                    <a:pt x="7620" y="2263140"/>
                    <a:pt x="7620" y="2263140"/>
                  </a:cubicBezTo>
                  <a:lnTo>
                    <a:pt x="6350" y="934720"/>
                  </a:lnTo>
                  <a:lnTo>
                    <a:pt x="5080" y="0"/>
                  </a:lnTo>
                  <a:lnTo>
                    <a:pt x="440690" y="0"/>
                  </a:lnTo>
                  <a:lnTo>
                    <a:pt x="528320" y="41910"/>
                  </a:lnTo>
                  <a:cubicBezTo>
                    <a:pt x="528320" y="41910"/>
                    <a:pt x="1480820" y="19050"/>
                    <a:pt x="1704340" y="38100"/>
                  </a:cubicBezTo>
                  <a:cubicBezTo>
                    <a:pt x="1927860" y="57150"/>
                    <a:pt x="3208020" y="41910"/>
                    <a:pt x="3208020" y="41910"/>
                  </a:cubicBezTo>
                  <a:lnTo>
                    <a:pt x="3260090" y="0"/>
                  </a:lnTo>
                  <a:lnTo>
                    <a:pt x="3539490" y="0"/>
                  </a:lnTo>
                  <a:lnTo>
                    <a:pt x="3539490" y="1129030"/>
                  </a:lnTo>
                  <a:cubicBezTo>
                    <a:pt x="3539490" y="1129030"/>
                    <a:pt x="3547110" y="2181860"/>
                    <a:pt x="3539490" y="2479040"/>
                  </a:cubicBezTo>
                  <a:cubicBezTo>
                    <a:pt x="3531870" y="2776220"/>
                    <a:pt x="3539490" y="3577590"/>
                    <a:pt x="3539490" y="3577590"/>
                  </a:cubicBezTo>
                  <a:cubicBezTo>
                    <a:pt x="3539490" y="3577590"/>
                    <a:pt x="3550920" y="3818890"/>
                    <a:pt x="3539490" y="3977640"/>
                  </a:cubicBezTo>
                  <a:cubicBezTo>
                    <a:pt x="3528060" y="4138930"/>
                    <a:pt x="3539490" y="4999990"/>
                    <a:pt x="3539490" y="4999990"/>
                  </a:cubicBezTo>
                  <a:close/>
                </a:path>
              </a:pathLst>
            </a:custGeom>
            <a:blipFill>
              <a:blip r:embed="rId6"/>
              <a:stretch>
                <a:fillRect l="11" r="-35" t="-2784" b="-2810"/>
              </a:stretch>
            </a:blip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10084657">
            <a:off x="3468471" y="1680602"/>
            <a:ext cx="541332" cy="519679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4810274">
            <a:off x="1020104" y="8204565"/>
            <a:ext cx="1675438" cy="210746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2851397">
            <a:off x="10850024" y="2008572"/>
            <a:ext cx="319992" cy="307192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10019461">
            <a:off x="17308486" y="743740"/>
            <a:ext cx="516571" cy="495908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1800043">
            <a:off x="10907350" y="8454140"/>
            <a:ext cx="567418" cy="62666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-1669974">
            <a:off x="7286577" y="612038"/>
            <a:ext cx="530353" cy="898904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693431">
            <a:off x="920907" y="611011"/>
            <a:ext cx="826577" cy="1185137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7483644">
            <a:off x="4148934" y="8357039"/>
            <a:ext cx="509049" cy="488687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1839255">
            <a:off x="7718892" y="8992181"/>
            <a:ext cx="554415" cy="532238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-2419102">
            <a:off x="16795589" y="5492859"/>
            <a:ext cx="927423" cy="1329729"/>
          </a:xfrm>
          <a:prstGeom prst="rect">
            <a:avLst/>
          </a:prstGeom>
        </p:spPr>
      </p:pic>
      <p:sp>
        <p:nvSpPr>
          <p:cNvPr name="TextBox 18" id="18"/>
          <p:cNvSpPr txBox="true"/>
          <p:nvPr/>
        </p:nvSpPr>
        <p:spPr>
          <a:xfrm rot="0">
            <a:off x="2653500" y="4095765"/>
            <a:ext cx="7060234" cy="37585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adjectives are compared like this:</a:t>
            </a:r>
          </a:p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¡big – bigger – the biggest</a:t>
            </a:r>
          </a:p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¡easy – easier – the easiest </a:t>
            </a:r>
          </a:p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¡interesting – more</a:t>
            </a:r>
          </a:p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interesting – the</a:t>
            </a:r>
          </a:p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most interesting</a:t>
            </a:r>
          </a:p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¡famous – more</a:t>
            </a:r>
          </a:p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famous – the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most famous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750261" y="2934193"/>
            <a:ext cx="8866712" cy="1139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>
                <a:solidFill>
                  <a:srgbClr val="000000"/>
                </a:solidFill>
                <a:latin typeface="Amatic SC Bold"/>
              </a:rPr>
              <a:t>REMEMBER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66AB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733843" y="2552341"/>
            <a:ext cx="11426416" cy="6325730"/>
            <a:chOff x="0" y="0"/>
            <a:chExt cx="15235222" cy="8434306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0" r="0" b="0"/>
            <a:stretch>
              <a:fillRect/>
            </a:stretch>
          </p:blipFill>
          <p:spPr>
            <a:xfrm flipH="false" flipV="false" rot="262007">
              <a:off x="1909823" y="429356"/>
              <a:ext cx="11415576" cy="3611473"/>
            </a:xfrm>
            <a:prstGeom prst="rect">
              <a:avLst/>
            </a:prstGeom>
          </p:spPr>
        </p:pic>
        <p:sp>
          <p:nvSpPr>
            <p:cNvPr name="TextBox 4" id="4"/>
            <p:cNvSpPr txBox="true"/>
            <p:nvPr/>
          </p:nvSpPr>
          <p:spPr>
            <a:xfrm rot="0">
              <a:off x="2409131" y="1372763"/>
              <a:ext cx="10416959" cy="15913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080"/>
                </a:lnSpc>
                <a:spcBef>
                  <a:spcPct val="0"/>
                </a:spcBef>
              </a:pPr>
              <a:r>
                <a:rPr lang="en-US" sz="7200">
                  <a:solidFill>
                    <a:srgbClr val="000000"/>
                  </a:solidFill>
                  <a:latin typeface="Amatic SC Bold"/>
                </a:rPr>
                <a:t>WITHOUT COMPARATIVE FORMS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1203561"/>
              <a:ext cx="15235222" cy="7230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</a:p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72">
                  <a:solidFill>
                    <a:srgbClr val="F8F4E8"/>
                  </a:solidFill>
                  <a:latin typeface="Muli Bold"/>
                </a:rPr>
                <a:t>Some</a:t>
              </a:r>
              <a:r>
                <a:rPr lang="en-US" sz="2400" spc="72" u="none">
                  <a:solidFill>
                    <a:srgbClr val="F8F4E8"/>
                  </a:solidFill>
                  <a:latin typeface="Muli Bold"/>
                </a:rPr>
                <a:t> adjectives do not normally have comparative and superlative forms: </a:t>
              </a:r>
            </a:p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72" u="none">
                  <a:solidFill>
                    <a:srgbClr val="F8F4E8"/>
                  </a:solidFill>
                  <a:latin typeface="Muli Bold"/>
                </a:rPr>
                <a:t>absent, </a:t>
              </a:r>
            </a:p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72" u="none">
                  <a:solidFill>
                    <a:srgbClr val="F8F4E8"/>
                  </a:solidFill>
                  <a:latin typeface="Muli Bold"/>
                </a:rPr>
                <a:t>equal, </a:t>
              </a:r>
            </a:p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72" u="none">
                  <a:solidFill>
                    <a:srgbClr val="F8F4E8"/>
                  </a:solidFill>
                  <a:latin typeface="Muli Bold"/>
                </a:rPr>
                <a:t>left, </a:t>
              </a:r>
            </a:p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72" u="none">
                  <a:solidFill>
                    <a:srgbClr val="F8F4E8"/>
                  </a:solidFill>
                  <a:latin typeface="Muli Bold"/>
                </a:rPr>
                <a:t>opposite, </a:t>
              </a:r>
            </a:p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72" u="none">
                  <a:solidFill>
                    <a:srgbClr val="F8F4E8"/>
                  </a:solidFill>
                  <a:latin typeface="Muli Bold"/>
                </a:rPr>
                <a:t>right, </a:t>
              </a:r>
            </a:p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72" u="none">
                  <a:solidFill>
                    <a:srgbClr val="F8F4E8"/>
                  </a:solidFill>
                  <a:latin typeface="Muli Bold"/>
                </a:rPr>
                <a:t>single.</a:t>
              </a: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715342">
            <a:off x="14569864" y="8736804"/>
            <a:ext cx="541332" cy="51967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9339016">
            <a:off x="15534760" y="2137828"/>
            <a:ext cx="1748898" cy="2199872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9640793">
            <a:off x="14658911" y="5167994"/>
            <a:ext cx="542729" cy="919879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10800000">
            <a:off x="12058295" y="999013"/>
            <a:ext cx="758759" cy="837986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5989725">
            <a:off x="947961" y="7781886"/>
            <a:ext cx="1675438" cy="2107469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3316355">
            <a:off x="15084002" y="1020946"/>
            <a:ext cx="509049" cy="488687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9377544">
            <a:off x="17027424" y="6146079"/>
            <a:ext cx="509049" cy="48868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7948602">
            <a:off x="8831852" y="8360614"/>
            <a:ext cx="319992" cy="307192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780538">
            <a:off x="4234126" y="8587666"/>
            <a:ext cx="516571" cy="495908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4416892">
            <a:off x="982367" y="5827930"/>
            <a:ext cx="513645" cy="49310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5043193">
            <a:off x="2979351" y="795305"/>
            <a:ext cx="424393" cy="407417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9454258">
            <a:off x="5477447" y="1295983"/>
            <a:ext cx="511678" cy="867251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8999956">
            <a:off x="6587718" y="9163963"/>
            <a:ext cx="567418" cy="626667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645912">
            <a:off x="3171569" y="4498755"/>
            <a:ext cx="489149" cy="829067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9130025">
            <a:off x="11728151" y="8659450"/>
            <a:ext cx="530353" cy="898904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8960744">
            <a:off x="8867465" y="594786"/>
            <a:ext cx="554415" cy="532238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10106568">
            <a:off x="16676320" y="8584997"/>
            <a:ext cx="826577" cy="1185137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8380897">
            <a:off x="775479" y="1871714"/>
            <a:ext cx="927423" cy="132972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4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09298" y="1613179"/>
            <a:ext cx="7140188" cy="6477655"/>
            <a:chOff x="0" y="0"/>
            <a:chExt cx="9520251" cy="8636874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0" r="0" b="0"/>
            <a:stretch>
              <a:fillRect/>
            </a:stretch>
          </p:blipFill>
          <p:spPr>
            <a:xfrm flipH="false" flipV="false" rot="244331">
              <a:off x="55523" y="195499"/>
              <a:ext cx="5568593" cy="1761700"/>
            </a:xfrm>
            <a:prstGeom prst="rect">
              <a:avLst/>
            </a:prstGeom>
          </p:spPr>
        </p:pic>
        <p:sp>
          <p:nvSpPr>
            <p:cNvPr name="TextBox 4" id="4"/>
            <p:cNvSpPr txBox="true"/>
            <p:nvPr/>
          </p:nvSpPr>
          <p:spPr>
            <a:xfrm rot="0">
              <a:off x="524450" y="481921"/>
              <a:ext cx="4805720" cy="10886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6160"/>
                </a:lnSpc>
              </a:pPr>
              <a:r>
                <a:rPr lang="en-US" sz="5600">
                  <a:solidFill>
                    <a:srgbClr val="000000"/>
                  </a:solidFill>
                  <a:latin typeface="Amatic SC Bold"/>
                </a:rPr>
                <a:t>IRREGULARITIES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554182" y="8187082"/>
              <a:ext cx="8966069" cy="4497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554182" y="2506286"/>
              <a:ext cx="8411887" cy="49955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72">
                  <a:solidFill>
                    <a:srgbClr val="000000"/>
                  </a:solidFill>
                  <a:latin typeface="Muli Bold"/>
                </a:rPr>
                <a:t>Certa</a:t>
              </a:r>
              <a:r>
                <a:rPr lang="en-US" sz="2400" spc="72" u="none">
                  <a:solidFill>
                    <a:srgbClr val="000000"/>
                  </a:solidFill>
                  <a:latin typeface="Muli Bold"/>
                </a:rPr>
                <a:t>in adjectives have separate forms for comparative and superlative, or are in some other way</a:t>
              </a:r>
            </a:p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72" u="none">
                  <a:solidFill>
                    <a:srgbClr val="000000"/>
                  </a:solidFill>
                  <a:latin typeface="Muli Bold"/>
                </a:rPr>
                <a:t>“irregular”:</a:t>
              </a:r>
            </a:p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72" u="none">
                  <a:solidFill>
                    <a:srgbClr val="000000"/>
                  </a:solidFill>
                  <a:latin typeface="Muli Bold"/>
                </a:rPr>
                <a:t>good – better – the best (the same is used for ‘well’, meaning ‘in good health’)</a:t>
              </a:r>
            </a:p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72" u="none">
                  <a:solidFill>
                    <a:srgbClr val="000000"/>
                  </a:solidFill>
                  <a:latin typeface="Muli Bold"/>
                </a:rPr>
                <a:t>bad, ill, evil </a:t>
              </a:r>
            </a:p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72" u="none">
                  <a:solidFill>
                    <a:srgbClr val="000000"/>
                  </a:solidFill>
                  <a:latin typeface="Muli Bold"/>
                </a:rPr>
                <a:t>worse – the worst</a:t>
              </a:r>
            </a:p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pc="72" u="none">
                  <a:solidFill>
                    <a:srgbClr val="000000"/>
                  </a:solidFill>
                  <a:latin typeface="Muli Bold"/>
                </a:rPr>
                <a:t>many, much – more – the most</a:t>
              </a: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10559285">
            <a:off x="9571469" y="1999557"/>
            <a:ext cx="7467368" cy="6109665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9832523" y="2335137"/>
            <a:ext cx="6945260" cy="5884529"/>
          </a:xfrm>
          <a:prstGeom prst="rect">
            <a:avLst/>
          </a:prstGeom>
        </p:spPr>
      </p:pic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0180673" y="2917436"/>
            <a:ext cx="5888554" cy="4273909"/>
            <a:chOff x="0" y="0"/>
            <a:chExt cx="2899410" cy="2104390"/>
          </a:xfrm>
        </p:grpSpPr>
        <p:sp>
          <p:nvSpPr>
            <p:cNvPr name="Freeform 10" id="10"/>
            <p:cNvSpPr/>
            <p:nvPr/>
          </p:nvSpPr>
          <p:spPr>
            <a:xfrm>
              <a:off x="13970" y="-1270"/>
              <a:ext cx="2903220" cy="2115820"/>
            </a:xfrm>
            <a:custGeom>
              <a:avLst/>
              <a:gdLst/>
              <a:ahLst/>
              <a:cxnLst/>
              <a:rect r="r" b="b" t="t" l="l"/>
              <a:pathLst>
                <a:path h="2115820" w="2903220">
                  <a:moveTo>
                    <a:pt x="2881630" y="800100"/>
                  </a:moveTo>
                  <a:cubicBezTo>
                    <a:pt x="2880360" y="624840"/>
                    <a:pt x="2870200" y="412750"/>
                    <a:pt x="2870200" y="222250"/>
                  </a:cubicBezTo>
                  <a:cubicBezTo>
                    <a:pt x="2870200" y="170180"/>
                    <a:pt x="2868930" y="66040"/>
                    <a:pt x="2862580" y="13970"/>
                  </a:cubicBezTo>
                  <a:cubicBezTo>
                    <a:pt x="2710180" y="13970"/>
                    <a:pt x="2546350" y="1270"/>
                    <a:pt x="2392680" y="1270"/>
                  </a:cubicBezTo>
                  <a:cubicBezTo>
                    <a:pt x="1593850" y="3810"/>
                    <a:pt x="802640" y="0"/>
                    <a:pt x="5080" y="1270"/>
                  </a:cubicBezTo>
                  <a:cubicBezTo>
                    <a:pt x="5080" y="171450"/>
                    <a:pt x="0" y="360680"/>
                    <a:pt x="1270" y="530860"/>
                  </a:cubicBezTo>
                  <a:cubicBezTo>
                    <a:pt x="3810" y="848360"/>
                    <a:pt x="7620" y="1167130"/>
                    <a:pt x="7620" y="1484630"/>
                  </a:cubicBezTo>
                  <a:cubicBezTo>
                    <a:pt x="7620" y="1638300"/>
                    <a:pt x="6350" y="1790700"/>
                    <a:pt x="13970" y="1944370"/>
                  </a:cubicBezTo>
                  <a:cubicBezTo>
                    <a:pt x="16510" y="1993900"/>
                    <a:pt x="19050" y="2042160"/>
                    <a:pt x="24130" y="2091690"/>
                  </a:cubicBezTo>
                  <a:cubicBezTo>
                    <a:pt x="191770" y="2094230"/>
                    <a:pt x="358140" y="2098040"/>
                    <a:pt x="525780" y="2103120"/>
                  </a:cubicBezTo>
                  <a:cubicBezTo>
                    <a:pt x="971550" y="2115820"/>
                    <a:pt x="1404620" y="2095500"/>
                    <a:pt x="1864360" y="2104390"/>
                  </a:cubicBezTo>
                  <a:cubicBezTo>
                    <a:pt x="2211070" y="2110740"/>
                    <a:pt x="2551430" y="2091690"/>
                    <a:pt x="2898140" y="2091690"/>
                  </a:cubicBezTo>
                  <a:cubicBezTo>
                    <a:pt x="2898140" y="2075180"/>
                    <a:pt x="2899410" y="1978660"/>
                    <a:pt x="2900680" y="1962150"/>
                  </a:cubicBezTo>
                  <a:cubicBezTo>
                    <a:pt x="2903220" y="1863090"/>
                    <a:pt x="2889250" y="1677670"/>
                    <a:pt x="2890520" y="1578610"/>
                  </a:cubicBezTo>
                  <a:cubicBezTo>
                    <a:pt x="2896870" y="1170940"/>
                    <a:pt x="2884170" y="1151890"/>
                    <a:pt x="2881630" y="800100"/>
                  </a:cubicBezTo>
                  <a:close/>
                </a:path>
              </a:pathLst>
            </a:custGeom>
            <a:blipFill>
              <a:blip r:embed="rId5"/>
              <a:stretch>
                <a:fillRect l="-3943" r="-4997" t="-12" b="-83"/>
              </a:stretch>
            </a:blipFill>
          </p:spPr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5252589">
            <a:off x="16778295" y="2087183"/>
            <a:ext cx="516571" cy="495908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6383107">
            <a:off x="9419052" y="8116410"/>
            <a:ext cx="513645" cy="4931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4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08900" y="1572399"/>
            <a:ext cx="7359987" cy="6245058"/>
            <a:chOff x="0" y="0"/>
            <a:chExt cx="9813317" cy="8326745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0" r="0" b="0"/>
            <a:stretch>
              <a:fillRect/>
            </a:stretch>
          </p:blipFill>
          <p:spPr>
            <a:xfrm flipH="false" flipV="false" rot="244331">
              <a:off x="57232" y="201517"/>
              <a:ext cx="5740013" cy="1815932"/>
            </a:xfrm>
            <a:prstGeom prst="rect">
              <a:avLst/>
            </a:prstGeom>
          </p:spPr>
        </p:pic>
        <p:sp>
          <p:nvSpPr>
            <p:cNvPr name="TextBox 4" id="4"/>
            <p:cNvSpPr txBox="true"/>
            <p:nvPr/>
          </p:nvSpPr>
          <p:spPr>
            <a:xfrm rot="0">
              <a:off x="540594" y="512779"/>
              <a:ext cx="4953657" cy="10886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6160"/>
                </a:lnSpc>
              </a:pPr>
              <a:r>
                <a:rPr lang="en-US" sz="5600">
                  <a:solidFill>
                    <a:srgbClr val="000000"/>
                  </a:solidFill>
                  <a:latin typeface="Amatic SC Bold"/>
                </a:rPr>
                <a:t>DIFFERENT FORMS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571241" y="7874098"/>
              <a:ext cx="9242075" cy="4526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86"/>
                </a:lnSpc>
                <a:spcBef>
                  <a:spcPct val="0"/>
                </a:spcBef>
              </a:pPr>
              <a:r>
                <a:rPr lang="en-US" sz="2061" u="none">
                  <a:solidFill>
                    <a:srgbClr val="000000"/>
                  </a:solidFill>
                  <a:latin typeface="Muli Regular"/>
                </a:rPr>
                <a:t>I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571241" y="2584904"/>
              <a:ext cx="8670834" cy="45718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463"/>
                </a:lnSpc>
                <a:spcBef>
                  <a:spcPct val="0"/>
                </a:spcBef>
              </a:pPr>
              <a:r>
                <a:rPr lang="en-US" sz="2473" spc="74">
                  <a:solidFill>
                    <a:srgbClr val="000000"/>
                  </a:solidFill>
                  <a:latin typeface="Muli Bold"/>
                </a:rPr>
                <a:t>Some</a:t>
              </a:r>
              <a:r>
                <a:rPr lang="en-US" sz="2473" spc="74" u="none">
                  <a:solidFill>
                    <a:srgbClr val="000000"/>
                  </a:solidFill>
                  <a:latin typeface="Muli Bold"/>
                </a:rPr>
                <a:t> adjectives form</a:t>
              </a:r>
            </a:p>
            <a:p>
              <a:pPr marL="0" indent="0" lvl="0">
                <a:lnSpc>
                  <a:spcPts val="3463"/>
                </a:lnSpc>
                <a:spcBef>
                  <a:spcPct val="0"/>
                </a:spcBef>
              </a:pPr>
              <a:r>
                <a:rPr lang="en-US" sz="2473" spc="74" u="none">
                  <a:solidFill>
                    <a:srgbClr val="000000"/>
                  </a:solidFill>
                  <a:latin typeface="Muli Bold"/>
                </a:rPr>
                <a:t>their comparative and superlative degrees in two ways:</a:t>
              </a:r>
            </a:p>
            <a:p>
              <a:pPr marL="0" indent="0" lvl="0">
                <a:lnSpc>
                  <a:spcPts val="3463"/>
                </a:lnSpc>
                <a:spcBef>
                  <a:spcPct val="0"/>
                </a:spcBef>
              </a:pPr>
              <a:r>
                <a:rPr lang="en-US" sz="2473" spc="74" u="none">
                  <a:solidFill>
                    <a:srgbClr val="000000"/>
                  </a:solidFill>
                  <a:latin typeface="Muli Bold"/>
                </a:rPr>
                <a:t>old – older/elder –the oldest/eldest</a:t>
              </a:r>
            </a:p>
            <a:p>
              <a:pPr marL="0" indent="0" lvl="0">
                <a:lnSpc>
                  <a:spcPts val="3463"/>
                </a:lnSpc>
                <a:spcBef>
                  <a:spcPct val="0"/>
                </a:spcBef>
              </a:pPr>
              <a:r>
                <a:rPr lang="en-US" sz="2473" spc="74" u="none">
                  <a:solidFill>
                    <a:srgbClr val="000000"/>
                  </a:solidFill>
                  <a:latin typeface="Muli Bold"/>
                </a:rPr>
                <a:t>far – farther/further– the farthest/furthest</a:t>
              </a:r>
            </a:p>
            <a:p>
              <a:pPr marL="0" indent="0" lvl="0">
                <a:lnSpc>
                  <a:spcPts val="3463"/>
                </a:lnSpc>
                <a:spcBef>
                  <a:spcPct val="0"/>
                </a:spcBef>
              </a:pPr>
              <a:r>
                <a:rPr lang="en-US" sz="2473" spc="74" u="none">
                  <a:solidFill>
                    <a:srgbClr val="000000"/>
                  </a:solidFill>
                  <a:latin typeface="Muli Bold"/>
                </a:rPr>
                <a:t>late – later – the latest/last</a:t>
              </a:r>
            </a:p>
            <a:p>
              <a:pPr marL="0" indent="0" lvl="0">
                <a:lnSpc>
                  <a:spcPts val="3463"/>
                </a:lnSpc>
                <a:spcBef>
                  <a:spcPct val="0"/>
                </a:spcBef>
              </a:pPr>
              <a:r>
                <a:rPr lang="en-US" sz="2473" spc="74" u="none">
                  <a:solidFill>
                    <a:srgbClr val="000000"/>
                  </a:solidFill>
                  <a:latin typeface="Muli Bold"/>
                </a:rPr>
                <a:t>near – nearer – the nearest/next</a:t>
              </a: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10559285">
            <a:off x="9571469" y="1999557"/>
            <a:ext cx="7467368" cy="6109665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9832523" y="2335137"/>
            <a:ext cx="6945260" cy="5884529"/>
          </a:xfrm>
          <a:prstGeom prst="rect">
            <a:avLst/>
          </a:prstGeom>
        </p:spPr>
      </p:pic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0180673" y="2917436"/>
            <a:ext cx="5888554" cy="4273909"/>
            <a:chOff x="0" y="0"/>
            <a:chExt cx="2899410" cy="2104390"/>
          </a:xfrm>
        </p:grpSpPr>
        <p:sp>
          <p:nvSpPr>
            <p:cNvPr name="Freeform 10" id="10"/>
            <p:cNvSpPr/>
            <p:nvPr/>
          </p:nvSpPr>
          <p:spPr>
            <a:xfrm>
              <a:off x="13970" y="-1270"/>
              <a:ext cx="2903220" cy="2115820"/>
            </a:xfrm>
            <a:custGeom>
              <a:avLst/>
              <a:gdLst/>
              <a:ahLst/>
              <a:cxnLst/>
              <a:rect r="r" b="b" t="t" l="l"/>
              <a:pathLst>
                <a:path h="2115820" w="2903220">
                  <a:moveTo>
                    <a:pt x="2881630" y="800100"/>
                  </a:moveTo>
                  <a:cubicBezTo>
                    <a:pt x="2880360" y="624840"/>
                    <a:pt x="2870200" y="412750"/>
                    <a:pt x="2870200" y="222250"/>
                  </a:cubicBezTo>
                  <a:cubicBezTo>
                    <a:pt x="2870200" y="170180"/>
                    <a:pt x="2868930" y="66040"/>
                    <a:pt x="2862580" y="13970"/>
                  </a:cubicBezTo>
                  <a:cubicBezTo>
                    <a:pt x="2710180" y="13970"/>
                    <a:pt x="2546350" y="1270"/>
                    <a:pt x="2392680" y="1270"/>
                  </a:cubicBezTo>
                  <a:cubicBezTo>
                    <a:pt x="1593850" y="3810"/>
                    <a:pt x="802640" y="0"/>
                    <a:pt x="5080" y="1270"/>
                  </a:cubicBezTo>
                  <a:cubicBezTo>
                    <a:pt x="5080" y="171450"/>
                    <a:pt x="0" y="360680"/>
                    <a:pt x="1270" y="530860"/>
                  </a:cubicBezTo>
                  <a:cubicBezTo>
                    <a:pt x="3810" y="848360"/>
                    <a:pt x="7620" y="1167130"/>
                    <a:pt x="7620" y="1484630"/>
                  </a:cubicBezTo>
                  <a:cubicBezTo>
                    <a:pt x="7620" y="1638300"/>
                    <a:pt x="6350" y="1790700"/>
                    <a:pt x="13970" y="1944370"/>
                  </a:cubicBezTo>
                  <a:cubicBezTo>
                    <a:pt x="16510" y="1993900"/>
                    <a:pt x="19050" y="2042160"/>
                    <a:pt x="24130" y="2091690"/>
                  </a:cubicBezTo>
                  <a:cubicBezTo>
                    <a:pt x="191770" y="2094230"/>
                    <a:pt x="358140" y="2098040"/>
                    <a:pt x="525780" y="2103120"/>
                  </a:cubicBezTo>
                  <a:cubicBezTo>
                    <a:pt x="971550" y="2115820"/>
                    <a:pt x="1404620" y="2095500"/>
                    <a:pt x="1864360" y="2104390"/>
                  </a:cubicBezTo>
                  <a:cubicBezTo>
                    <a:pt x="2211070" y="2110740"/>
                    <a:pt x="2551430" y="2091690"/>
                    <a:pt x="2898140" y="2091690"/>
                  </a:cubicBezTo>
                  <a:cubicBezTo>
                    <a:pt x="2898140" y="2075180"/>
                    <a:pt x="2899410" y="1978660"/>
                    <a:pt x="2900680" y="1962150"/>
                  </a:cubicBezTo>
                  <a:cubicBezTo>
                    <a:pt x="2903220" y="1863090"/>
                    <a:pt x="2889250" y="1677670"/>
                    <a:pt x="2890520" y="1578610"/>
                  </a:cubicBezTo>
                  <a:cubicBezTo>
                    <a:pt x="2896870" y="1170940"/>
                    <a:pt x="2884170" y="1151890"/>
                    <a:pt x="2881630" y="800100"/>
                  </a:cubicBezTo>
                  <a:close/>
                </a:path>
              </a:pathLst>
            </a:custGeom>
            <a:blipFill>
              <a:blip r:embed="rId5"/>
              <a:stretch>
                <a:fillRect l="-1738" r="-2793" t="-12" b="-83"/>
              </a:stretch>
            </a:blipFill>
          </p:spPr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5252589">
            <a:off x="16778295" y="2087183"/>
            <a:ext cx="516571" cy="495908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6383107">
            <a:off x="9419052" y="8116410"/>
            <a:ext cx="513645" cy="4931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DAEIIfpSqbA</dc:identifier>
  <dcterms:modified xsi:type="dcterms:W3CDTF">2011-08-01T06:04:30Z</dcterms:modified>
  <cp:revision>1</cp:revision>
  <dc:title>comparison of adjectives</dc:title>
</cp:coreProperties>
</file>