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9873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26939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460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72388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3914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36181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38883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5518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72002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71175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73863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80965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13721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5038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6602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75792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55871-92D1-4B22-8F3B-729CBCBD2932}" type="datetimeFigureOut">
              <a:rPr lang="sr-Latn-ME" smtClean="0"/>
              <a:t>17.3.2021.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C366067-3585-4809-8C39-6A933F9CEBC9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75065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4D24E-6DEA-4236-91F5-F8A8A3001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dirty="0"/>
              <a:t>AN EMAIL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61640-872A-4C62-A473-A114873AA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gradFill flip="none" rotWithShape="1">
            <a:gsLst>
              <a:gs pos="0">
                <a:schemeClr val="accent6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dirty="0"/>
              <a:t>INSTRUCTIONS FOR WRITING</a:t>
            </a:r>
          </a:p>
          <a:p>
            <a:r>
              <a:rPr lang="en-US" dirty="0"/>
              <a:t>Ana Markovic</a:t>
            </a:r>
          </a:p>
        </p:txBody>
      </p:sp>
    </p:spTree>
    <p:extLst>
      <p:ext uri="{BB962C8B-B14F-4D97-AF65-F5344CB8AC3E}">
        <p14:creationId xmlns:p14="http://schemas.microsoft.com/office/powerpoint/2010/main" val="255989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40159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sr-Latn-ME" b="1" dirty="0"/>
            </a:br>
            <a:r>
              <a:rPr lang="sr-Latn-ME" sz="5300" b="1" dirty="0"/>
              <a:t>Email</a:t>
            </a:r>
            <a:br>
              <a:rPr lang="sr-Latn-ME" sz="5300" b="1" dirty="0"/>
            </a:br>
            <a:endParaRPr lang="sr-Latn-ME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1894114"/>
            <a:ext cx="6400800" cy="42889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sr-Latn-ME" sz="2000" dirty="0"/>
          </a:p>
          <a:p>
            <a:endParaRPr lang="sr-Latn-ME" sz="2000" dirty="0"/>
          </a:p>
          <a:p>
            <a:endParaRPr lang="sr-Latn-ME" sz="2000" dirty="0"/>
          </a:p>
          <a:p>
            <a:r>
              <a:rPr lang="en-US" sz="2000" dirty="0">
                <a:solidFill>
                  <a:schemeClr val="tx1"/>
                </a:solidFill>
              </a:rPr>
              <a:t>An email is an example of an </a:t>
            </a:r>
            <a:r>
              <a:rPr lang="en-US" sz="2000" b="1" dirty="0">
                <a:solidFill>
                  <a:schemeClr val="tx1"/>
                </a:solidFill>
              </a:rPr>
              <a:t>interactive writing</a:t>
            </a:r>
            <a:r>
              <a:rPr lang="en-US" sz="2000" dirty="0">
                <a:solidFill>
                  <a:schemeClr val="tx1"/>
                </a:solidFill>
              </a:rPr>
              <a:t>, which means that we are writing </a:t>
            </a:r>
            <a:r>
              <a:rPr lang="en-US" sz="2000" i="1" dirty="0">
                <a:solidFill>
                  <a:schemeClr val="tx1"/>
                </a:solidFill>
              </a:rPr>
              <a:t>to someone</a:t>
            </a:r>
            <a:r>
              <a:rPr lang="en-US" sz="2000" dirty="0">
                <a:solidFill>
                  <a:schemeClr val="tx1"/>
                </a:solidFill>
              </a:rPr>
              <a:t> rather than just for someone to read. For this reason, </a:t>
            </a:r>
            <a:r>
              <a:rPr lang="en-US" sz="2000" b="1" dirty="0">
                <a:solidFill>
                  <a:schemeClr val="tx1"/>
                </a:solidFill>
              </a:rPr>
              <a:t>emails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r>
              <a:rPr lang="en-US" sz="2000" b="1" dirty="0">
                <a:solidFill>
                  <a:schemeClr val="tx1"/>
                </a:solidFill>
              </a:rPr>
              <a:t>and letters</a:t>
            </a:r>
            <a:r>
              <a:rPr lang="en-US" sz="2000" dirty="0">
                <a:solidFill>
                  <a:schemeClr val="tx1"/>
                </a:solidFill>
              </a:rPr>
              <a:t> are a very particular type of </a:t>
            </a:r>
            <a:r>
              <a:rPr lang="en-US" sz="2000" b="1" dirty="0">
                <a:solidFill>
                  <a:schemeClr val="tx1"/>
                </a:solidFill>
              </a:rPr>
              <a:t>writing </a:t>
            </a:r>
            <a:r>
              <a:rPr lang="en-US" sz="2000" dirty="0">
                <a:solidFill>
                  <a:schemeClr val="tx1"/>
                </a:solidFill>
              </a:rPr>
              <a:t>in comparison with </a:t>
            </a:r>
            <a:r>
              <a:rPr lang="en-US" sz="2000" b="1" dirty="0">
                <a:solidFill>
                  <a:schemeClr val="tx1"/>
                </a:solidFill>
              </a:rPr>
              <a:t>essays</a:t>
            </a:r>
            <a:r>
              <a:rPr lang="en-US" sz="2000" dirty="0">
                <a:solidFill>
                  <a:schemeClr val="tx1"/>
                </a:solidFill>
              </a:rPr>
              <a:t>, </a:t>
            </a:r>
            <a:r>
              <a:rPr lang="en-US" sz="2000" b="1" dirty="0">
                <a:solidFill>
                  <a:schemeClr val="tx1"/>
                </a:solidFill>
              </a:rPr>
              <a:t>articles</a:t>
            </a:r>
            <a:r>
              <a:rPr lang="en-US" sz="2000" dirty="0">
                <a:solidFill>
                  <a:schemeClr val="tx1"/>
                </a:solidFill>
              </a:rPr>
              <a:t>, </a:t>
            </a:r>
            <a:r>
              <a:rPr lang="en-US" sz="2000" b="1" dirty="0">
                <a:solidFill>
                  <a:schemeClr val="tx1"/>
                </a:solidFill>
              </a:rPr>
              <a:t>reviews</a:t>
            </a:r>
            <a:r>
              <a:rPr lang="en-US" sz="2000" dirty="0">
                <a:solidFill>
                  <a:schemeClr val="tx1"/>
                </a:solidFill>
              </a:rPr>
              <a:t> or </a:t>
            </a:r>
            <a:r>
              <a:rPr lang="en-US" sz="2000" b="1" dirty="0">
                <a:solidFill>
                  <a:schemeClr val="tx1"/>
                </a:solidFill>
              </a:rPr>
              <a:t>reports</a:t>
            </a:r>
            <a:r>
              <a:rPr lang="en-US" sz="2000" dirty="0">
                <a:solidFill>
                  <a:schemeClr val="tx1"/>
                </a:solidFill>
              </a:rPr>
              <a:t>. So let’s take a look at the main characteristics of emails:</a:t>
            </a:r>
            <a:endParaRPr lang="sr-Latn-M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7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Purpose of an informal email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sz="2400" dirty="0"/>
              <a:t>The purpose of an </a:t>
            </a:r>
            <a:r>
              <a:rPr lang="en-US" sz="2400" b="1" dirty="0"/>
              <a:t>informal email</a:t>
            </a:r>
            <a:r>
              <a:rPr lang="en-US" sz="2400" dirty="0"/>
              <a:t>  depend</a:t>
            </a:r>
            <a:r>
              <a:rPr lang="sr-Latn-ME" sz="2400" dirty="0"/>
              <a:t>s</a:t>
            </a:r>
            <a:r>
              <a:rPr lang="en-US" sz="2400" dirty="0"/>
              <a:t> on each task. </a:t>
            </a:r>
            <a:r>
              <a:rPr lang="sr-Latn-ME" sz="2400" dirty="0"/>
              <a:t>Tasks can be:</a:t>
            </a:r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dirty="0"/>
              <a:t>to provide your friend with some important information, </a:t>
            </a:r>
            <a:r>
              <a:rPr lang="sr-Latn-ME" sz="2400" dirty="0"/>
              <a:t>	-</a:t>
            </a:r>
            <a:r>
              <a:rPr lang="en-US" sz="2400" dirty="0"/>
              <a:t>to ask for some advice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dirty="0"/>
              <a:t>to ask something about the place, while saying that </a:t>
            </a:r>
            <a:r>
              <a:rPr lang="sr-Latn-ME" sz="2400" dirty="0"/>
              <a:t>you 	 </a:t>
            </a:r>
            <a:r>
              <a:rPr lang="en-US" sz="2400" dirty="0"/>
              <a:t>will be visiting soon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-to invite somebody to some event</a:t>
            </a:r>
          </a:p>
          <a:p>
            <a:pPr marL="0" indent="0">
              <a:buNone/>
            </a:pPr>
            <a:r>
              <a:rPr lang="sr-Latn-ME" sz="2400" dirty="0"/>
              <a:t>	-others</a:t>
            </a:r>
          </a:p>
          <a:p>
            <a:pPr marL="0" indent="0">
              <a:buNone/>
            </a:pPr>
            <a:r>
              <a:rPr lang="sr-Latn-ME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184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b="1" dirty="0"/>
              <a:t>Language</a:t>
            </a:r>
            <a:r>
              <a:rPr lang="sr-Latn-ME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Given that we are writing to a </a:t>
            </a:r>
            <a:r>
              <a:rPr lang="en-US" sz="2400" b="1" dirty="0"/>
              <a:t>friend </a:t>
            </a:r>
            <a:r>
              <a:rPr lang="en-US" sz="2400" dirty="0"/>
              <a:t>or </a:t>
            </a:r>
            <a:r>
              <a:rPr lang="en-US" sz="2400" b="1" dirty="0"/>
              <a:t>close relative</a:t>
            </a:r>
            <a:r>
              <a:rPr lang="en-US" sz="2400" dirty="0"/>
              <a:t>, our language will be relaxed and friendly. We could call it </a:t>
            </a:r>
            <a:r>
              <a:rPr lang="en-US" sz="2400" b="1" dirty="0"/>
              <a:t>informal language</a:t>
            </a:r>
            <a:r>
              <a:rPr lang="sr-Latn-ME" sz="2400" dirty="0"/>
              <a:t>.</a:t>
            </a:r>
            <a:r>
              <a:rPr lang="en-US" sz="2400" dirty="0"/>
              <a:t> So we will be making use of contracted forms, common phrasal verbs, colloquial expressions and even flexible punctuation</a:t>
            </a:r>
            <a:r>
              <a:rPr lang="sr-Latn-ME" sz="2400" dirty="0"/>
              <a:t>.</a:t>
            </a:r>
          </a:p>
          <a:p>
            <a:endParaRPr lang="sr-Latn-ME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3861048"/>
            <a:ext cx="4104456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4" y="3346807"/>
            <a:ext cx="2369393" cy="303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448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b="1" dirty="0"/>
              <a:t>Structure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sz="2400" dirty="0"/>
              <a:t>One of the cool things about emails is that they </a:t>
            </a:r>
            <a:r>
              <a:rPr lang="en-US" sz="2400" b="1" dirty="0"/>
              <a:t>always follow the same structure</a:t>
            </a:r>
            <a:r>
              <a:rPr lang="en-US" sz="2400" dirty="0"/>
              <a:t>.</a:t>
            </a:r>
            <a:endParaRPr lang="sr-Latn-ME" sz="2400" dirty="0"/>
          </a:p>
          <a:p>
            <a:r>
              <a:rPr lang="en-US" sz="2400" dirty="0"/>
              <a:t>In general terms, we always need</a:t>
            </a:r>
            <a:r>
              <a:rPr lang="sr-Latn-ME" sz="2400" dirty="0"/>
              <a:t>:</a:t>
            </a:r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dirty="0"/>
              <a:t> </a:t>
            </a:r>
            <a:r>
              <a:rPr lang="sr-Latn-ME" sz="2400" b="1" dirty="0"/>
              <a:t>subject</a:t>
            </a:r>
          </a:p>
          <a:p>
            <a:pPr marL="0" indent="0">
              <a:buNone/>
            </a:pPr>
            <a:r>
              <a:rPr lang="sr-Latn-ME" sz="2400" b="1" dirty="0"/>
              <a:t>	- </a:t>
            </a:r>
            <a:r>
              <a:rPr lang="en-US" sz="2400" b="1" dirty="0"/>
              <a:t>an opening</a:t>
            </a:r>
            <a:r>
              <a:rPr lang="en-US" sz="2400" dirty="0"/>
              <a:t>  </a:t>
            </a:r>
            <a:r>
              <a:rPr lang="en-US" sz="2400" b="1" dirty="0"/>
              <a:t>formula</a:t>
            </a:r>
            <a:r>
              <a:rPr lang="en-US" sz="2400" dirty="0"/>
              <a:t>;</a:t>
            </a:r>
            <a:r>
              <a:rPr lang="sr-Latn-ME" sz="2400" dirty="0"/>
              <a:t> ( Hi/Hello/What’s up....)</a:t>
            </a:r>
          </a:p>
          <a:p>
            <a:pPr marL="0" indent="0">
              <a:buNone/>
            </a:pPr>
            <a:r>
              <a:rPr lang="sr-Latn-ME" sz="2400" dirty="0"/>
              <a:t>	</a:t>
            </a:r>
            <a:r>
              <a:rPr lang="sr-Latn-ME" sz="2400" b="1" dirty="0"/>
              <a:t>- </a:t>
            </a:r>
            <a:r>
              <a:rPr lang="en-US" sz="2400" b="1" dirty="0"/>
              <a:t>an introductory </a:t>
            </a:r>
            <a:r>
              <a:rPr lang="en-US" sz="2400" dirty="0"/>
              <a:t>; 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 </a:t>
            </a:r>
            <a:r>
              <a:rPr lang="en-US" sz="2400" b="1" dirty="0"/>
              <a:t>the body</a:t>
            </a:r>
            <a:r>
              <a:rPr lang="en-US" sz="2400" dirty="0"/>
              <a:t>, which will consist of as many paragraphs as </a:t>
            </a:r>
            <a:r>
              <a:rPr lang="sr-Latn-ME" sz="2400" dirty="0"/>
              <a:t>	  </a:t>
            </a:r>
            <a:r>
              <a:rPr lang="en-US" sz="2400" dirty="0"/>
              <a:t>ideas you are asked to </a:t>
            </a:r>
            <a:r>
              <a:rPr lang="sr-Latn-ME" sz="2400" dirty="0"/>
              <a:t> </a:t>
            </a:r>
            <a:r>
              <a:rPr lang="en-US" sz="2400" dirty="0"/>
              <a:t>discuss.</a:t>
            </a:r>
            <a:endParaRPr lang="sr-Latn-ME" sz="2400" dirty="0"/>
          </a:p>
          <a:p>
            <a:pPr marL="0" indent="0">
              <a:buNone/>
            </a:pPr>
            <a:r>
              <a:rPr lang="sr-Latn-ME" sz="2400" dirty="0"/>
              <a:t>	-</a:t>
            </a:r>
            <a:r>
              <a:rPr lang="en-US" sz="2400" b="1" dirty="0"/>
              <a:t> closing paragraph</a:t>
            </a:r>
            <a:r>
              <a:rPr lang="sr-Latn-ME" sz="2400" b="1" dirty="0"/>
              <a:t>;</a:t>
            </a:r>
          </a:p>
          <a:p>
            <a:pPr marL="0" indent="0">
              <a:buNone/>
            </a:pPr>
            <a:r>
              <a:rPr lang="sr-Latn-ME" sz="2400" b="1" dirty="0"/>
              <a:t>	- </a:t>
            </a:r>
            <a:r>
              <a:rPr lang="en-US" sz="2400" b="1" dirty="0"/>
              <a:t>a closing formula</a:t>
            </a:r>
            <a:r>
              <a:rPr lang="en-US" sz="2400" dirty="0"/>
              <a:t>;</a:t>
            </a:r>
            <a:r>
              <a:rPr lang="sr-Latn-ME" sz="2400" dirty="0"/>
              <a:t> (Bye/ See you soon.....)</a:t>
            </a:r>
          </a:p>
        </p:txBody>
      </p:sp>
    </p:spTree>
    <p:extLst>
      <p:ext uri="{BB962C8B-B14F-4D97-AF65-F5344CB8AC3E}">
        <p14:creationId xmlns:p14="http://schemas.microsoft.com/office/powerpoint/2010/main" val="378633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b="1" dirty="0"/>
              <a:t>Common topics</a:t>
            </a:r>
            <a:endParaRPr lang="sr-Latn-M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Latn-ME" dirty="0"/>
              <a:t>M</a:t>
            </a:r>
            <a:r>
              <a:rPr lang="en-US" dirty="0"/>
              <a:t>any informal emails to friends and relatives deal with giving advice on a certain subject, such as</a:t>
            </a:r>
            <a:r>
              <a:rPr lang="sr-Latn-ME" dirty="0"/>
              <a:t>:</a:t>
            </a:r>
          </a:p>
          <a:p>
            <a:pPr marL="457200" lvl="1" indent="0">
              <a:buNone/>
            </a:pPr>
            <a:r>
              <a:rPr lang="sr-Latn-ME" dirty="0"/>
              <a:t>-</a:t>
            </a:r>
            <a:r>
              <a:rPr lang="en-US" dirty="0"/>
              <a:t> </a:t>
            </a:r>
            <a:r>
              <a:rPr lang="sr-Latn-ME" dirty="0"/>
              <a:t> </a:t>
            </a:r>
            <a:r>
              <a:rPr lang="en-US" b="1" dirty="0"/>
              <a:t>visiting your hometown</a:t>
            </a:r>
            <a:r>
              <a:rPr lang="en-US" dirty="0"/>
              <a:t>, </a:t>
            </a:r>
            <a:endParaRPr lang="sr-Latn-ME" dirty="0"/>
          </a:p>
          <a:p>
            <a:pPr marL="457200" lvl="1" indent="0">
              <a:buNone/>
            </a:pPr>
            <a:r>
              <a:rPr lang="sr-Latn-ME" b="1" dirty="0"/>
              <a:t> - </a:t>
            </a:r>
            <a:r>
              <a:rPr lang="en-US" b="1" dirty="0"/>
              <a:t>keeping fit</a:t>
            </a:r>
            <a:r>
              <a:rPr lang="en-US" dirty="0"/>
              <a:t>, </a:t>
            </a:r>
            <a:endParaRPr lang="sr-Latn-ME" dirty="0"/>
          </a:p>
          <a:p>
            <a:pPr lvl="1">
              <a:buFontTx/>
              <a:buChar char="-"/>
            </a:pPr>
            <a:r>
              <a:rPr lang="en-US" dirty="0"/>
              <a:t>advice on </a:t>
            </a:r>
            <a:r>
              <a:rPr lang="en-US" b="1" dirty="0"/>
              <a:t>which cities to visit</a:t>
            </a:r>
            <a:r>
              <a:rPr lang="en-US" dirty="0"/>
              <a:t> in your country, </a:t>
            </a:r>
            <a:endParaRPr lang="sr-Latn-ME" dirty="0"/>
          </a:p>
          <a:p>
            <a:pPr lvl="1">
              <a:buFontTx/>
              <a:buChar char="-"/>
            </a:pPr>
            <a:r>
              <a:rPr lang="en-US" b="1" dirty="0" err="1"/>
              <a:t>organising</a:t>
            </a:r>
            <a:r>
              <a:rPr lang="en-US" b="1" dirty="0"/>
              <a:t> a party</a:t>
            </a:r>
            <a:r>
              <a:rPr lang="en-US" dirty="0"/>
              <a:t> for a mutual friend</a:t>
            </a:r>
            <a:endParaRPr lang="sr-Latn-ME" dirty="0"/>
          </a:p>
          <a:p>
            <a:pPr marL="457200" lvl="1" indent="0">
              <a:buNone/>
            </a:pPr>
            <a:r>
              <a:rPr lang="sr-Latn-ME" dirty="0"/>
              <a:t>	</a:t>
            </a:r>
            <a:r>
              <a:rPr lang="en-US" dirty="0"/>
              <a:t>Sometimes, these topics may appear in combination.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2478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r-Latn-ME" dirty="0"/>
              <a:t>Example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6962775" cy="424847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99004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Latn-ME" dirty="0"/>
              <a:t>TASK: </a:t>
            </a:r>
            <a:r>
              <a:rPr lang="sr-Latn-ME" sz="3600" dirty="0"/>
              <a:t>read the following, write an email and mail your teacher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8229600" cy="3742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76925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352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AN EMAIL</vt:lpstr>
      <vt:lpstr> Email </vt:lpstr>
      <vt:lpstr>Purpose of an informal email</vt:lpstr>
      <vt:lpstr>Language </vt:lpstr>
      <vt:lpstr>Structure</vt:lpstr>
      <vt:lpstr>Common topics</vt:lpstr>
      <vt:lpstr>Example</vt:lpstr>
      <vt:lpstr>TASK: read the following, write an email and mail your teacher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</dc:title>
  <dc:creator>User2</dc:creator>
  <cp:lastModifiedBy>Ana Markovic</cp:lastModifiedBy>
  <cp:revision>10</cp:revision>
  <dcterms:created xsi:type="dcterms:W3CDTF">2020-05-07T09:40:18Z</dcterms:created>
  <dcterms:modified xsi:type="dcterms:W3CDTF">2021-03-17T08:47:56Z</dcterms:modified>
</cp:coreProperties>
</file>