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notesMasterIdLst>
    <p:notesMasterId r:id="rId14"/>
  </p:notesMasterIdLst>
  <p:sldIdLst>
    <p:sldId id="290" r:id="rId2"/>
    <p:sldId id="261" r:id="rId3"/>
    <p:sldId id="275" r:id="rId4"/>
    <p:sldId id="259" r:id="rId5"/>
    <p:sldId id="278" r:id="rId6"/>
    <p:sldId id="263" r:id="rId7"/>
    <p:sldId id="288" r:id="rId8"/>
    <p:sldId id="277" r:id="rId9"/>
    <p:sldId id="279" r:id="rId10"/>
    <p:sldId id="289" r:id="rId11"/>
    <p:sldId id="291" r:id="rId12"/>
    <p:sldId id="270" r:id="rId13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DF89"/>
    <a:srgbClr val="D28280"/>
    <a:srgbClr val="973735"/>
    <a:srgbClr val="25C6FF"/>
    <a:srgbClr val="9BE5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216" y="2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4.wmf"/><Relationship Id="rId7" Type="http://schemas.openxmlformats.org/officeDocument/2006/relationships/image" Target="../media/image10.wmf"/><Relationship Id="rId2" Type="http://schemas.openxmlformats.org/officeDocument/2006/relationships/image" Target="../media/image66.wmf"/><Relationship Id="rId1" Type="http://schemas.openxmlformats.org/officeDocument/2006/relationships/image" Target="../media/image2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6.wmf"/><Relationship Id="rId7" Type="http://schemas.openxmlformats.org/officeDocument/2006/relationships/image" Target="../media/image39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38.wmf"/><Relationship Id="rId5" Type="http://schemas.openxmlformats.org/officeDocument/2006/relationships/image" Target="../media/image11.wmf"/><Relationship Id="rId4" Type="http://schemas.openxmlformats.org/officeDocument/2006/relationships/image" Target="../media/image37.wmf"/><Relationship Id="rId9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10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97D5A-15CD-43B9-BCF1-0B70DCEF89EA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EFA7E-727C-4533-98E2-D5ECEB889F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4647-9201-4B6B-99B1-A40E85946D78}" type="datetimeFigureOut">
              <a:rPr lang="en-US" smtClean="0"/>
              <a:pPr/>
              <a:t>20/04/2020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7.bin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6.bin"/><Relationship Id="rId10" Type="http://schemas.openxmlformats.org/officeDocument/2006/relationships/oleObject" Target="../embeddings/oleObject61.bin"/><Relationship Id="rId4" Type="http://schemas.openxmlformats.org/officeDocument/2006/relationships/image" Target="../media/image65.emf"/><Relationship Id="rId9" Type="http://schemas.openxmlformats.org/officeDocument/2006/relationships/oleObject" Target="../embeddings/oleObject6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image" Target="../media/image9.png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4.bin"/><Relationship Id="rId9" Type="http://schemas.openxmlformats.org/officeDocument/2006/relationships/oleObject" Target="../embeddings/oleObject6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7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png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png"/><Relationship Id="rId4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5.emf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6.emf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ramida | 3D Warehou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10861"/>
            <a:ext cx="9144000" cy="495842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2913" y="2812212"/>
            <a:ext cx="9046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9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PIRAMIDA-zadaci</a:t>
            </a:r>
            <a:endParaRPr lang="en-US" sz="9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164" y="377392"/>
            <a:ext cx="8343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/>
            <a:r>
              <a:rPr lang="sr-Latn-ME" sz="2400" b="1" dirty="0" smtClean="0"/>
              <a:t>   </a:t>
            </a:r>
            <a:r>
              <a:rPr lang="sr-Latn-ME" sz="2000" b="1" dirty="0" smtClean="0"/>
              <a:t>Pravilna četvorostrana  piramida presječena je dijagonalnom ravni.Ako je površina presjeka jednaka12         i obim osnove 8cm,kolika je površina i zapremina piramide?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359" y="1695450"/>
            <a:ext cx="122341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ME" sz="2000" b="1" dirty="0" smtClean="0"/>
          </a:p>
          <a:p>
            <a:r>
              <a:rPr lang="sr-Latn-ME" sz="2000" b="1" dirty="0" smtClean="0"/>
              <a:t>O=8cm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graphicFrame>
        <p:nvGraphicFramePr>
          <p:cNvPr id="103427" name="Object 3"/>
          <p:cNvGraphicFramePr>
            <a:graphicFrameLocks noChangeAspect="1"/>
          </p:cNvGraphicFramePr>
          <p:nvPr/>
        </p:nvGraphicFramePr>
        <p:xfrm>
          <a:off x="3466021" y="725517"/>
          <a:ext cx="515938" cy="378664"/>
        </p:xfrm>
        <a:graphic>
          <a:graphicData uri="http://schemas.openxmlformats.org/presentationml/2006/ole">
            <p:oleObj spid="_x0000_s103427" name="Equation" r:id="rId3" imgW="317160" imgH="2286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87358" y="2688386"/>
            <a:ext cx="10200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P=?,V=?</a:t>
            </a:r>
            <a:endParaRPr lang="en-US" sz="2000" b="1" dirty="0"/>
          </a:p>
        </p:txBody>
      </p:sp>
      <p:pic>
        <p:nvPicPr>
          <p:cNvPr id="10" name="Picture 9"/>
          <p:cNvPicPr/>
          <p:nvPr/>
        </p:nvPicPr>
        <p:blipFill>
          <a:blip r:embed="rId4"/>
          <a:srcRect r="51538"/>
          <a:stretch>
            <a:fillRect/>
          </a:stretch>
        </p:blipFill>
        <p:spPr bwMode="auto">
          <a:xfrm>
            <a:off x="0" y="1440611"/>
            <a:ext cx="2898475" cy="356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428" name="Object 4"/>
          <p:cNvGraphicFramePr>
            <a:graphicFrameLocks noChangeAspect="1"/>
          </p:cNvGraphicFramePr>
          <p:nvPr/>
        </p:nvGraphicFramePr>
        <p:xfrm>
          <a:off x="6214464" y="1457056"/>
          <a:ext cx="1357312" cy="749300"/>
        </p:xfrm>
        <a:graphic>
          <a:graphicData uri="http://schemas.openxmlformats.org/presentationml/2006/ole">
            <p:oleObj spid="_x0000_s103428" name="Equation" r:id="rId5" imgW="711000" imgH="393480" progId="Equation.3">
              <p:embed/>
            </p:oleObj>
          </a:graphicData>
        </a:graphic>
      </p:graphicFrame>
      <p:graphicFrame>
        <p:nvGraphicFramePr>
          <p:cNvPr id="103429" name="Object 5"/>
          <p:cNvGraphicFramePr>
            <a:graphicFrameLocks noChangeAspect="1"/>
          </p:cNvGraphicFramePr>
          <p:nvPr/>
        </p:nvGraphicFramePr>
        <p:xfrm>
          <a:off x="3095326" y="1673883"/>
          <a:ext cx="1355904" cy="457486"/>
        </p:xfrm>
        <a:graphic>
          <a:graphicData uri="http://schemas.openxmlformats.org/presentationml/2006/ole">
            <p:oleObj spid="_x0000_s103429" name="Equation" r:id="rId6" imgW="749160" imgH="253800" progId="Equation.3">
              <p:embed/>
            </p:oleObj>
          </a:graphicData>
        </a:graphic>
      </p:graphicFrame>
      <p:graphicFrame>
        <p:nvGraphicFramePr>
          <p:cNvPr id="103430" name="Object 6"/>
          <p:cNvGraphicFramePr>
            <a:graphicFrameLocks noChangeAspect="1"/>
          </p:cNvGraphicFramePr>
          <p:nvPr/>
        </p:nvGraphicFramePr>
        <p:xfrm>
          <a:off x="6285183" y="2152590"/>
          <a:ext cx="1624013" cy="820738"/>
        </p:xfrm>
        <a:graphic>
          <a:graphicData uri="http://schemas.openxmlformats.org/presentationml/2006/ole">
            <p:oleObj spid="_x0000_s103430" name="Equation" r:id="rId7" imgW="850680" imgH="431640" progId="Equation.3">
              <p:embed/>
            </p:oleObj>
          </a:graphicData>
        </a:graphic>
      </p:graphicFrame>
      <p:graphicFrame>
        <p:nvGraphicFramePr>
          <p:cNvPr id="103431" name="Object 7"/>
          <p:cNvGraphicFramePr>
            <a:graphicFrameLocks noChangeAspect="1"/>
          </p:cNvGraphicFramePr>
          <p:nvPr/>
        </p:nvGraphicFramePr>
        <p:xfrm>
          <a:off x="6328793" y="2873435"/>
          <a:ext cx="1598613" cy="820738"/>
        </p:xfrm>
        <a:graphic>
          <a:graphicData uri="http://schemas.openxmlformats.org/presentationml/2006/ole">
            <p:oleObj spid="_x0000_s103431" name="Equation" r:id="rId8" imgW="838080" imgH="431640" progId="Equation.3">
              <p:embed/>
            </p:oleObj>
          </a:graphicData>
        </a:graphic>
      </p:graphicFrame>
      <p:graphicFrame>
        <p:nvGraphicFramePr>
          <p:cNvPr id="103432" name="Object 8"/>
          <p:cNvGraphicFramePr>
            <a:graphicFrameLocks noChangeAspect="1"/>
          </p:cNvGraphicFramePr>
          <p:nvPr/>
        </p:nvGraphicFramePr>
        <p:xfrm>
          <a:off x="5957620" y="3649932"/>
          <a:ext cx="2420938" cy="868363"/>
        </p:xfrm>
        <a:graphic>
          <a:graphicData uri="http://schemas.openxmlformats.org/presentationml/2006/ole">
            <p:oleObj spid="_x0000_s103432" name="Equation" r:id="rId9" imgW="1269720" imgH="4572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49636" y="0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5: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4589252" y="1544129"/>
            <a:ext cx="1285335" cy="698737"/>
          </a:xfrm>
          <a:prstGeom prst="triangle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63706" y="2216989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</a:t>
            </a:r>
            <a:endParaRPr lang="en-US" dirty="0"/>
          </a:p>
        </p:txBody>
      </p:sp>
      <p:cxnSp>
        <p:nvCxnSpPr>
          <p:cNvPr id="24" name="Straight Connector 23"/>
          <p:cNvCxnSpPr>
            <a:stCxn id="16" idx="0"/>
            <a:endCxn id="16" idx="3"/>
          </p:cNvCxnSpPr>
          <p:nvPr/>
        </p:nvCxnSpPr>
        <p:spPr>
          <a:xfrm rot="16200000" flipH="1">
            <a:off x="4882551" y="1893497"/>
            <a:ext cx="6987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01728" y="1759789"/>
            <a:ext cx="345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graphicFrame>
        <p:nvGraphicFramePr>
          <p:cNvPr id="103433" name="Object 9"/>
          <p:cNvGraphicFramePr>
            <a:graphicFrameLocks noChangeAspect="1"/>
          </p:cNvGraphicFramePr>
          <p:nvPr/>
        </p:nvGraphicFramePr>
        <p:xfrm>
          <a:off x="3051953" y="3186413"/>
          <a:ext cx="896938" cy="339725"/>
        </p:xfrm>
        <a:graphic>
          <a:graphicData uri="http://schemas.openxmlformats.org/presentationml/2006/ole">
            <p:oleObj spid="_x0000_s103433" name="Equation" r:id="rId10" imgW="469800" imgH="177480" progId="Equation.3">
              <p:embed/>
            </p:oleObj>
          </a:graphicData>
        </a:graphic>
      </p:graphicFrame>
      <p:graphicFrame>
        <p:nvGraphicFramePr>
          <p:cNvPr id="103434" name="Object 10"/>
          <p:cNvGraphicFramePr>
            <a:graphicFrameLocks noChangeAspect="1"/>
          </p:cNvGraphicFramePr>
          <p:nvPr/>
        </p:nvGraphicFramePr>
        <p:xfrm>
          <a:off x="3115304" y="3709838"/>
          <a:ext cx="1817687" cy="339725"/>
        </p:xfrm>
        <a:graphic>
          <a:graphicData uri="http://schemas.openxmlformats.org/presentationml/2006/ole">
            <p:oleObj spid="_x0000_s103434" name="Equation" r:id="rId11" imgW="9522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9" grpId="0" build="allAtOnce"/>
      <p:bldP spid="16" grpId="0" animBg="1"/>
      <p:bldP spid="17" grpId="0" build="allAtOnce"/>
      <p:bldP spid="2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579678" y="746485"/>
          <a:ext cx="1541462" cy="365125"/>
        </p:xfrm>
        <a:graphic>
          <a:graphicData uri="http://schemas.openxmlformats.org/presentationml/2006/ole">
            <p:oleObj spid="_x0000_s104450" name="Equation" r:id="rId3" imgW="698400" imgH="164880" progId="Equation.3">
              <p:embed/>
            </p:oleObj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462921" y="1235463"/>
          <a:ext cx="2073275" cy="869950"/>
        </p:xfrm>
        <a:graphic>
          <a:graphicData uri="http://schemas.openxmlformats.org/presentationml/2006/ole">
            <p:oleObj spid="_x0000_s104452" name="Equation" r:id="rId4" imgW="939600" imgH="393480" progId="Equation.3">
              <p:embed/>
            </p:oleObj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 cstate="email"/>
          <a:srcRect r="48334"/>
          <a:stretch>
            <a:fillRect/>
          </a:stretch>
        </p:blipFill>
        <p:spPr bwMode="auto">
          <a:xfrm>
            <a:off x="3355676" y="352049"/>
            <a:ext cx="2889848" cy="35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4453" name="Object 5"/>
          <p:cNvGraphicFramePr>
            <a:graphicFrameLocks noChangeAspect="1"/>
          </p:cNvGraphicFramePr>
          <p:nvPr/>
        </p:nvGraphicFramePr>
        <p:xfrm>
          <a:off x="6066527" y="453006"/>
          <a:ext cx="2017713" cy="958850"/>
        </p:xfrm>
        <a:graphic>
          <a:graphicData uri="http://schemas.openxmlformats.org/presentationml/2006/ole">
            <p:oleObj spid="_x0000_s104453" name="Equation" r:id="rId6" imgW="990360" imgH="469800" progId="Equation.3">
              <p:embed/>
            </p:oleObj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6099654" y="1201558"/>
          <a:ext cx="2405063" cy="1944687"/>
        </p:xfrm>
        <a:graphic>
          <a:graphicData uri="http://schemas.openxmlformats.org/presentationml/2006/ole">
            <p:oleObj spid="_x0000_s104454" name="Equation" r:id="rId7" imgW="1180800" imgH="952200" progId="Equation.3">
              <p:embed/>
            </p:oleObj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/>
        </p:nvGraphicFramePr>
        <p:xfrm>
          <a:off x="410294" y="2054675"/>
          <a:ext cx="2465388" cy="954087"/>
        </p:xfrm>
        <a:graphic>
          <a:graphicData uri="http://schemas.openxmlformats.org/presentationml/2006/ole">
            <p:oleObj spid="_x0000_s104455" name="Equation" r:id="rId8" imgW="1117440" imgH="431640" progId="Equation.3">
              <p:embed/>
            </p:oleObj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/>
        </p:nvGraphicFramePr>
        <p:xfrm>
          <a:off x="393939" y="2875862"/>
          <a:ext cx="2549525" cy="1122362"/>
        </p:xfrm>
        <a:graphic>
          <a:graphicData uri="http://schemas.openxmlformats.org/presentationml/2006/ole">
            <p:oleObj spid="_x0000_s104456" name="Equation" r:id="rId9" imgW="1155600" imgH="507960" progId="Equation.3">
              <p:embed/>
            </p:oleObj>
          </a:graphicData>
        </a:graphic>
      </p:graphicFrame>
      <p:graphicFrame>
        <p:nvGraphicFramePr>
          <p:cNvPr id="104457" name="Object 9"/>
          <p:cNvGraphicFramePr>
            <a:graphicFrameLocks noChangeAspect="1"/>
          </p:cNvGraphicFramePr>
          <p:nvPr/>
        </p:nvGraphicFramePr>
        <p:xfrm>
          <a:off x="454170" y="4013771"/>
          <a:ext cx="1358184" cy="825648"/>
        </p:xfrm>
        <a:graphic>
          <a:graphicData uri="http://schemas.openxmlformats.org/presentationml/2006/ole">
            <p:oleObj spid="_x0000_s104457" name="Equation" r:id="rId10" imgW="647640" imgH="393480" progId="Equation.3">
              <p:embed/>
            </p:oleObj>
          </a:graphicData>
        </a:graphic>
      </p:graphicFrame>
      <p:graphicFrame>
        <p:nvGraphicFramePr>
          <p:cNvPr id="104458" name="Object 10"/>
          <p:cNvGraphicFramePr>
            <a:graphicFrameLocks noChangeAspect="1"/>
          </p:cNvGraphicFramePr>
          <p:nvPr/>
        </p:nvGraphicFramePr>
        <p:xfrm>
          <a:off x="1761197" y="3956200"/>
          <a:ext cx="1252537" cy="903287"/>
        </p:xfrm>
        <a:graphic>
          <a:graphicData uri="http://schemas.openxmlformats.org/presentationml/2006/ole">
            <p:oleObj spid="_x0000_s104458" name="Equation" r:id="rId11" imgW="545760" imgH="393480" progId="Equation.3">
              <p:embed/>
            </p:oleObj>
          </a:graphicData>
        </a:graphic>
      </p:graphicFrame>
      <p:graphicFrame>
        <p:nvGraphicFramePr>
          <p:cNvPr id="104459" name="Object 11"/>
          <p:cNvGraphicFramePr>
            <a:graphicFrameLocks noChangeAspect="1"/>
          </p:cNvGraphicFramePr>
          <p:nvPr/>
        </p:nvGraphicFramePr>
        <p:xfrm>
          <a:off x="2849742" y="3978965"/>
          <a:ext cx="3057525" cy="903287"/>
        </p:xfrm>
        <a:graphic>
          <a:graphicData uri="http://schemas.openxmlformats.org/presentationml/2006/ole">
            <p:oleObj spid="_x0000_s104459" name="Equation" r:id="rId12" imgW="13334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8447" y="244995"/>
            <a:ext cx="6501652" cy="126957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sz="2100" dirty="0" smtClean="0"/>
          </a:p>
          <a:p>
            <a:endParaRPr lang="sr-Latn-ME" sz="2100" dirty="0" smtClean="0"/>
          </a:p>
          <a:p>
            <a:r>
              <a:rPr lang="sr-Latn-ME" sz="1800" b="1" dirty="0" smtClean="0"/>
              <a:t>1</a:t>
            </a:r>
            <a:r>
              <a:rPr lang="sr-Latn-ME" sz="1800" dirty="0" smtClean="0"/>
              <a:t>. Visina pravilne šestostrane piramide je 6 cm,</a:t>
            </a:r>
          </a:p>
          <a:p>
            <a:r>
              <a:rPr lang="sr-Latn-ME" sz="1800" dirty="0" smtClean="0"/>
              <a:t> a osnovna ivica je a=4cm.Izračunati površinu i zapreminu piramide.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29541" y="320634"/>
            <a:ext cx="2407647" cy="43858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sz="2400" b="1" i="1" dirty="0" smtClean="0">
                <a:solidFill>
                  <a:srgbClr val="FF0000"/>
                </a:solidFill>
              </a:rPr>
              <a:t>Zadaci za domaći: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3335" y="1111319"/>
            <a:ext cx="8642238" cy="299312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b="1" dirty="0" smtClean="0"/>
          </a:p>
          <a:p>
            <a:endParaRPr lang="sr-Latn-ME" b="1" dirty="0" smtClean="0"/>
          </a:p>
          <a:p>
            <a:pPr marL="257175" indent="-257175"/>
            <a:r>
              <a:rPr lang="sr-Latn-ME" sz="1800" b="1" dirty="0" smtClean="0"/>
              <a:t>2</a:t>
            </a:r>
            <a:r>
              <a:rPr lang="sr-Latn-ME" sz="1800" dirty="0" smtClean="0"/>
              <a:t>.Ivica osnove pravilne četvorostrane piramide je 12 cm i jednaka je apotemi.</a:t>
            </a:r>
          </a:p>
          <a:p>
            <a:pPr marL="257175" indent="-257175"/>
            <a:r>
              <a:rPr lang="sr-Latn-ME" sz="1800" dirty="0" smtClean="0"/>
              <a:t>Naći površinu i zapreminu piramide.</a:t>
            </a:r>
          </a:p>
          <a:p>
            <a:pPr marL="257175" indent="-257175"/>
            <a:endParaRPr lang="sr-Latn-ME" sz="1800" dirty="0" smtClean="0"/>
          </a:p>
          <a:p>
            <a:pPr marL="257175" indent="-257175"/>
            <a:r>
              <a:rPr lang="sr-Latn-ME" sz="1800" b="1" dirty="0" smtClean="0"/>
              <a:t>3</a:t>
            </a:r>
            <a:r>
              <a:rPr lang="sr-Latn-ME" sz="1800" dirty="0" smtClean="0"/>
              <a:t>.Odrediti  zapreminu pravilne trostrane piramide čoja je osnovna ivica</a:t>
            </a:r>
          </a:p>
          <a:p>
            <a:pPr marL="257175" indent="-257175"/>
            <a:r>
              <a:rPr lang="sr-Latn-ME" sz="1800" dirty="0" smtClean="0"/>
              <a:t>a=       cm,  a bočna ivica s=5cm</a:t>
            </a:r>
          </a:p>
          <a:p>
            <a:pPr marL="257175" indent="-257175"/>
            <a:endParaRPr lang="sr-Latn-ME" sz="1800" dirty="0" smtClean="0"/>
          </a:p>
          <a:p>
            <a:pPr marL="257175" indent="-257175"/>
            <a:r>
              <a:rPr lang="sr-Latn-ME" sz="1800" b="1" dirty="0" smtClean="0"/>
              <a:t>4.</a:t>
            </a:r>
            <a:r>
              <a:rPr lang="sr-Latn-ME" sz="1800" dirty="0" smtClean="0"/>
              <a:t> Naći površinu i zapreminu tetraedra ivice a=4cm(</a:t>
            </a:r>
            <a:r>
              <a:rPr lang="sr-Latn-ME" sz="1800" dirty="0" smtClean="0">
                <a:solidFill>
                  <a:srgbClr val="FF0000"/>
                </a:solidFill>
              </a:rPr>
              <a:t>tetraedar</a:t>
            </a:r>
            <a:r>
              <a:rPr lang="sr-Latn-ME" sz="1800" dirty="0" smtClean="0"/>
              <a:t> je pravilna trostrana piramida</a:t>
            </a:r>
          </a:p>
          <a:p>
            <a:pPr marL="257175" indent="-257175"/>
            <a:r>
              <a:rPr lang="sr-Latn-ME" sz="1800" dirty="0" smtClean="0"/>
              <a:t> koja ima sve ivice jednake,tj.</a:t>
            </a:r>
            <a:r>
              <a:rPr lang="sr-Latn-ME" sz="1800" dirty="0" smtClean="0">
                <a:solidFill>
                  <a:srgbClr val="FF0000"/>
                </a:solidFill>
              </a:rPr>
              <a:t>a=s</a:t>
            </a:r>
            <a:r>
              <a:rPr lang="sr-Latn-ME" sz="1800" dirty="0" smtClean="0"/>
              <a:t>)</a:t>
            </a:r>
          </a:p>
          <a:p>
            <a:pPr marL="257175" indent="-257175"/>
            <a:endParaRPr lang="sr-Latn-ME" sz="1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3614" y="3580411"/>
            <a:ext cx="13856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49363" y="2689123"/>
          <a:ext cx="333993" cy="250495"/>
        </p:xfrm>
        <a:graphic>
          <a:graphicData uri="http://schemas.openxmlformats.org/presentationml/2006/ole">
            <p:oleObj spid="_x0000_s1026" name="Equation" r:id="rId3" imgW="304560" imgH="22860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18591" y="4013799"/>
          <a:ext cx="1562100" cy="685800"/>
        </p:xfrm>
        <a:graphic>
          <a:graphicData uri="http://schemas.openxmlformats.org/presentationml/2006/ole">
            <p:oleObj spid="_x0000_s1028" name="Packager Shell Object" showAsIcon="1" r:id="rId4" imgW="1562400" imgH="68580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872251" y="3623480"/>
            <a:ext cx="13856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8931" y="2833874"/>
            <a:ext cx="348344" cy="25391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sr-Latn-ME" sz="1200" b="1" dirty="0" smtClean="0"/>
              <a:t>s</a:t>
            </a:r>
            <a:endParaRPr lang="en-US" sz="1200" b="1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38806" y="3127134"/>
          <a:ext cx="1541639" cy="365125"/>
        </p:xfrm>
        <a:graphic>
          <a:graphicData uri="http://schemas.openxmlformats.org/presentationml/2006/ole">
            <p:oleObj spid="_x0000_s9217" name="Equation" r:id="rId3" imgW="698400" imgH="1648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01808" y="298309"/>
            <a:ext cx="7651903" cy="136191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sz="2100" dirty="0" smtClean="0"/>
          </a:p>
          <a:p>
            <a:endParaRPr lang="sr-Latn-ME" sz="2100" dirty="0" smtClean="0"/>
          </a:p>
          <a:p>
            <a:r>
              <a:rPr lang="sr-Latn-ME" sz="2100" dirty="0" smtClean="0"/>
              <a:t> </a:t>
            </a:r>
            <a:r>
              <a:rPr lang="sr-Latn-ME" sz="2100" b="1" dirty="0" smtClean="0"/>
              <a:t>Visina pravilne četvorostrane piramide je 12 cm,</a:t>
            </a:r>
          </a:p>
          <a:p>
            <a:r>
              <a:rPr lang="sr-Latn-ME" sz="2100" b="1" dirty="0" smtClean="0"/>
              <a:t> a osnovna ivica je  10 cm.Izračunati površinu i zapreminu piramide.</a:t>
            </a:r>
            <a:endParaRPr lang="en-US" sz="2100" b="1" dirty="0"/>
          </a:p>
        </p:txBody>
      </p:sp>
      <p:sp>
        <p:nvSpPr>
          <p:cNvPr id="13" name="Rectangle 12"/>
          <p:cNvSpPr/>
          <p:nvPr/>
        </p:nvSpPr>
        <p:spPr>
          <a:xfrm>
            <a:off x="399803" y="350937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Zadatak1: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00450" y="1695450"/>
            <a:ext cx="148309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H=12cm</a:t>
            </a:r>
          </a:p>
          <a:p>
            <a:r>
              <a:rPr lang="sr-Latn-ME" sz="2000" b="1" dirty="0" smtClean="0"/>
              <a:t>a=10cm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48075" y="2619375"/>
            <a:ext cx="117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P=?,V=?</a:t>
            </a:r>
            <a:endParaRPr lang="en-US" sz="2000" b="1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425825" y="3998913"/>
          <a:ext cx="1820863" cy="449262"/>
        </p:xfrm>
        <a:graphic>
          <a:graphicData uri="http://schemas.openxmlformats.org/presentationml/2006/ole">
            <p:oleObj spid="_x0000_s9219" name="Equation" r:id="rId4" imgW="825480" imgH="203040" progId="Equation.3">
              <p:embed/>
            </p:oleObj>
          </a:graphicData>
        </a:graphic>
      </p:graphicFrame>
      <p:sp>
        <p:nvSpPr>
          <p:cNvPr id="22" name="Right Triangle 21"/>
          <p:cNvSpPr/>
          <p:nvPr/>
        </p:nvSpPr>
        <p:spPr>
          <a:xfrm>
            <a:off x="5749326" y="1725282"/>
            <a:ext cx="893014" cy="1419405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75437" y="2384664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123317" y="2168645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33895" y="3095625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a/2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972300" y="1936750"/>
          <a:ext cx="2017713" cy="958850"/>
        </p:xfrm>
        <a:graphic>
          <a:graphicData uri="http://schemas.openxmlformats.org/presentationml/2006/ole">
            <p:oleObj spid="_x0000_s9220" name="Equation" r:id="rId5" imgW="990360" imgH="469800" progId="Equation.3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983413" y="2792413"/>
          <a:ext cx="2120900" cy="1400175"/>
        </p:xfrm>
        <a:graphic>
          <a:graphicData uri="http://schemas.openxmlformats.org/presentationml/2006/ole">
            <p:oleObj spid="_x0000_s9222" name="Equation" r:id="rId6" imgW="1041120" imgH="685800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516813" y="4208463"/>
          <a:ext cx="1138237" cy="882650"/>
        </p:xfrm>
        <a:graphic>
          <a:graphicData uri="http://schemas.openxmlformats.org/presentationml/2006/ole">
            <p:oleObj spid="_x0000_s9223" name="Equation" r:id="rId7" imgW="558720" imgH="431640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2767" y="4506044"/>
          <a:ext cx="3868737" cy="447675"/>
        </p:xfrm>
        <a:graphic>
          <a:graphicData uri="http://schemas.openxmlformats.org/presentationml/2006/ole">
            <p:oleObj spid="_x0000_s9224" name="Equation" r:id="rId8" imgW="1752480" imgH="203040" progId="Equation.3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182938" y="3340100"/>
          <a:ext cx="2833687" cy="927100"/>
        </p:xfrm>
        <a:graphic>
          <a:graphicData uri="http://schemas.openxmlformats.org/presentationml/2006/ole">
            <p:oleObj spid="_x0000_s9225" name="Equation" r:id="rId9" imgW="1282680" imgH="419040" progId="Equation.3">
              <p:embed/>
            </p:oleObj>
          </a:graphicData>
        </a:graphic>
      </p:graphicFrame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10" cstate="email"/>
          <a:srcRect r="48334"/>
          <a:stretch>
            <a:fillRect/>
          </a:stretch>
        </p:blipFill>
        <p:spPr bwMode="auto">
          <a:xfrm>
            <a:off x="0" y="1585626"/>
            <a:ext cx="3191773" cy="35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8283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5" grpId="0" build="allAtOnce"/>
      <p:bldP spid="22" grpId="0" animBg="1"/>
      <p:bldP spid="23" grpId="0" build="allAtOnce"/>
      <p:bldP spid="24" grpId="0" build="allAtOnce"/>
      <p:bldP spid="2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4786313" y="925513"/>
          <a:ext cx="1485900" cy="903287"/>
        </p:xfrm>
        <a:graphic>
          <a:graphicData uri="http://schemas.openxmlformats.org/presentationml/2006/ole">
            <p:oleObj spid="_x0000_s44034" name="Equation" r:id="rId3" imgW="647640" imgH="393480" progId="Equation.3">
              <p:embed/>
            </p:oleObj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4724400" y="1868488"/>
          <a:ext cx="1573213" cy="903287"/>
        </p:xfrm>
        <a:graphic>
          <a:graphicData uri="http://schemas.openxmlformats.org/presentationml/2006/ole">
            <p:oleObj spid="_x0000_s44035" name="Equation" r:id="rId4" imgW="685800" imgH="393480" progId="Equation.3">
              <p:embed/>
            </p:oleObj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4678363" y="2782888"/>
          <a:ext cx="1893887" cy="903287"/>
        </p:xfrm>
        <a:graphic>
          <a:graphicData uri="http://schemas.openxmlformats.org/presentationml/2006/ole">
            <p:oleObj spid="_x0000_s44036" name="Equation" r:id="rId5" imgW="825480" imgH="393480" progId="Equation.3">
              <p:embed/>
            </p:oleObj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4618038" y="3233738"/>
          <a:ext cx="1747837" cy="990600"/>
        </p:xfrm>
        <a:graphic>
          <a:graphicData uri="http://schemas.openxmlformats.org/presentationml/2006/ole">
            <p:oleObj spid="_x0000_s44037" name="Equation" r:id="rId6" imgW="761760" imgH="431640" progId="Equation.3">
              <p:embed/>
            </p:oleObj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7" cstate="email"/>
          <a:srcRect r="48334"/>
          <a:stretch>
            <a:fillRect/>
          </a:stretch>
        </p:blipFill>
        <p:spPr bwMode="auto">
          <a:xfrm>
            <a:off x="586596" y="1085294"/>
            <a:ext cx="3459193" cy="381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1155" y="463657"/>
            <a:ext cx="8343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/>
            <a:r>
              <a:rPr lang="sr-Latn-ME" sz="2400" b="1" dirty="0" smtClean="0"/>
              <a:t>  Odrediti  površinu pravilne trostrane piramide čija je osnovna ivica a=       cm,  a visina piramide H=4cm.</a:t>
            </a:r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1435041" y="819600"/>
          <a:ext cx="601341" cy="452437"/>
        </p:xfrm>
        <a:graphic>
          <a:graphicData uri="http://schemas.openxmlformats.org/presentationml/2006/ole">
            <p:oleObj spid="_x0000_s43009" name="Equation" r:id="rId3" imgW="304560" imgH="228600" progId="Equation.3">
              <p:embed/>
            </p:oleObj>
          </a:graphicData>
        </a:graphic>
      </p:graphicFrame>
      <p:sp>
        <p:nvSpPr>
          <p:cNvPr id="21" name="Right Triangle 20"/>
          <p:cNvSpPr/>
          <p:nvPr/>
        </p:nvSpPr>
        <p:spPr>
          <a:xfrm>
            <a:off x="4735725" y="2130724"/>
            <a:ext cx="1052602" cy="1592652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85453" y="2930106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80264" y="2662687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6248790" y="1316637"/>
          <a:ext cx="1681162" cy="954087"/>
        </p:xfrm>
        <a:graphic>
          <a:graphicData uri="http://schemas.openxmlformats.org/presentationml/2006/ole">
            <p:oleObj spid="_x0000_s43013" name="Equation" r:id="rId4" imgW="761760" imgH="431640" progId="Equation.3">
              <p:embed/>
            </p:oleObj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6303424" y="2170112"/>
          <a:ext cx="2297113" cy="1011237"/>
        </p:xfrm>
        <a:graphic>
          <a:graphicData uri="http://schemas.openxmlformats.org/presentationml/2006/ole">
            <p:oleObj spid="_x0000_s43014" name="Equation" r:id="rId5" imgW="1041120" imgH="457200" progId="Equation.3">
              <p:embed/>
            </p:oleObj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6397924" y="3292685"/>
          <a:ext cx="1849438" cy="561975"/>
        </p:xfrm>
        <a:graphic>
          <a:graphicData uri="http://schemas.openxmlformats.org/presentationml/2006/ole">
            <p:oleObj spid="_x0000_s43015" name="Equation" r:id="rId6" imgW="838080" imgH="253800" progId="Equation.3">
              <p:embed/>
            </p:oleObj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6501712" y="3819736"/>
          <a:ext cx="1093787" cy="954087"/>
        </p:xfrm>
        <a:graphic>
          <a:graphicData uri="http://schemas.openxmlformats.org/presentationml/2006/ole">
            <p:oleObj spid="_x0000_s43016" name="Equation" r:id="rId7" imgW="495000" imgH="431640" progId="Equation.3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952750" y="2247898"/>
            <a:ext cx="933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dirty="0" smtClean="0"/>
              <a:t>P=?</a:t>
            </a:r>
            <a:endParaRPr lang="en-US" sz="2000" b="1" dirty="0"/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8" cstate="email"/>
          <a:srcRect r="79245"/>
          <a:stretch>
            <a:fillRect/>
          </a:stretch>
        </p:blipFill>
        <p:spPr bwMode="auto">
          <a:xfrm>
            <a:off x="0" y="1233578"/>
            <a:ext cx="2898476" cy="3478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14626" y="3708280"/>
          <a:ext cx="242378" cy="396619"/>
        </p:xfrm>
        <a:graphic>
          <a:graphicData uri="http://schemas.openxmlformats.org/presentationml/2006/ole">
            <p:oleObj spid="_x0000_s43017" name="Equation" r:id="rId9" imgW="139680" imgH="22860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684143" y="345919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•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Arc 19"/>
          <p:cNvSpPr/>
          <p:nvPr/>
        </p:nvSpPr>
        <p:spPr>
          <a:xfrm rot="21357194">
            <a:off x="4597878" y="3441940"/>
            <a:ext cx="353684" cy="543464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737809" y="1367646"/>
            <a:ext cx="122341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a=      cm</a:t>
            </a:r>
          </a:p>
          <a:p>
            <a:r>
              <a:rPr lang="sr-Latn-ME" sz="2000" b="1" dirty="0" smtClean="0"/>
              <a:t>H=4cm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021641" y="1379838"/>
          <a:ext cx="449092" cy="336819"/>
        </p:xfrm>
        <a:graphic>
          <a:graphicData uri="http://schemas.openxmlformats.org/presentationml/2006/ole">
            <p:oleObj spid="_x0000_s43018" name="Equation" r:id="rId10" imgW="304560" imgH="2286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32384" y="0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2:</a:t>
            </a:r>
          </a:p>
        </p:txBody>
      </p:sp>
    </p:spTree>
    <p:extLst>
      <p:ext uri="{BB962C8B-B14F-4D97-AF65-F5344CB8AC3E}">
        <p14:creationId xmlns:p14="http://schemas.microsoft.com/office/powerpoint/2010/main" xmlns="" val="90985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build="allAtOnce"/>
      <p:bldP spid="24" grpId="0" build="allAtOnce"/>
      <p:bldP spid="34" grpId="0" build="allAtOnce"/>
      <p:bldP spid="19" grpId="0" build="allAtOnce"/>
      <p:bldP spid="20" grpId="0" animBg="1"/>
      <p:bldP spid="2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3803261" y="3380805"/>
          <a:ext cx="2466975" cy="506412"/>
        </p:xfrm>
        <a:graphic>
          <a:graphicData uri="http://schemas.openxmlformats.org/presentationml/2006/ole">
            <p:oleObj spid="_x0000_s50179" name="Equation" r:id="rId3" imgW="1117440" imgH="228600" progId="Equation.3">
              <p:embed/>
            </p:oleObj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3833663" y="4001009"/>
          <a:ext cx="1878013" cy="506412"/>
        </p:xfrm>
        <a:graphic>
          <a:graphicData uri="http://schemas.openxmlformats.org/presentationml/2006/ole">
            <p:oleObj spid="_x0000_s50180" name="Equation" r:id="rId4" imgW="850680" imgH="228600" progId="Equation.3">
              <p:embed/>
            </p:oleObj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email"/>
          <a:srcRect r="79245"/>
          <a:stretch>
            <a:fillRect/>
          </a:stretch>
        </p:blipFill>
        <p:spPr bwMode="auto">
          <a:xfrm>
            <a:off x="189781" y="464774"/>
            <a:ext cx="3554083" cy="401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3923133" y="894662"/>
          <a:ext cx="1541462" cy="365125"/>
        </p:xfrm>
        <a:graphic>
          <a:graphicData uri="http://schemas.openxmlformats.org/presentationml/2006/ole">
            <p:oleObj spid="_x0000_s50181" name="Equation" r:id="rId6" imgW="698400" imgH="164880" progId="Equation.3">
              <p:embed/>
            </p:oleObj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3822011" y="1469936"/>
          <a:ext cx="2466975" cy="955675"/>
        </p:xfrm>
        <a:graphic>
          <a:graphicData uri="http://schemas.openxmlformats.org/presentationml/2006/ole">
            <p:oleObj spid="_x0000_s50182" name="Equation" r:id="rId7" imgW="1117440" imgH="431640" progId="Equation.3">
              <p:embed/>
            </p:oleObj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639329" y="2459367"/>
          <a:ext cx="3505200" cy="955675"/>
        </p:xfrm>
        <a:graphic>
          <a:graphicData uri="http://schemas.openxmlformats.org/presentationml/2006/ole">
            <p:oleObj spid="_x0000_s50183" name="Equation" r:id="rId8" imgW="15872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961" y="327546"/>
            <a:ext cx="138564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sr-Latn-ME" b="1" dirty="0" smtClean="0"/>
          </a:p>
          <a:p>
            <a:endParaRPr lang="sr-Latn-ME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38022" y="339112"/>
            <a:ext cx="78500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Bočna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ivica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pravilne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trostrane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piramide</a:t>
            </a:r>
            <a:r>
              <a:rPr lang="en-US" sz="2000" b="1" dirty="0" smtClean="0"/>
              <a:t> je 10 </a:t>
            </a:r>
            <a:r>
              <a:rPr lang="en-US" sz="2000" b="1" dirty="0" err="1" smtClean="0"/>
              <a:t>cm,a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osnovom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obrazuje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ugao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od</a:t>
            </a:r>
            <a:r>
              <a:rPr lang="en-US" sz="2000" b="1" dirty="0" smtClean="0"/>
              <a:t> 30</a:t>
            </a:r>
            <a:r>
              <a:rPr lang="en-US" sz="2000" b="1" dirty="0" smtClean="0">
                <a:latin typeface="Cambria"/>
              </a:rPr>
              <a:t>°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Izračunati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dužinu</a:t>
            </a:r>
            <a:r>
              <a:rPr lang="sr-Latn-ME" sz="2000" b="1" dirty="0" smtClean="0"/>
              <a:t> </a:t>
            </a:r>
            <a:r>
              <a:rPr lang="en-US" sz="2000" b="1" dirty="0" err="1" smtClean="0"/>
              <a:t>osnovne</a:t>
            </a:r>
            <a:r>
              <a:rPr lang="sr-Latn-ME" sz="2000" b="1" dirty="0" smtClean="0"/>
              <a:t> </a:t>
            </a:r>
            <a:r>
              <a:rPr lang="en-US" sz="2000" b="1" dirty="0" err="1" smtClean="0"/>
              <a:t>ivice</a:t>
            </a:r>
            <a:r>
              <a:rPr lang="en-US" sz="2000" b="1" dirty="0" smtClean="0"/>
              <a:t>, a </a:t>
            </a:r>
            <a:r>
              <a:rPr lang="en-US" sz="2000" b="1" dirty="0" err="1" smtClean="0"/>
              <a:t>zatim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površinu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zapreminu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piramide</a:t>
            </a:r>
            <a:r>
              <a:rPr lang="sr-Latn-ME" sz="2000" b="1" dirty="0" smtClean="0"/>
              <a:t>.</a:t>
            </a:r>
          </a:p>
        </p:txBody>
      </p:sp>
      <p:pic>
        <p:nvPicPr>
          <p:cNvPr id="5" name="Picture 4"/>
          <p:cNvPicPr/>
          <p:nvPr/>
        </p:nvPicPr>
        <p:blipFill>
          <a:blip r:embed="rId3"/>
          <a:srcRect l="54209" r="25327"/>
          <a:stretch>
            <a:fillRect/>
          </a:stretch>
        </p:blipFill>
        <p:spPr bwMode="auto">
          <a:xfrm>
            <a:off x="0" y="1302588"/>
            <a:ext cx="3329796" cy="344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8188" y="3942271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30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º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 flipH="1">
            <a:off x="4287328" y="1233577"/>
            <a:ext cx="1017917" cy="1250831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00136" y="1837426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06506" y="1526875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4769600" y="2458229"/>
          <a:ext cx="242887" cy="395288"/>
        </p:xfrm>
        <a:graphic>
          <a:graphicData uri="http://schemas.openxmlformats.org/presentationml/2006/ole">
            <p:oleObj spid="_x0000_s96258" name="Equation" r:id="rId4" imgW="139680" imgH="2286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79343" y="2188233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30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º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98211" y="2251494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•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9567" y="1350394"/>
            <a:ext cx="122341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s=10cm</a:t>
            </a:r>
          </a:p>
          <a:p>
            <a:r>
              <a:rPr lang="sr-Latn-ME" sz="2000" b="1" dirty="0" smtClean="0">
                <a:latin typeface="Arial"/>
                <a:cs typeface="Arial"/>
              </a:rPr>
              <a:t>α=30</a:t>
            </a:r>
            <a:r>
              <a:rPr lang="en-US" sz="2000" b="1" dirty="0" smtClean="0">
                <a:latin typeface="Arial"/>
                <a:cs typeface="Arial"/>
              </a:rPr>
              <a:t>º</a:t>
            </a:r>
            <a:endParaRPr lang="sr-Latn-ME" sz="2000" b="1" dirty="0" smtClean="0"/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94959" y="2311879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a=?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751826" y="2679759"/>
            <a:ext cx="1245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dirty="0" smtClean="0"/>
              <a:t>P=?,V=?</a:t>
            </a:r>
            <a:endParaRPr lang="en-US" sz="2000" b="1" dirty="0"/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4056662" y="2809007"/>
          <a:ext cx="1552575" cy="803275"/>
        </p:xfrm>
        <a:graphic>
          <a:graphicData uri="http://schemas.openxmlformats.org/presentationml/2006/ole">
            <p:oleObj spid="_x0000_s96259" name="Equation" r:id="rId5" imgW="761760" imgH="393480" progId="Equation.3">
              <p:embed/>
            </p:oleObj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3612761" y="3453294"/>
          <a:ext cx="931862" cy="803275"/>
        </p:xfrm>
        <a:graphic>
          <a:graphicData uri="http://schemas.openxmlformats.org/presentationml/2006/ole">
            <p:oleObj spid="_x0000_s96260" name="Equation" r:id="rId6" imgW="457200" imgH="393480" progId="Equation.3">
              <p:embed/>
            </p:oleObj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4584849" y="3689141"/>
          <a:ext cx="1501775" cy="881062"/>
        </p:xfrm>
        <a:graphic>
          <a:graphicData uri="http://schemas.openxmlformats.org/presentationml/2006/ole">
            <p:oleObj spid="_x0000_s96261" name="Equation" r:id="rId7" imgW="736560" imgH="431640" progId="Equation.3">
              <p:embed/>
            </p:oleObj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6142127" y="1954154"/>
          <a:ext cx="1577975" cy="803275"/>
        </p:xfrm>
        <a:graphic>
          <a:graphicData uri="http://schemas.openxmlformats.org/presentationml/2006/ole">
            <p:oleObj spid="_x0000_s96262" name="Equation" r:id="rId8" imgW="774360" imgH="393480" progId="Equation.3">
              <p:embed/>
            </p:oleObj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6105465" y="1064434"/>
          <a:ext cx="2195513" cy="777875"/>
        </p:xfrm>
        <a:graphic>
          <a:graphicData uri="http://schemas.openxmlformats.org/presentationml/2006/ole">
            <p:oleObj spid="_x0000_s96263" name="Equation" r:id="rId9" imgW="1218960" imgH="431640" progId="Equation.3">
              <p:embed/>
            </p:oleObj>
          </a:graphicData>
        </a:graphic>
      </p:graphicFrame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6405054" y="2650285"/>
          <a:ext cx="1474788" cy="1217613"/>
        </p:xfrm>
        <a:graphic>
          <a:graphicData uri="http://schemas.openxmlformats.org/presentationml/2006/ole">
            <p:oleObj spid="_x0000_s96264" name="Equation" r:id="rId10" imgW="723600" imgH="596880" progId="Equation.3">
              <p:embed/>
            </p:oleObj>
          </a:graphicData>
        </a:graphic>
      </p:graphicFrame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6314536" y="3913515"/>
          <a:ext cx="2829464" cy="831314"/>
        </p:xfrm>
        <a:graphic>
          <a:graphicData uri="http://schemas.openxmlformats.org/presentationml/2006/ole">
            <p:oleObj spid="_x0000_s96265" name="Equation" r:id="rId11" imgW="1473120" imgH="431640" progId="Equation.3">
              <p:embed/>
            </p:oleObj>
          </a:graphicData>
        </a:graphic>
      </p:graphicFrame>
      <p:sp>
        <p:nvSpPr>
          <p:cNvPr id="22" name="Rectangle 21"/>
          <p:cNvSpPr/>
          <p:nvPr/>
        </p:nvSpPr>
        <p:spPr>
          <a:xfrm>
            <a:off x="166890" y="-112143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3:</a:t>
            </a:r>
          </a:p>
        </p:txBody>
      </p:sp>
    </p:spTree>
    <p:extLst>
      <p:ext uri="{BB962C8B-B14F-4D97-AF65-F5344CB8AC3E}">
        <p14:creationId xmlns:p14="http://schemas.microsoft.com/office/powerpoint/2010/main" xmlns="" val="12685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animBg="1"/>
      <p:bldP spid="8" grpId="0" build="allAtOnce"/>
      <p:bldP spid="9" grpId="0" build="allAtOnce"/>
      <p:bldP spid="11" grpId="0" build="allAtOnce"/>
      <p:bldP spid="12" grpId="0" build="allAtOnce"/>
      <p:bldP spid="13" grpId="0" build="allAtOnce"/>
      <p:bldP spid="14" grpId="0" build="allAtOnce"/>
      <p:bldP spid="1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>
            <a:off x="3588412" y="517585"/>
            <a:ext cx="1052602" cy="1592652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21170" y="1345721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83811" y="1293962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sp>
        <p:nvSpPr>
          <p:cNvPr id="7" name="Arc 6"/>
          <p:cNvSpPr/>
          <p:nvPr/>
        </p:nvSpPr>
        <p:spPr>
          <a:xfrm rot="21357194">
            <a:off x="3424685" y="1880559"/>
            <a:ext cx="353684" cy="543464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05841" y="1865771"/>
            <a:ext cx="1113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•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6228271" y="809086"/>
          <a:ext cx="1332123" cy="315539"/>
        </p:xfrm>
        <a:graphic>
          <a:graphicData uri="http://schemas.openxmlformats.org/presentationml/2006/ole">
            <p:oleObj spid="_x0000_s99336" name="Equation" r:id="rId3" imgW="698400" imgH="164880" progId="Equation.3">
              <p:embed/>
            </p:oleObj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6079315" y="1211235"/>
          <a:ext cx="1995009" cy="772841"/>
        </p:xfrm>
        <a:graphic>
          <a:graphicData uri="http://schemas.openxmlformats.org/presentationml/2006/ole">
            <p:oleObj spid="_x0000_s99337" name="Equation" r:id="rId4" imgW="1117440" imgH="431640" progId="Equation.3">
              <p:embed/>
            </p:oleObj>
          </a:graphicData>
        </a:graphic>
      </p:graphicFrame>
      <p:graphicFrame>
        <p:nvGraphicFramePr>
          <p:cNvPr id="99338" name="Object 10"/>
          <p:cNvGraphicFramePr>
            <a:graphicFrameLocks noChangeAspect="1"/>
          </p:cNvGraphicFramePr>
          <p:nvPr/>
        </p:nvGraphicFramePr>
        <p:xfrm>
          <a:off x="6154782" y="2065997"/>
          <a:ext cx="1858634" cy="608192"/>
        </p:xfrm>
        <a:graphic>
          <a:graphicData uri="http://schemas.openxmlformats.org/presentationml/2006/ole">
            <p:oleObj spid="_x0000_s99338" name="Equation" r:id="rId5" imgW="1320480" imgH="431640" progId="Equation.3">
              <p:embed/>
            </p:oleObj>
          </a:graphicData>
        </a:graphic>
      </p:graphicFrame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5975350" y="2762250"/>
          <a:ext cx="2036763" cy="608013"/>
        </p:xfrm>
        <a:graphic>
          <a:graphicData uri="http://schemas.openxmlformats.org/presentationml/2006/ole">
            <p:oleObj spid="_x0000_s99339" name="Equation" r:id="rId6" imgW="1447560" imgH="431640" progId="Equation.3">
              <p:embed/>
            </p:oleObj>
          </a:graphicData>
        </a:graphic>
      </p:graphicFrame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6114282" y="3395364"/>
          <a:ext cx="1253008" cy="719436"/>
        </p:xfrm>
        <a:graphic>
          <a:graphicData uri="http://schemas.openxmlformats.org/presentationml/2006/ole">
            <p:oleObj spid="_x0000_s99340" name="Equation" r:id="rId7" imgW="685800" imgH="393480" progId="Equation.3">
              <p:embed/>
            </p:oleObj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5919788" y="4073525"/>
          <a:ext cx="2525712" cy="720725"/>
        </p:xfrm>
        <a:graphic>
          <a:graphicData uri="http://schemas.openxmlformats.org/presentationml/2006/ole">
            <p:oleObj spid="_x0000_s99341" name="Equation" r:id="rId8" imgW="1384200" imgH="393480" progId="Equation.3">
              <p:embed/>
            </p:oleObj>
          </a:graphicData>
        </a:graphic>
      </p:graphicFrame>
      <p:pic>
        <p:nvPicPr>
          <p:cNvPr id="20" name="Picture 19"/>
          <p:cNvPicPr/>
          <p:nvPr/>
        </p:nvPicPr>
        <p:blipFill>
          <a:blip r:embed="rId9"/>
          <a:srcRect r="54894"/>
          <a:stretch>
            <a:fillRect/>
          </a:stretch>
        </p:blipFill>
        <p:spPr bwMode="auto">
          <a:xfrm>
            <a:off x="224287" y="776377"/>
            <a:ext cx="2898475" cy="354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3838755" y="2096219"/>
            <a:ext cx="431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a/2</a:t>
            </a:r>
            <a:endParaRPr lang="en-US" dirty="0"/>
          </a:p>
        </p:txBody>
      </p:sp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3417888" y="2351088"/>
          <a:ext cx="1862137" cy="958850"/>
        </p:xfrm>
        <a:graphic>
          <a:graphicData uri="http://schemas.openxmlformats.org/presentationml/2006/ole">
            <p:oleObj spid="_x0000_s99342" name="Equation" r:id="rId10" imgW="914400" imgH="469800" progId="Equation.3">
              <p:embed/>
            </p:oleObj>
          </a:graphicData>
        </a:graphic>
      </p:graphicFrame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3232869" y="3253627"/>
          <a:ext cx="1916113" cy="803275"/>
        </p:xfrm>
        <a:graphic>
          <a:graphicData uri="http://schemas.openxmlformats.org/presentationml/2006/ole">
            <p:oleObj spid="_x0000_s99343" name="Equation" r:id="rId11" imgW="939600" imgH="393480" progId="Equation.3">
              <p:embed/>
            </p:oleObj>
          </a:graphicData>
        </a:graphic>
      </p:graphicFrame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3259258" y="3999182"/>
          <a:ext cx="1165225" cy="881063"/>
        </p:xfrm>
        <a:graphic>
          <a:graphicData uri="http://schemas.openxmlformats.org/presentationml/2006/ole">
            <p:oleObj spid="_x0000_s99344" name="Equation" r:id="rId12" imgW="57132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9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9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9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9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allAtOnce"/>
      <p:bldP spid="5" grpId="0" build="allAtOnce"/>
      <p:bldP spid="7" grpId="0" animBg="1"/>
      <p:bldP spid="8" grpId="0" build="allAtOnce"/>
      <p:bldP spid="2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5416" y="583348"/>
            <a:ext cx="80772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/>
            <a:r>
              <a:rPr lang="sr-Latn-ME" sz="2000" b="1" dirty="0" smtClean="0"/>
              <a:t>   Izračunati  zapreminu pravilne šestostrane piramide ako je osnovna  ivica dužine 4cm ,a površina iznosi P=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248300" y="1868278"/>
          <a:ext cx="865187" cy="323850"/>
        </p:xfrm>
        <a:graphic>
          <a:graphicData uri="http://schemas.openxmlformats.org/presentationml/2006/ole">
            <p:oleObj spid="_x0000_s51202" name="Equation" r:id="rId3" imgW="647640" imgH="2412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7625" y="1504950"/>
            <a:ext cx="148309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a=4cm</a:t>
            </a:r>
          </a:p>
          <a:p>
            <a:r>
              <a:rPr lang="sr-Latn-ME" sz="2000" b="1" dirty="0" smtClean="0"/>
              <a:t>P=</a:t>
            </a:r>
          </a:p>
          <a:p>
            <a:r>
              <a:rPr lang="sr-Latn-ME" sz="2000" b="1" u="sng" dirty="0" smtClean="0"/>
              <a:t>                  </a:t>
            </a:r>
          </a:p>
          <a:p>
            <a:r>
              <a:rPr lang="sr-Latn-ME" dirty="0" smtClean="0"/>
              <a:t>               </a:t>
            </a:r>
            <a:endParaRPr lang="en-US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924869" y="873304"/>
          <a:ext cx="1041471" cy="403225"/>
        </p:xfrm>
        <a:graphic>
          <a:graphicData uri="http://schemas.openxmlformats.org/presentationml/2006/ole">
            <p:oleObj spid="_x0000_s51203" name="Equation" r:id="rId4" imgW="723600" imgH="27936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14775" y="2486025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V=?</a:t>
            </a:r>
            <a:endParaRPr lang="en-US" sz="2400" b="1" dirty="0"/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3876675" y="2959100"/>
          <a:ext cx="1541463" cy="365125"/>
        </p:xfrm>
        <a:graphic>
          <a:graphicData uri="http://schemas.openxmlformats.org/presentationml/2006/ole">
            <p:oleObj spid="_x0000_s51204" name="Equation" r:id="rId5" imgW="698400" imgH="1648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836988" y="3302000"/>
          <a:ext cx="2801937" cy="955675"/>
        </p:xfrm>
        <a:graphic>
          <a:graphicData uri="http://schemas.openxmlformats.org/presentationml/2006/ole">
            <p:oleObj spid="_x0000_s51205" name="Equation" r:id="rId6" imgW="1269720" imgH="43164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3759200" y="4325938"/>
          <a:ext cx="2689225" cy="506412"/>
        </p:xfrm>
        <a:graphic>
          <a:graphicData uri="http://schemas.openxmlformats.org/presentationml/2006/ole">
            <p:oleObj spid="_x0000_s51206" name="Equation" r:id="rId7" imgW="1218960" imgH="228600" progId="Equation.3">
              <p:embed/>
            </p:oleObj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6797675" y="4289425"/>
          <a:ext cx="1566863" cy="504825"/>
        </p:xfrm>
        <a:graphic>
          <a:graphicData uri="http://schemas.openxmlformats.org/presentationml/2006/ole">
            <p:oleObj spid="_x0000_s51207" name="Equation" r:id="rId8" imgW="711000" imgH="228600" progId="Equation.3">
              <p:embed/>
            </p:oleObj>
          </a:graphicData>
        </a:graphic>
      </p:graphicFrame>
      <p:pic>
        <p:nvPicPr>
          <p:cNvPr id="12" name="Picture 11"/>
          <p:cNvPicPr/>
          <p:nvPr/>
        </p:nvPicPr>
        <p:blipFill>
          <a:blip r:embed="rId9"/>
          <a:srcRect l="22696" t="18709" r="24859"/>
          <a:stretch>
            <a:fillRect/>
          </a:stretch>
        </p:blipFill>
        <p:spPr bwMode="auto">
          <a:xfrm>
            <a:off x="301925" y="1276709"/>
            <a:ext cx="2855344" cy="32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201395" y="0"/>
            <a:ext cx="2274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Zadatak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595688" y="811213"/>
          <a:ext cx="1485900" cy="903287"/>
        </p:xfrm>
        <a:graphic>
          <a:graphicData uri="http://schemas.openxmlformats.org/presentationml/2006/ole">
            <p:oleObj spid="_x0000_s52226" name="Equation" r:id="rId3" imgW="647640" imgH="393480" progId="Equation.3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577596" y="1752121"/>
          <a:ext cx="2332037" cy="990600"/>
        </p:xfrm>
        <a:graphic>
          <a:graphicData uri="http://schemas.openxmlformats.org/presentationml/2006/ole">
            <p:oleObj spid="_x0000_s52227" name="Equation" r:id="rId4" imgW="1015920" imgH="431640" progId="Equation.3">
              <p:embed/>
            </p:oleObj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3833813" y="2809875"/>
          <a:ext cx="1751012" cy="523875"/>
        </p:xfrm>
        <a:graphic>
          <a:graphicData uri="http://schemas.openxmlformats.org/presentationml/2006/ole">
            <p:oleObj spid="_x0000_s52228" name="Equation" r:id="rId5" imgW="761760" imgH="228600" progId="Equation.3">
              <p:embed/>
            </p:oleObj>
          </a:graphicData>
        </a:graphic>
      </p:graphicFrame>
      <p:sp>
        <p:nvSpPr>
          <p:cNvPr id="6" name="Right Triangle 5"/>
          <p:cNvSpPr/>
          <p:nvPr/>
        </p:nvSpPr>
        <p:spPr>
          <a:xfrm>
            <a:off x="6562725" y="619125"/>
            <a:ext cx="1390650" cy="146685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91375" y="111442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34125" y="1400175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6967538" y="2001838"/>
          <a:ext cx="493712" cy="622300"/>
        </p:xfrm>
        <a:graphic>
          <a:graphicData uri="http://schemas.openxmlformats.org/presentationml/2006/ole">
            <p:oleObj spid="_x0000_s52229" name="Equation" r:id="rId6" imgW="342720" imgH="431640" progId="Equation.3">
              <p:embed/>
            </p:oleObj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6388100" y="2259013"/>
          <a:ext cx="2579688" cy="1177925"/>
        </p:xfrm>
        <a:graphic>
          <a:graphicData uri="http://schemas.openxmlformats.org/presentationml/2006/ole">
            <p:oleObj spid="_x0000_s52230" name="Equation" r:id="rId7" imgW="1168200" imgH="533160" progId="Equation.3">
              <p:embed/>
            </p:oleObj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6419850" y="3289300"/>
          <a:ext cx="2382838" cy="1120775"/>
        </p:xfrm>
        <a:graphic>
          <a:graphicData uri="http://schemas.openxmlformats.org/presentationml/2006/ole">
            <p:oleObj spid="_x0000_s52232" name="Equation" r:id="rId8" imgW="1079280" imgH="507960" progId="Equation.3">
              <p:embed/>
            </p:oleObj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741738" y="3390900"/>
          <a:ext cx="2012950" cy="525463"/>
        </p:xfrm>
        <a:graphic>
          <a:graphicData uri="http://schemas.openxmlformats.org/presentationml/2006/ole">
            <p:oleObj spid="_x0000_s52233" name="Equation" r:id="rId9" imgW="876240" imgH="228600" progId="Equation.3">
              <p:embed/>
            </p:oleObj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3713163" y="4133850"/>
          <a:ext cx="1954212" cy="525463"/>
        </p:xfrm>
        <a:graphic>
          <a:graphicData uri="http://schemas.openxmlformats.org/presentationml/2006/ole">
            <p:oleObj spid="_x0000_s52234" name="Equation" r:id="rId10" imgW="850680" imgH="228600" progId="Equation.3">
              <p:embed/>
            </p:oleObj>
          </a:graphicData>
        </a:graphic>
      </p:graphicFrame>
      <p:pic>
        <p:nvPicPr>
          <p:cNvPr id="15" name="Picture 14"/>
          <p:cNvPicPr/>
          <p:nvPr/>
        </p:nvPicPr>
        <p:blipFill>
          <a:blip r:embed="rId11"/>
          <a:srcRect l="66691" r="14877"/>
          <a:stretch>
            <a:fillRect/>
          </a:stretch>
        </p:blipFill>
        <p:spPr bwMode="auto">
          <a:xfrm>
            <a:off x="146650" y="1155940"/>
            <a:ext cx="3088256" cy="380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build="allAtOnce"/>
      <p:bldP spid="10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1928</TotalTime>
  <Words>267</Words>
  <Application>Microsoft Office PowerPoint</Application>
  <PresentationFormat>On-screen Show (16:9)</PresentationFormat>
  <Paragraphs>75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Equation</vt:lpstr>
      <vt:lpstr>Packager Shell Object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PIRAMIDA</dc:title>
  <dc:creator>Korisnik</dc:creator>
  <cp:lastModifiedBy>Petar</cp:lastModifiedBy>
  <cp:revision>380</cp:revision>
  <dcterms:created xsi:type="dcterms:W3CDTF">2017-11-16T14:24:40Z</dcterms:created>
  <dcterms:modified xsi:type="dcterms:W3CDTF">2020-04-20T11:46:29Z</dcterms:modified>
</cp:coreProperties>
</file>