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CF6B8-E5D0-4350-B07C-812942D42BB7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0A387A6-3CC4-4F7D-B272-0A2596DB24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CF6B8-E5D0-4350-B07C-812942D42BB7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387A6-3CC4-4F7D-B272-0A2596DB24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2"/>
            <a:ext cx="457200" cy="441325"/>
          </a:xfrm>
        </p:spPr>
        <p:txBody>
          <a:bodyPr/>
          <a:lstStyle/>
          <a:p>
            <a:fld id="{90A387A6-3CC4-4F7D-B272-0A2596DB24B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1"/>
            <a:ext cx="6553200" cy="5821367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CF6B8-E5D0-4350-B07C-812942D42BB7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CF6B8-E5D0-4350-B07C-812942D42BB7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0A387A6-3CC4-4F7D-B272-0A2596DB24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1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1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CF6B8-E5D0-4350-B07C-812942D42BB7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0A387A6-3CC4-4F7D-B272-0A2596DB24B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1FCF6B8-E5D0-4350-B07C-812942D42BB7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387A6-3CC4-4F7D-B272-0A2596DB24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2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1"/>
            <a:ext cx="4040188" cy="732975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2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CF6B8-E5D0-4350-B07C-812942D42BB7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0A387A6-3CC4-4F7D-B272-0A2596DB24B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CF6B8-E5D0-4350-B07C-812942D42BB7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0A387A6-3CC4-4F7D-B272-0A2596DB24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CF6B8-E5D0-4350-B07C-812942D42BB7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1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0A387A6-3CC4-4F7D-B272-0A2596DB24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1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0A387A6-3CC4-4F7D-B272-0A2596DB24B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CF6B8-E5D0-4350-B07C-812942D42BB7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/>
          <a:p>
            <a:fld id="{90A387A6-3CC4-4F7D-B272-0A2596DB24B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1FCF6B8-E5D0-4350-B07C-812942D42BB7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1FCF6B8-E5D0-4350-B07C-812942D42BB7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0A387A6-3CC4-4F7D-B272-0A2596DB24BF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вадратна једначина</a:t>
            </a:r>
            <a:br>
              <a:rPr lang="sr-Cyrl-RS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дефиниција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24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20688"/>
            <a:ext cx="835292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i="1" dirty="0" smtClean="0">
                <a:solidFill>
                  <a:srgbClr val="FF0000"/>
                </a:solidFill>
              </a:rPr>
              <a:t>Дефиниција</a:t>
            </a:r>
          </a:p>
          <a:p>
            <a:endParaRPr lang="sr-Cyrl-RS" dirty="0" smtClean="0"/>
          </a:p>
          <a:p>
            <a:r>
              <a:rPr lang="sr-Cyrl-RS" dirty="0"/>
              <a:t> 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Једначина облика                    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, гдје је х непозната;</a:t>
            </a:r>
          </a:p>
          <a:p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назива се </a:t>
            </a:r>
            <a:r>
              <a:rPr lang="sr-Cyrl-R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КВАДРАТНА ЈЕДНАЧИНА 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по х, са коефцијентима 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a,b,c.</a:t>
            </a:r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Cyrl-R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Примјер 1 :                         </a:t>
            </a:r>
            <a:r>
              <a:rPr lang="sr-Cyrl-RS" sz="2400" b="1" dirty="0" smtClean="0">
                <a:latin typeface="Times New Roman" pitchFamily="18" charset="0"/>
                <a:cs typeface="Times New Roman" pitchFamily="18" charset="0"/>
              </a:rPr>
              <a:t> .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Одредити коефицијенте дате једначине.</a:t>
            </a:r>
          </a:p>
          <a:p>
            <a:endParaRPr lang="sr-Cyrl-RS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 Квадратна једначина  код које је                                                   зове се  НЕПОТПУНА квадратна једначина.    </a:t>
            </a:r>
            <a:endParaRPr lang="sr-Cyrl-RS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Cyrl-RS" dirty="0"/>
          </a:p>
          <a:p>
            <a:endParaRPr lang="sr-Cyrl-RS" dirty="0"/>
          </a:p>
          <a:p>
            <a:r>
              <a:rPr lang="sr-Cyrl-RS" dirty="0" smtClean="0"/>
              <a:t>                                                                         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5011534"/>
              </p:ext>
            </p:extLst>
          </p:nvPr>
        </p:nvGraphicFramePr>
        <p:xfrm>
          <a:off x="3340100" y="1154113"/>
          <a:ext cx="2456036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Equation" r:id="rId3" imgW="977760" imgH="203040" progId="Equation.3">
                  <p:embed/>
                </p:oleObj>
              </mc:Choice>
              <mc:Fallback>
                <p:oleObj name="Equation" r:id="rId3" imgW="9777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40100" y="1154113"/>
                        <a:ext cx="2456036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662571"/>
              </p:ext>
            </p:extLst>
          </p:nvPr>
        </p:nvGraphicFramePr>
        <p:xfrm>
          <a:off x="611560" y="1628800"/>
          <a:ext cx="3132138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Equation" r:id="rId5" imgW="1041120" imgH="203040" progId="Equation.3">
                  <p:embed/>
                </p:oleObj>
              </mc:Choice>
              <mc:Fallback>
                <p:oleObj name="Equation" r:id="rId5" imgW="104112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1560" y="1628800"/>
                        <a:ext cx="3132138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3309442"/>
              </p:ext>
            </p:extLst>
          </p:nvPr>
        </p:nvGraphicFramePr>
        <p:xfrm>
          <a:off x="2195736" y="2636912"/>
          <a:ext cx="1847850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Equation" r:id="rId7" imgW="965160" imgH="203040" progId="Equation.3">
                  <p:embed/>
                </p:oleObj>
              </mc:Choice>
              <mc:Fallback>
                <p:oleObj name="Equation" r:id="rId7" imgW="9651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95736" y="2636912"/>
                        <a:ext cx="1847850" cy="433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0781889"/>
              </p:ext>
            </p:extLst>
          </p:nvPr>
        </p:nvGraphicFramePr>
        <p:xfrm>
          <a:off x="4860032" y="3789040"/>
          <a:ext cx="3096344" cy="4319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Equation" r:id="rId9" imgW="1752480" imgH="215640" progId="Equation.3">
                  <p:embed/>
                </p:oleObj>
              </mc:Choice>
              <mc:Fallback>
                <p:oleObj name="Equation" r:id="rId9" imgW="17524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860032" y="3789040"/>
                        <a:ext cx="3096344" cy="4319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8880719"/>
              </p:ext>
            </p:extLst>
          </p:nvPr>
        </p:nvGraphicFramePr>
        <p:xfrm>
          <a:off x="611560" y="4581128"/>
          <a:ext cx="4897437" cy="161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Equation" r:id="rId11" imgW="1942920" imgH="749160" progId="Equation.3">
                  <p:embed/>
                </p:oleObj>
              </mc:Choice>
              <mc:Fallback>
                <p:oleObj name="Equation" r:id="rId11" imgW="1942920" imgH="7491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11560" y="4581128"/>
                        <a:ext cx="4897437" cy="1611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551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5780892"/>
              </p:ext>
            </p:extLst>
          </p:nvPr>
        </p:nvGraphicFramePr>
        <p:xfrm>
          <a:off x="395536" y="476672"/>
          <a:ext cx="6578601" cy="403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3" imgW="1333440" imgH="927000" progId="Equation.3">
                  <p:embed/>
                </p:oleObj>
              </mc:Choice>
              <mc:Fallback>
                <p:oleObj name="Equation" r:id="rId3" imgW="1333440" imgH="927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476672"/>
                        <a:ext cx="6578601" cy="403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44008" y="1916832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latin typeface="Times New Roman" pitchFamily="18" charset="0"/>
                <a:cs typeface="Times New Roman" pitchFamily="18" charset="0"/>
              </a:rPr>
              <a:t>дискриминанта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28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82089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Природа рјешења квадратне једначине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 зависи од дискриминанте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   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и то :</a:t>
            </a:r>
          </a:p>
          <a:p>
            <a:endParaRPr lang="sr-Cyrl-RS" sz="2400" dirty="0">
              <a:latin typeface="Times New Roman" pitchFamily="18" charset="0"/>
              <a:cs typeface="Times New Roman" pitchFamily="18" charset="0"/>
            </a:endParaRPr>
          </a:p>
          <a:p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Ако је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D&gt;0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    рјешења су реална и различита.</a:t>
            </a:r>
          </a:p>
          <a:p>
            <a:pPr marL="342900" indent="-342900">
              <a:buAutoNum type="arabicPeriod"/>
            </a:pPr>
            <a:endParaRPr lang="sr-Cyrl-RS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Ако је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D=0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      рјешења су реална и једнака</a:t>
            </a:r>
          </a:p>
          <a:p>
            <a:pPr marL="342900" indent="-342900">
              <a:buAutoNum type="arabicPeriod"/>
            </a:pPr>
            <a:endParaRPr lang="sr-Cyrl-RS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Ако је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D&lt;0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     рјешења су коњуговано-комплексни бројеви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74808"/>
              </p:ext>
            </p:extLst>
          </p:nvPr>
        </p:nvGraphicFramePr>
        <p:xfrm>
          <a:off x="5508104" y="404664"/>
          <a:ext cx="2652713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3" imgW="1333440" imgH="228600" progId="Equation.3">
                  <p:embed/>
                </p:oleObj>
              </mc:Choice>
              <mc:Fallback>
                <p:oleObj name="Equation" r:id="rId3" imgW="133344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04664"/>
                        <a:ext cx="2652713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271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404664"/>
            <a:ext cx="720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Примјер 2</a:t>
            </a:r>
          </a:p>
          <a:p>
            <a:endParaRPr lang="sr-Cyrl-R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Ријешити дате квадратне једначине:</a:t>
            </a:r>
          </a:p>
          <a:p>
            <a:endParaRPr lang="sr-Cyrl-R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0973196"/>
              </p:ext>
            </p:extLst>
          </p:nvPr>
        </p:nvGraphicFramePr>
        <p:xfrm>
          <a:off x="520971" y="1556792"/>
          <a:ext cx="2952328" cy="2016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3" imgW="1130040" imgH="736560" progId="Equation.3">
                  <p:embed/>
                </p:oleObj>
              </mc:Choice>
              <mc:Fallback>
                <p:oleObj name="Equation" r:id="rId3" imgW="1130040" imgH="7365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0971" y="1556792"/>
                        <a:ext cx="2952328" cy="20162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84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4816857"/>
              </p:ext>
            </p:extLst>
          </p:nvPr>
        </p:nvGraphicFramePr>
        <p:xfrm>
          <a:off x="395536" y="476672"/>
          <a:ext cx="7829550" cy="431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3" imgW="2997000" imgH="1574640" progId="Equation.3">
                  <p:embed/>
                </p:oleObj>
              </mc:Choice>
              <mc:Fallback>
                <p:oleObj name="Equation" r:id="rId3" imgW="2997000" imgH="1574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476672"/>
                        <a:ext cx="7829550" cy="431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78998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76</TotalTime>
  <Words>92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Civic</vt:lpstr>
      <vt:lpstr>Equation</vt:lpstr>
      <vt:lpstr>Microsoft Equation 3.0</vt:lpstr>
      <vt:lpstr>Kвадратна једначина дефиниција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Kвадратна једначина дефиниција</dc:title>
  <dc:creator>User</dc:creator>
  <cp:lastModifiedBy>User</cp:lastModifiedBy>
  <cp:revision>11</cp:revision>
  <dcterms:created xsi:type="dcterms:W3CDTF">2018-11-07T17:26:38Z</dcterms:created>
  <dcterms:modified xsi:type="dcterms:W3CDTF">2021-12-24T11:36:30Z</dcterms:modified>
</cp:coreProperties>
</file>