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CC580BA-66E8-4784-98FC-776BF434AA6C}" type="datetimeFigureOut">
              <a:rPr lang="en-US" smtClean="0"/>
              <a:t>09-Apr-2018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132B28A-11C6-4D6C-8A6C-5ED37DD6B1D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055583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80BA-66E8-4784-98FC-776BF434AA6C}" type="datetimeFigureOut">
              <a:rPr lang="en-US" smtClean="0"/>
              <a:t>09-Apr-2018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2B28A-11C6-4D6C-8A6C-5ED37DD6B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681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80BA-66E8-4784-98FC-776BF434AA6C}" type="datetimeFigureOut">
              <a:rPr lang="en-US" smtClean="0"/>
              <a:t>09-Apr-2018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2B28A-11C6-4D6C-8A6C-5ED37DD6B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03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80BA-66E8-4784-98FC-776BF434AA6C}" type="datetimeFigureOut">
              <a:rPr lang="en-US" smtClean="0"/>
              <a:t>09-Apr-2018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2B28A-11C6-4D6C-8A6C-5ED37DD6B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31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C580BA-66E8-4784-98FC-776BF434AA6C}" type="datetimeFigureOut">
              <a:rPr lang="en-US" smtClean="0"/>
              <a:t>09-Apr-2018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32B28A-11C6-4D6C-8A6C-5ED37DD6B1D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1377307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80BA-66E8-4784-98FC-776BF434AA6C}" type="datetimeFigureOut">
              <a:rPr lang="en-US" smtClean="0"/>
              <a:t>09-Apr-2018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2B28A-11C6-4D6C-8A6C-5ED37DD6B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14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80BA-66E8-4784-98FC-776BF434AA6C}" type="datetimeFigureOut">
              <a:rPr lang="en-US" smtClean="0"/>
              <a:t>09-Apr-2018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2B28A-11C6-4D6C-8A6C-5ED37DD6B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84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80BA-66E8-4784-98FC-776BF434AA6C}" type="datetimeFigureOut">
              <a:rPr lang="en-US" smtClean="0"/>
              <a:t>09-Apr-2018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2B28A-11C6-4D6C-8A6C-5ED37DD6B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64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80BA-66E8-4784-98FC-776BF434AA6C}" type="datetimeFigureOut">
              <a:rPr lang="en-US" smtClean="0"/>
              <a:t>09-Apr-2018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2B28A-11C6-4D6C-8A6C-5ED37DD6B1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2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C580BA-66E8-4784-98FC-776BF434AA6C}" type="datetimeFigureOut">
              <a:rPr lang="en-US" smtClean="0"/>
              <a:t>09-Apr-2018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32B28A-11C6-4D6C-8A6C-5ED37DD6B1D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6005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C580BA-66E8-4784-98FC-776BF434AA6C}" type="datetimeFigureOut">
              <a:rPr lang="en-US" smtClean="0"/>
              <a:t>09-Apr-2018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32B28A-11C6-4D6C-8A6C-5ED37DD6B1D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53029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CC580BA-66E8-4784-98FC-776BF434AA6C}" type="datetimeFigureOut">
              <a:rPr lang="en-US" smtClean="0"/>
              <a:t>09-Apr-2018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132B28A-11C6-4D6C-8A6C-5ED37DD6B1D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47210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sz="9600" dirty="0" smtClean="0"/>
              <a:t>TANGENTE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/>
              <a:t>KRIVIH DRUGOG REDA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78901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90800" y="685800"/>
            <a:ext cx="9601200" cy="1485900"/>
          </a:xfrm>
        </p:spPr>
        <p:txBody>
          <a:bodyPr/>
          <a:lstStyle/>
          <a:p>
            <a:r>
              <a:rPr lang="sr-Latn-ME" dirty="0" smtClean="0"/>
              <a:t>PRAVA I KRUŽNICA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5718412" y="1810602"/>
                <a:ext cx="6747242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2800" dirty="0" smtClean="0"/>
                  <a:t>Jednačina tangente kružnici u tački koja </a:t>
                </a:r>
              </a:p>
              <a:p>
                <a:r>
                  <a:rPr lang="sr-Latn-ME" sz="2800" dirty="0" smtClean="0"/>
                  <a:t>se nalazi na kružnici: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M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r-Latn-ME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ME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sz="28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r-Latn-ME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8412" y="1810602"/>
                <a:ext cx="6747242" cy="1384995"/>
              </a:xfrm>
              <a:prstGeom prst="rect">
                <a:avLst/>
              </a:prstGeom>
              <a:blipFill rotWithShape="0">
                <a:blip r:embed="rId2"/>
                <a:stretch>
                  <a:fillRect l="-1807" t="-39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895833" y="4094328"/>
                <a:ext cx="5601342" cy="2246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2800" dirty="0" smtClean="0"/>
                  <a:t>Uslov dodira prave i kružnice: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  <m:t>𝑘𝑝</m:t>
                              </m:r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sr-Latn-ME" sz="2800" dirty="0" smtClean="0"/>
              </a:p>
              <a:p>
                <a:r>
                  <a:rPr lang="sr-Latn-ME" sz="2800" dirty="0" smtClean="0"/>
                  <a:t>(koristi se za određivanje jednačine </a:t>
                </a:r>
              </a:p>
              <a:p>
                <a:r>
                  <a:rPr lang="sr-Latn-ME" sz="2800" dirty="0" smtClean="0"/>
                  <a:t>tangente ako nije data tačka na</a:t>
                </a:r>
              </a:p>
              <a:p>
                <a:r>
                  <a:rPr lang="sr-Latn-ME" sz="2800" dirty="0" smtClean="0"/>
                  <a:t> kružnici)</a:t>
                </a:r>
                <a:endParaRPr lang="en-US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5833" y="4094328"/>
                <a:ext cx="5601342" cy="2246769"/>
              </a:xfrm>
              <a:prstGeom prst="rect">
                <a:avLst/>
              </a:prstGeom>
              <a:blipFill rotWithShape="0">
                <a:blip r:embed="rId3"/>
                <a:stretch>
                  <a:fillRect l="-2176" t="-2717" r="-1306" b="-7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/>
          <p:cNvPicPr/>
          <p:nvPr/>
        </p:nvPicPr>
        <p:blipFill rotWithShape="1">
          <a:blip r:embed="rId4"/>
          <a:srcRect l="10378" t="4767" r="44166" b="2785"/>
          <a:stretch/>
        </p:blipFill>
        <p:spPr bwMode="auto">
          <a:xfrm>
            <a:off x="900752" y="1897038"/>
            <a:ext cx="4817660" cy="444614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40938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90800" y="685800"/>
            <a:ext cx="9601200" cy="1485900"/>
          </a:xfrm>
        </p:spPr>
        <p:txBody>
          <a:bodyPr/>
          <a:lstStyle/>
          <a:p>
            <a:r>
              <a:rPr lang="sr-Latn-ME" dirty="0" smtClean="0"/>
              <a:t>PRAVA I ELIPSA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 rotWithShape="1">
          <a:blip r:embed="rId2"/>
          <a:srcRect l="4444" t="1422" r="48545" b="-373"/>
          <a:stretch/>
        </p:blipFill>
        <p:spPr bwMode="auto">
          <a:xfrm>
            <a:off x="737477" y="1428750"/>
            <a:ext cx="5226595" cy="48082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46126" y="1666264"/>
                <a:ext cx="5663820" cy="1692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2800" dirty="0" smtClean="0"/>
                  <a:t>Jednačina tangente elipse u tački koja  se nalazi na elipsi: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M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M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6126" y="1666264"/>
                <a:ext cx="5663820" cy="1692066"/>
              </a:xfrm>
              <a:prstGeom prst="rect">
                <a:avLst/>
              </a:prstGeom>
              <a:blipFill rotWithShape="0">
                <a:blip r:embed="rId3"/>
                <a:stretch>
                  <a:fillRect l="-2260" t="-32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246126" y="3832888"/>
                <a:ext cx="5601342" cy="23126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2800" dirty="0" smtClean="0"/>
                  <a:t>Uslov dodira prave i elipse: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sr-Latn-ME" sz="2800" dirty="0" smtClean="0"/>
              </a:p>
              <a:p>
                <a:r>
                  <a:rPr lang="sr-Latn-ME" sz="2800" dirty="0" smtClean="0"/>
                  <a:t>(koristi se za određivanje jednačine </a:t>
                </a:r>
              </a:p>
              <a:p>
                <a:r>
                  <a:rPr lang="sr-Latn-ME" sz="2800" dirty="0" smtClean="0"/>
                  <a:t>tangente ako nije data tačka na</a:t>
                </a:r>
              </a:p>
              <a:p>
                <a:r>
                  <a:rPr lang="sr-Latn-ME" sz="2800" dirty="0" smtClean="0"/>
                  <a:t> elipsi)</a:t>
                </a:r>
                <a:endParaRPr lang="en-US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6126" y="3832888"/>
                <a:ext cx="5601342" cy="2312621"/>
              </a:xfrm>
              <a:prstGeom prst="rect">
                <a:avLst/>
              </a:prstGeom>
              <a:blipFill rotWithShape="0">
                <a:blip r:embed="rId4"/>
                <a:stretch>
                  <a:fillRect l="-2288" t="-2639" r="-1307" b="-39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249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90800" y="685800"/>
            <a:ext cx="9601200" cy="1485900"/>
          </a:xfrm>
        </p:spPr>
        <p:txBody>
          <a:bodyPr/>
          <a:lstStyle/>
          <a:p>
            <a:r>
              <a:rPr lang="sr-Latn-ME" dirty="0" smtClean="0"/>
              <a:t>PRAVA I HIPERBOLA</a:t>
            </a:r>
            <a:endParaRPr lang="en-US" dirty="0"/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r="52361" b="5078"/>
          <a:stretch/>
        </p:blipFill>
        <p:spPr bwMode="auto">
          <a:xfrm>
            <a:off x="736623" y="1589181"/>
            <a:ext cx="5009084" cy="445677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246126" y="1666264"/>
                <a:ext cx="5663820" cy="1692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2800" dirty="0" smtClean="0"/>
                  <a:t>Jednačina tangente hiprbole u tački koja  se nalazi na hiperboli: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M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M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6126" y="1666264"/>
                <a:ext cx="5663820" cy="1692066"/>
              </a:xfrm>
              <a:prstGeom prst="rect">
                <a:avLst/>
              </a:prstGeom>
              <a:blipFill rotWithShape="0">
                <a:blip r:embed="rId3"/>
                <a:stretch>
                  <a:fillRect l="-2260" t="-3237" r="-1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6246126" y="3832888"/>
                <a:ext cx="5601342" cy="23126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2800" dirty="0" smtClean="0"/>
                  <a:t>Uslov dodira prave i hiperbole: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sr-Latn-M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sr-Latn-ME" sz="2800" dirty="0" smtClean="0"/>
              </a:p>
              <a:p>
                <a:r>
                  <a:rPr lang="sr-Latn-ME" sz="2800" dirty="0" smtClean="0"/>
                  <a:t>(koristi se za određivanje jednačine </a:t>
                </a:r>
              </a:p>
              <a:p>
                <a:r>
                  <a:rPr lang="sr-Latn-ME" sz="2800" dirty="0" smtClean="0"/>
                  <a:t>tangente ako nije data tačka na</a:t>
                </a:r>
              </a:p>
              <a:p>
                <a:r>
                  <a:rPr lang="sr-Latn-ME" sz="2800" dirty="0" smtClean="0"/>
                  <a:t> </a:t>
                </a:r>
                <a:r>
                  <a:rPr lang="sr-Latn-ME" sz="2800" dirty="0" smtClean="0"/>
                  <a:t>hiperboli</a:t>
                </a:r>
                <a:r>
                  <a:rPr lang="sr-Latn-ME" sz="2800" dirty="0" smtClean="0"/>
                  <a:t>)</a:t>
                </a:r>
                <a:endParaRPr lang="en-US" sz="28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6126" y="3832888"/>
                <a:ext cx="5601342" cy="2312621"/>
              </a:xfrm>
              <a:prstGeom prst="rect">
                <a:avLst/>
              </a:prstGeom>
              <a:blipFill rotWithShape="0">
                <a:blip r:embed="rId4"/>
                <a:stretch>
                  <a:fillRect l="-2288" t="-2639" r="-1307" b="-39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179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90800" y="685800"/>
            <a:ext cx="9601200" cy="1485900"/>
          </a:xfrm>
        </p:spPr>
        <p:txBody>
          <a:bodyPr/>
          <a:lstStyle/>
          <a:p>
            <a:r>
              <a:rPr lang="sr-Latn-ME" dirty="0" smtClean="0"/>
              <a:t>PRAVA I PARABOLA</a:t>
            </a:r>
            <a:endParaRPr lang="en-US" dirty="0"/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r="49444" b="8252"/>
          <a:stretch/>
        </p:blipFill>
        <p:spPr bwMode="auto">
          <a:xfrm>
            <a:off x="718498" y="1428750"/>
            <a:ext cx="5109096" cy="481382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6246126" y="1666264"/>
                <a:ext cx="566382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2800" dirty="0" smtClean="0"/>
                  <a:t>Jednačina tangente paraboli u tački koja  se nalazi na paraboli: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sr-Latn-M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sr-Latn-M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6126" y="1666264"/>
                <a:ext cx="5663820" cy="1384995"/>
              </a:xfrm>
              <a:prstGeom prst="rect">
                <a:avLst/>
              </a:prstGeom>
              <a:blipFill rotWithShape="0">
                <a:blip r:embed="rId3"/>
                <a:stretch>
                  <a:fillRect l="-2260" t="-3947" r="-1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6246126" y="3832888"/>
                <a:ext cx="5601342" cy="23126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2800" dirty="0" smtClean="0"/>
                  <a:t>Uslov dodira prave i parabole: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𝑘𝑛</m:t>
                      </m:r>
                    </m:oMath>
                  </m:oMathPara>
                </a14:m>
                <a:endParaRPr lang="sr-Latn-ME" sz="2800" dirty="0" smtClean="0"/>
              </a:p>
              <a:p>
                <a:r>
                  <a:rPr lang="sr-Latn-ME" sz="2800" dirty="0" smtClean="0"/>
                  <a:t>(koristi se za određivanje jednačine </a:t>
                </a:r>
              </a:p>
              <a:p>
                <a:r>
                  <a:rPr lang="sr-Latn-ME" sz="2800" dirty="0" smtClean="0"/>
                  <a:t>tangente ako nije data tačka na</a:t>
                </a:r>
              </a:p>
              <a:p>
                <a:r>
                  <a:rPr lang="sr-Latn-ME" sz="2800" dirty="0" smtClean="0"/>
                  <a:t> </a:t>
                </a:r>
                <a:r>
                  <a:rPr lang="sr-Latn-ME" sz="2800" dirty="0" smtClean="0"/>
                  <a:t>paraboli)</a:t>
                </a:r>
                <a:endParaRPr lang="en-US" sz="28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6126" y="3832888"/>
                <a:ext cx="5601342" cy="2312621"/>
              </a:xfrm>
              <a:prstGeom prst="rect">
                <a:avLst/>
              </a:prstGeom>
              <a:blipFill rotWithShape="0">
                <a:blip r:embed="rId4"/>
                <a:stretch>
                  <a:fillRect l="-2288" t="-2639" r="-1307" b="-39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501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323833" y="764275"/>
                <a:ext cx="9908274" cy="48200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2800" dirty="0" smtClean="0"/>
                  <a:t>Zadaci:</a:t>
                </a:r>
              </a:p>
              <a:p>
                <a:endParaRPr lang="sr-Latn-ME" sz="2800" dirty="0" smtClean="0"/>
              </a:p>
              <a:p>
                <a:pPr marL="342900" indent="-342900">
                  <a:buAutoNum type="arabicPeriod"/>
                </a:pPr>
                <a:r>
                  <a:rPr lang="sr-Latn-ME" sz="2800" dirty="0" smtClean="0"/>
                  <a:t>Odrediti jednačinu tangente na kružnicu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sr-Latn-ME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sr-Latn-ME" sz="2800" dirty="0" smtClean="0"/>
                  <a:t> u tački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(1,−2). </m:t>
                    </m:r>
                  </m:oMath>
                </a14:m>
                <a:endParaRPr lang="sr-Latn-ME" sz="2800" dirty="0" smtClean="0"/>
              </a:p>
              <a:p>
                <a:pPr marL="342900" indent="-342900">
                  <a:buAutoNum type="arabicPeriod"/>
                </a:pPr>
                <a:endParaRPr lang="sr-Latn-ME" sz="2800" dirty="0" smtClean="0"/>
              </a:p>
              <a:p>
                <a:pPr marL="342900" indent="-342900">
                  <a:buAutoNum type="arabicPeriod"/>
                </a:pPr>
                <a:r>
                  <a:rPr lang="sr-Latn-ME" sz="2800" dirty="0" smtClean="0"/>
                  <a:t>Odrediti jednačine elipse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M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ME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r-Latn-M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ME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=1 </m:t>
                    </m:r>
                  </m:oMath>
                </a14:m>
                <a:r>
                  <a:rPr lang="sr-Latn-ME" sz="2800" dirty="0" smtClean="0"/>
                  <a:t>koje su paralelne sa pravom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+17=0</m:t>
                    </m:r>
                  </m:oMath>
                </a14:m>
                <a:r>
                  <a:rPr lang="sr-Latn-ME" sz="2800" dirty="0" smtClean="0"/>
                  <a:t>.</a:t>
                </a:r>
              </a:p>
              <a:p>
                <a:pPr marL="342900" indent="-342900">
                  <a:buAutoNum type="arabicPeriod"/>
                </a:pPr>
                <a:endParaRPr lang="sr-Latn-ME" sz="2800" dirty="0" smtClean="0"/>
              </a:p>
              <a:p>
                <a:pPr marL="342900" indent="-342900">
                  <a:buAutoNum type="arabicPeriod"/>
                </a:pPr>
                <a:r>
                  <a:rPr lang="sr-Latn-ME" sz="2800" dirty="0" smtClean="0"/>
                  <a:t>Odrediti jednačinu hiperbole ako se njene asimptote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=±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sr-Latn-ME" sz="2800" dirty="0" smtClean="0"/>
                  <a:t> i jednačina jedne od njenih tangenti je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−6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800" i="1" dirty="0" smtClean="0">
                        <a:latin typeface="Cambria Math" panose="02040503050406030204" pitchFamily="18" charset="0"/>
                      </a:rPr>
                      <m:t>−8=0</m:t>
                    </m:r>
                  </m:oMath>
                </a14:m>
                <a:r>
                  <a:rPr lang="sr-Latn-ME" sz="2800" dirty="0" smtClean="0"/>
                  <a:t>.</a:t>
                </a:r>
                <a:endParaRPr lang="en-US" sz="28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3833" y="764275"/>
                <a:ext cx="9908274" cy="4820037"/>
              </a:xfrm>
              <a:prstGeom prst="rect">
                <a:avLst/>
              </a:prstGeom>
              <a:blipFill rotWithShape="0">
                <a:blip r:embed="rId2"/>
                <a:stretch>
                  <a:fillRect l="-1230" t="-1138" b="-2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547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107</TotalTime>
  <Words>112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Cambria Math</vt:lpstr>
      <vt:lpstr>Franklin Gothic Book</vt:lpstr>
      <vt:lpstr>Crop</vt:lpstr>
      <vt:lpstr>Equation.3</vt:lpstr>
      <vt:lpstr>TANGENTE</vt:lpstr>
      <vt:lpstr>PRAVA I KRUŽNICA</vt:lpstr>
      <vt:lpstr>PRAVA I ELIPSA</vt:lpstr>
      <vt:lpstr>PRAVA I HIPERBOLA</vt:lpstr>
      <vt:lpstr>PRAVA I PARABOLA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TANGENTE</dc:title>
  <dc:creator>Korisnik</dc:creator>
  <cp:lastModifiedBy>Korisnik</cp:lastModifiedBy>
  <cp:revision>15</cp:revision>
  <dcterms:created xsi:type="dcterms:W3CDTF">2018-04-08T11:08:21Z</dcterms:created>
  <dcterms:modified xsi:type="dcterms:W3CDTF">2018-04-09T22:28:33Z</dcterms:modified>
</cp:coreProperties>
</file>