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58" r:id="rId3"/>
    <p:sldId id="259" r:id="rId4"/>
    <p:sldId id="260" r:id="rId5"/>
    <p:sldId id="261" r:id="rId6"/>
    <p:sldId id="262" r:id="rId7"/>
    <p:sldId id="267" r:id="rId8"/>
    <p:sldId id="268" r:id="rId9"/>
    <p:sldId id="265" r:id="rId10"/>
    <p:sldId id="256" r:id="rId11"/>
    <p:sldId id="269" r:id="rId12"/>
    <p:sldId id="270" r:id="rId13"/>
    <p:sldId id="271" r:id="rId14"/>
    <p:sldId id="272" r:id="rId15"/>
    <p:sldId id="273" r:id="rId16"/>
    <p:sldId id="274" r:id="rId17"/>
    <p:sldId id="275" r:id="rId18"/>
    <p:sldId id="264" r:id="rId19"/>
    <p:sldId id="276" r:id="rId20"/>
    <p:sldId id="277" r:id="rId21"/>
    <p:sldId id="333" r:id="rId22"/>
    <p:sldId id="334" r:id="rId23"/>
    <p:sldId id="339" r:id="rId24"/>
    <p:sldId id="335" r:id="rId25"/>
    <p:sldId id="336" r:id="rId26"/>
    <p:sldId id="324" r:id="rId27"/>
    <p:sldId id="337" r:id="rId28"/>
    <p:sldId id="338" r:id="rId29"/>
    <p:sldId id="326" r:id="rId30"/>
    <p:sldId id="328" r:id="rId31"/>
    <p:sldId id="340" r:id="rId32"/>
    <p:sldId id="341" r:id="rId33"/>
    <p:sldId id="342" r:id="rId34"/>
    <p:sldId id="343" r:id="rId35"/>
    <p:sldId id="344" r:id="rId36"/>
    <p:sldId id="345" r:id="rId37"/>
    <p:sldId id="346" r:id="rId38"/>
    <p:sldId id="347" r:id="rId39"/>
    <p:sldId id="348" r:id="rId40"/>
    <p:sldId id="296" r:id="rId41"/>
    <p:sldId id="298" r:id="rId42"/>
    <p:sldId id="309" r:id="rId43"/>
    <p:sldId id="349" r:id="rId44"/>
    <p:sldId id="302" r:id="rId45"/>
    <p:sldId id="310" r:id="rId46"/>
    <p:sldId id="350" r:id="rId47"/>
    <p:sldId id="308" r:id="rId48"/>
    <p:sldId id="311" r:id="rId49"/>
    <p:sldId id="315" r:id="rId50"/>
    <p:sldId id="351" r:id="rId51"/>
    <p:sldId id="352" r:id="rId52"/>
    <p:sldId id="353" r:id="rId53"/>
    <p:sldId id="313" r:id="rId54"/>
    <p:sldId id="314"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263" r:id="rId6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337B6-887B-4224-A5C2-C3D1ABA742F9}"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450248BB-B0F5-472A-85FF-9FEA4B765655}">
      <dgm:prSet/>
      <dgm:spPr/>
      <dgm:t>
        <a:bodyPr/>
        <a:lstStyle/>
        <a:p>
          <a:r>
            <a:rPr lang="sr-Latn-RS"/>
            <a:t>PROVODNICI I ZAŠTITNA UŽAD</a:t>
          </a:r>
          <a:endParaRPr lang="en-US"/>
        </a:p>
      </dgm:t>
    </dgm:pt>
    <dgm:pt modelId="{723E2232-4BC9-4895-9C8C-B6313063BA08}" type="parTrans" cxnId="{C8C03488-9609-4B84-9B78-6E5E486E4579}">
      <dgm:prSet/>
      <dgm:spPr/>
      <dgm:t>
        <a:bodyPr/>
        <a:lstStyle/>
        <a:p>
          <a:endParaRPr lang="en-US"/>
        </a:p>
      </dgm:t>
    </dgm:pt>
    <dgm:pt modelId="{4782D306-800F-4AE9-A6DA-1C0098B2A0CF}" type="sibTrans" cxnId="{C8C03488-9609-4B84-9B78-6E5E486E4579}">
      <dgm:prSet/>
      <dgm:spPr/>
      <dgm:t>
        <a:bodyPr/>
        <a:lstStyle/>
        <a:p>
          <a:endParaRPr lang="en-US"/>
        </a:p>
      </dgm:t>
    </dgm:pt>
    <dgm:pt modelId="{0A537B4E-9255-411A-9AB9-D7985C87073A}">
      <dgm:prSet/>
      <dgm:spPr/>
      <dgm:t>
        <a:bodyPr/>
        <a:lstStyle/>
        <a:p>
          <a:r>
            <a:rPr lang="sr-Latn-RS"/>
            <a:t>STUBOVI</a:t>
          </a:r>
          <a:endParaRPr lang="en-US"/>
        </a:p>
      </dgm:t>
    </dgm:pt>
    <dgm:pt modelId="{5B49FF6F-7F33-4897-9979-B51541A670B4}" type="parTrans" cxnId="{D37FD856-2E08-499D-B859-C3BEBCE235F6}">
      <dgm:prSet/>
      <dgm:spPr/>
      <dgm:t>
        <a:bodyPr/>
        <a:lstStyle/>
        <a:p>
          <a:endParaRPr lang="en-US"/>
        </a:p>
      </dgm:t>
    </dgm:pt>
    <dgm:pt modelId="{B5D6E286-6BFB-4CEA-9BC9-04231746DB8C}" type="sibTrans" cxnId="{D37FD856-2E08-499D-B859-C3BEBCE235F6}">
      <dgm:prSet/>
      <dgm:spPr/>
      <dgm:t>
        <a:bodyPr/>
        <a:lstStyle/>
        <a:p>
          <a:endParaRPr lang="en-US"/>
        </a:p>
      </dgm:t>
    </dgm:pt>
    <dgm:pt modelId="{201F3889-0EAE-4024-8FF2-E402F7DC2236}">
      <dgm:prSet/>
      <dgm:spPr/>
      <dgm:t>
        <a:bodyPr/>
        <a:lstStyle/>
        <a:p>
          <a:r>
            <a:rPr lang="sr-Latn-RS"/>
            <a:t>TEMELJI STUBOVA</a:t>
          </a:r>
          <a:endParaRPr lang="en-US"/>
        </a:p>
      </dgm:t>
    </dgm:pt>
    <dgm:pt modelId="{AEEE24AD-6B66-45D4-B740-3EB8CFA8BD1D}" type="parTrans" cxnId="{FDB8830B-782A-4604-902A-2200AB96A4C1}">
      <dgm:prSet/>
      <dgm:spPr/>
      <dgm:t>
        <a:bodyPr/>
        <a:lstStyle/>
        <a:p>
          <a:endParaRPr lang="en-US"/>
        </a:p>
      </dgm:t>
    </dgm:pt>
    <dgm:pt modelId="{8CB2E411-C9C3-4F66-850E-A1A8AB779A0C}" type="sibTrans" cxnId="{FDB8830B-782A-4604-902A-2200AB96A4C1}">
      <dgm:prSet/>
      <dgm:spPr/>
      <dgm:t>
        <a:bodyPr/>
        <a:lstStyle/>
        <a:p>
          <a:endParaRPr lang="en-US"/>
        </a:p>
      </dgm:t>
    </dgm:pt>
    <dgm:pt modelId="{7DD9A326-6AB3-4ECF-8D71-4EADE62FE07C}">
      <dgm:prSet/>
      <dgm:spPr/>
      <dgm:t>
        <a:bodyPr/>
        <a:lstStyle/>
        <a:p>
          <a:r>
            <a:rPr lang="sr-Latn-RS"/>
            <a:t>IZOLATORI</a:t>
          </a:r>
          <a:endParaRPr lang="en-US"/>
        </a:p>
      </dgm:t>
    </dgm:pt>
    <dgm:pt modelId="{5F8A0810-BC0F-4057-9916-FD1855930289}" type="parTrans" cxnId="{5E6D277C-D995-426B-AC8B-0F2259E56120}">
      <dgm:prSet/>
      <dgm:spPr/>
      <dgm:t>
        <a:bodyPr/>
        <a:lstStyle/>
        <a:p>
          <a:endParaRPr lang="en-US"/>
        </a:p>
      </dgm:t>
    </dgm:pt>
    <dgm:pt modelId="{B4DD4365-693D-4FB6-B47F-6AD5B184B3BC}" type="sibTrans" cxnId="{5E6D277C-D995-426B-AC8B-0F2259E56120}">
      <dgm:prSet/>
      <dgm:spPr/>
      <dgm:t>
        <a:bodyPr/>
        <a:lstStyle/>
        <a:p>
          <a:endParaRPr lang="en-US"/>
        </a:p>
      </dgm:t>
    </dgm:pt>
    <dgm:pt modelId="{0C00E11E-D3BA-40B2-A297-0F028392A4D6}">
      <dgm:prSet/>
      <dgm:spPr/>
      <dgm:t>
        <a:bodyPr/>
        <a:lstStyle/>
        <a:p>
          <a:r>
            <a:rPr lang="sr-Latn-RS"/>
            <a:t>NOSAČI IZOLATORA</a:t>
          </a:r>
          <a:endParaRPr lang="en-US"/>
        </a:p>
      </dgm:t>
    </dgm:pt>
    <dgm:pt modelId="{5BB2C3C8-D763-482A-8FD5-23DA268EBF38}" type="parTrans" cxnId="{D8FB09B2-F77B-45F6-B647-6CF3C3EEE2DD}">
      <dgm:prSet/>
      <dgm:spPr/>
      <dgm:t>
        <a:bodyPr/>
        <a:lstStyle/>
        <a:p>
          <a:endParaRPr lang="en-US"/>
        </a:p>
      </dgm:t>
    </dgm:pt>
    <dgm:pt modelId="{6609A044-1354-48ED-9C70-4E9F565F6141}" type="sibTrans" cxnId="{D8FB09B2-F77B-45F6-B647-6CF3C3EEE2DD}">
      <dgm:prSet/>
      <dgm:spPr/>
      <dgm:t>
        <a:bodyPr/>
        <a:lstStyle/>
        <a:p>
          <a:endParaRPr lang="en-US"/>
        </a:p>
      </dgm:t>
    </dgm:pt>
    <dgm:pt modelId="{4771A289-88D0-49D3-9CD6-6F5C263D8AA4}">
      <dgm:prSet/>
      <dgm:spPr/>
      <dgm:t>
        <a:bodyPr/>
        <a:lstStyle/>
        <a:p>
          <a:r>
            <a:rPr lang="sr-Latn-RS"/>
            <a:t>PRIBOR ZA SPAJANJE, PRIČVRŠĆIVANJE I VJEŠANJE PROVODNIKA</a:t>
          </a:r>
          <a:endParaRPr lang="en-US"/>
        </a:p>
      </dgm:t>
    </dgm:pt>
    <dgm:pt modelId="{47306794-D47B-46B1-AB24-6DCD9622FD34}" type="parTrans" cxnId="{9EDA1B07-0EE4-4A9A-99A8-29DF2944911A}">
      <dgm:prSet/>
      <dgm:spPr/>
      <dgm:t>
        <a:bodyPr/>
        <a:lstStyle/>
        <a:p>
          <a:endParaRPr lang="en-US"/>
        </a:p>
      </dgm:t>
    </dgm:pt>
    <dgm:pt modelId="{59677B6F-A6EC-41D9-B417-039A6AB6791E}" type="sibTrans" cxnId="{9EDA1B07-0EE4-4A9A-99A8-29DF2944911A}">
      <dgm:prSet/>
      <dgm:spPr/>
      <dgm:t>
        <a:bodyPr/>
        <a:lstStyle/>
        <a:p>
          <a:endParaRPr lang="en-US"/>
        </a:p>
      </dgm:t>
    </dgm:pt>
    <dgm:pt modelId="{8846F2F4-3472-453E-A560-E19E8F958729}">
      <dgm:prSet/>
      <dgm:spPr/>
      <dgm:t>
        <a:bodyPr/>
        <a:lstStyle/>
        <a:p>
          <a:r>
            <a:rPr lang="sr-Latn-RS"/>
            <a:t>DOPUNSKI ELEMENTI VODA</a:t>
          </a:r>
          <a:endParaRPr lang="en-US"/>
        </a:p>
      </dgm:t>
    </dgm:pt>
    <dgm:pt modelId="{F9D9CFBC-9C3E-4B8D-B36C-E887E7C28149}" type="parTrans" cxnId="{1C79527E-9D7D-4925-9E34-E5FB5788801A}">
      <dgm:prSet/>
      <dgm:spPr/>
      <dgm:t>
        <a:bodyPr/>
        <a:lstStyle/>
        <a:p>
          <a:endParaRPr lang="en-US"/>
        </a:p>
      </dgm:t>
    </dgm:pt>
    <dgm:pt modelId="{DDB8B12C-4F1D-4854-BB0A-4333F8F89275}" type="sibTrans" cxnId="{1C79527E-9D7D-4925-9E34-E5FB5788801A}">
      <dgm:prSet/>
      <dgm:spPr/>
      <dgm:t>
        <a:bodyPr/>
        <a:lstStyle/>
        <a:p>
          <a:endParaRPr lang="en-US"/>
        </a:p>
      </dgm:t>
    </dgm:pt>
    <dgm:pt modelId="{062115D4-7A75-498A-9A7E-351F93CBF1D1}" type="pres">
      <dgm:prSet presAssocID="{DDC337B6-887B-4224-A5C2-C3D1ABA742F9}" presName="vert0" presStyleCnt="0">
        <dgm:presLayoutVars>
          <dgm:dir/>
          <dgm:animOne val="branch"/>
          <dgm:animLvl val="lvl"/>
        </dgm:presLayoutVars>
      </dgm:prSet>
      <dgm:spPr/>
    </dgm:pt>
    <dgm:pt modelId="{BC8BC55C-8431-463A-9625-965139ABB716}" type="pres">
      <dgm:prSet presAssocID="{450248BB-B0F5-472A-85FF-9FEA4B765655}" presName="thickLine" presStyleLbl="alignNode1" presStyleIdx="0" presStyleCnt="7"/>
      <dgm:spPr/>
    </dgm:pt>
    <dgm:pt modelId="{0AE31AC6-4748-4431-8D5F-33C6855AB8E5}" type="pres">
      <dgm:prSet presAssocID="{450248BB-B0F5-472A-85FF-9FEA4B765655}" presName="horz1" presStyleCnt="0"/>
      <dgm:spPr/>
    </dgm:pt>
    <dgm:pt modelId="{183A7ABD-DB25-435E-9A58-ACCB62CB463F}" type="pres">
      <dgm:prSet presAssocID="{450248BB-B0F5-472A-85FF-9FEA4B765655}" presName="tx1" presStyleLbl="revTx" presStyleIdx="0" presStyleCnt="7"/>
      <dgm:spPr/>
    </dgm:pt>
    <dgm:pt modelId="{6C65B9AD-CB10-4D5E-AA4B-6BF3B67F8B71}" type="pres">
      <dgm:prSet presAssocID="{450248BB-B0F5-472A-85FF-9FEA4B765655}" presName="vert1" presStyleCnt="0"/>
      <dgm:spPr/>
    </dgm:pt>
    <dgm:pt modelId="{04FA1C16-FB3B-427F-97C5-5AF383C9D3F8}" type="pres">
      <dgm:prSet presAssocID="{0A537B4E-9255-411A-9AB9-D7985C87073A}" presName="thickLine" presStyleLbl="alignNode1" presStyleIdx="1" presStyleCnt="7"/>
      <dgm:spPr/>
    </dgm:pt>
    <dgm:pt modelId="{F6406E27-963D-4692-A281-2C820B893303}" type="pres">
      <dgm:prSet presAssocID="{0A537B4E-9255-411A-9AB9-D7985C87073A}" presName="horz1" presStyleCnt="0"/>
      <dgm:spPr/>
    </dgm:pt>
    <dgm:pt modelId="{5163C0C3-C3B1-4876-ABA6-115EE017F0C1}" type="pres">
      <dgm:prSet presAssocID="{0A537B4E-9255-411A-9AB9-D7985C87073A}" presName="tx1" presStyleLbl="revTx" presStyleIdx="1" presStyleCnt="7"/>
      <dgm:spPr/>
    </dgm:pt>
    <dgm:pt modelId="{07EF755E-A861-4C6A-B93B-9490444DAFC5}" type="pres">
      <dgm:prSet presAssocID="{0A537B4E-9255-411A-9AB9-D7985C87073A}" presName="vert1" presStyleCnt="0"/>
      <dgm:spPr/>
    </dgm:pt>
    <dgm:pt modelId="{337A83F4-766B-4FDC-A77D-4E7CDEACECA8}" type="pres">
      <dgm:prSet presAssocID="{201F3889-0EAE-4024-8FF2-E402F7DC2236}" presName="thickLine" presStyleLbl="alignNode1" presStyleIdx="2" presStyleCnt="7"/>
      <dgm:spPr/>
    </dgm:pt>
    <dgm:pt modelId="{79313E0B-89F2-46C6-9CA4-845B06E81225}" type="pres">
      <dgm:prSet presAssocID="{201F3889-0EAE-4024-8FF2-E402F7DC2236}" presName="horz1" presStyleCnt="0"/>
      <dgm:spPr/>
    </dgm:pt>
    <dgm:pt modelId="{F548276C-184E-4344-AB59-15BE5A42F69D}" type="pres">
      <dgm:prSet presAssocID="{201F3889-0EAE-4024-8FF2-E402F7DC2236}" presName="tx1" presStyleLbl="revTx" presStyleIdx="2" presStyleCnt="7"/>
      <dgm:spPr/>
    </dgm:pt>
    <dgm:pt modelId="{8C26FD91-E6B5-4392-872B-57823D226354}" type="pres">
      <dgm:prSet presAssocID="{201F3889-0EAE-4024-8FF2-E402F7DC2236}" presName="vert1" presStyleCnt="0"/>
      <dgm:spPr/>
    </dgm:pt>
    <dgm:pt modelId="{9DDC6423-3468-47E8-8EE5-FB3B7C769117}" type="pres">
      <dgm:prSet presAssocID="{7DD9A326-6AB3-4ECF-8D71-4EADE62FE07C}" presName="thickLine" presStyleLbl="alignNode1" presStyleIdx="3" presStyleCnt="7"/>
      <dgm:spPr/>
    </dgm:pt>
    <dgm:pt modelId="{5166987C-7259-4352-9816-81078B0913BA}" type="pres">
      <dgm:prSet presAssocID="{7DD9A326-6AB3-4ECF-8D71-4EADE62FE07C}" presName="horz1" presStyleCnt="0"/>
      <dgm:spPr/>
    </dgm:pt>
    <dgm:pt modelId="{92A5BFDC-5ABC-46A9-8B81-87FF9FF3E76E}" type="pres">
      <dgm:prSet presAssocID="{7DD9A326-6AB3-4ECF-8D71-4EADE62FE07C}" presName="tx1" presStyleLbl="revTx" presStyleIdx="3" presStyleCnt="7"/>
      <dgm:spPr/>
    </dgm:pt>
    <dgm:pt modelId="{D597F891-7B78-4153-A448-928B844F8614}" type="pres">
      <dgm:prSet presAssocID="{7DD9A326-6AB3-4ECF-8D71-4EADE62FE07C}" presName="vert1" presStyleCnt="0"/>
      <dgm:spPr/>
    </dgm:pt>
    <dgm:pt modelId="{82C7217D-2C95-4175-8332-8A045BD9BD31}" type="pres">
      <dgm:prSet presAssocID="{0C00E11E-D3BA-40B2-A297-0F028392A4D6}" presName="thickLine" presStyleLbl="alignNode1" presStyleIdx="4" presStyleCnt="7"/>
      <dgm:spPr/>
    </dgm:pt>
    <dgm:pt modelId="{016A7737-E17C-4A75-81A9-77BC5980B5C5}" type="pres">
      <dgm:prSet presAssocID="{0C00E11E-D3BA-40B2-A297-0F028392A4D6}" presName="horz1" presStyleCnt="0"/>
      <dgm:spPr/>
    </dgm:pt>
    <dgm:pt modelId="{289CB693-3483-47C5-A5E4-84C130FD471D}" type="pres">
      <dgm:prSet presAssocID="{0C00E11E-D3BA-40B2-A297-0F028392A4D6}" presName="tx1" presStyleLbl="revTx" presStyleIdx="4" presStyleCnt="7"/>
      <dgm:spPr/>
    </dgm:pt>
    <dgm:pt modelId="{922D8A0B-CD25-44E7-A97F-F179843D394F}" type="pres">
      <dgm:prSet presAssocID="{0C00E11E-D3BA-40B2-A297-0F028392A4D6}" presName="vert1" presStyleCnt="0"/>
      <dgm:spPr/>
    </dgm:pt>
    <dgm:pt modelId="{7489142A-E4DC-4957-8581-69ECC4C21293}" type="pres">
      <dgm:prSet presAssocID="{4771A289-88D0-49D3-9CD6-6F5C263D8AA4}" presName="thickLine" presStyleLbl="alignNode1" presStyleIdx="5" presStyleCnt="7"/>
      <dgm:spPr/>
    </dgm:pt>
    <dgm:pt modelId="{370108C9-E2BE-4248-BCC0-245B3AFC4608}" type="pres">
      <dgm:prSet presAssocID="{4771A289-88D0-49D3-9CD6-6F5C263D8AA4}" presName="horz1" presStyleCnt="0"/>
      <dgm:spPr/>
    </dgm:pt>
    <dgm:pt modelId="{A6A45E7D-E8E1-4EAE-A9B4-450214727D2B}" type="pres">
      <dgm:prSet presAssocID="{4771A289-88D0-49D3-9CD6-6F5C263D8AA4}" presName="tx1" presStyleLbl="revTx" presStyleIdx="5" presStyleCnt="7"/>
      <dgm:spPr/>
    </dgm:pt>
    <dgm:pt modelId="{DEE30449-59A5-4295-A6C4-23A6B15CF6E6}" type="pres">
      <dgm:prSet presAssocID="{4771A289-88D0-49D3-9CD6-6F5C263D8AA4}" presName="vert1" presStyleCnt="0"/>
      <dgm:spPr/>
    </dgm:pt>
    <dgm:pt modelId="{EDF39106-06F5-4942-A56E-F8F8F031E6BB}" type="pres">
      <dgm:prSet presAssocID="{8846F2F4-3472-453E-A560-E19E8F958729}" presName="thickLine" presStyleLbl="alignNode1" presStyleIdx="6" presStyleCnt="7"/>
      <dgm:spPr/>
    </dgm:pt>
    <dgm:pt modelId="{AD9F7615-DD6D-4D77-A113-D86626DF14B9}" type="pres">
      <dgm:prSet presAssocID="{8846F2F4-3472-453E-A560-E19E8F958729}" presName="horz1" presStyleCnt="0"/>
      <dgm:spPr/>
    </dgm:pt>
    <dgm:pt modelId="{6BB04557-CC4A-45BC-981C-45354B96B29F}" type="pres">
      <dgm:prSet presAssocID="{8846F2F4-3472-453E-A560-E19E8F958729}" presName="tx1" presStyleLbl="revTx" presStyleIdx="6" presStyleCnt="7"/>
      <dgm:spPr/>
    </dgm:pt>
    <dgm:pt modelId="{D56CEE99-9FD1-4C98-82DA-60EA665DBFE1}" type="pres">
      <dgm:prSet presAssocID="{8846F2F4-3472-453E-A560-E19E8F958729}" presName="vert1" presStyleCnt="0"/>
      <dgm:spPr/>
    </dgm:pt>
  </dgm:ptLst>
  <dgm:cxnLst>
    <dgm:cxn modelId="{9EDA1B07-0EE4-4A9A-99A8-29DF2944911A}" srcId="{DDC337B6-887B-4224-A5C2-C3D1ABA742F9}" destId="{4771A289-88D0-49D3-9CD6-6F5C263D8AA4}" srcOrd="5" destOrd="0" parTransId="{47306794-D47B-46B1-AB24-6DCD9622FD34}" sibTransId="{59677B6F-A6EC-41D9-B417-039A6AB6791E}"/>
    <dgm:cxn modelId="{FDB8830B-782A-4604-902A-2200AB96A4C1}" srcId="{DDC337B6-887B-4224-A5C2-C3D1ABA742F9}" destId="{201F3889-0EAE-4024-8FF2-E402F7DC2236}" srcOrd="2" destOrd="0" parTransId="{AEEE24AD-6B66-45D4-B740-3EB8CFA8BD1D}" sibTransId="{8CB2E411-C9C3-4F66-850E-A1A8AB779A0C}"/>
    <dgm:cxn modelId="{29F2365F-BC47-4724-A4AE-E2E3B76ECD8B}" type="presOf" srcId="{8846F2F4-3472-453E-A560-E19E8F958729}" destId="{6BB04557-CC4A-45BC-981C-45354B96B29F}" srcOrd="0" destOrd="0" presId="urn:microsoft.com/office/officeart/2008/layout/LinedList"/>
    <dgm:cxn modelId="{B2C7BF6C-34BB-4B3B-8792-0DDA037B5F25}" type="presOf" srcId="{450248BB-B0F5-472A-85FF-9FEA4B765655}" destId="{183A7ABD-DB25-435E-9A58-ACCB62CB463F}" srcOrd="0" destOrd="0" presId="urn:microsoft.com/office/officeart/2008/layout/LinedList"/>
    <dgm:cxn modelId="{D37FD856-2E08-499D-B859-C3BEBCE235F6}" srcId="{DDC337B6-887B-4224-A5C2-C3D1ABA742F9}" destId="{0A537B4E-9255-411A-9AB9-D7985C87073A}" srcOrd="1" destOrd="0" parTransId="{5B49FF6F-7F33-4897-9979-B51541A670B4}" sibTransId="{B5D6E286-6BFB-4CEA-9BC9-04231746DB8C}"/>
    <dgm:cxn modelId="{05B59559-225B-44B8-871F-39574A06CCD5}" type="presOf" srcId="{DDC337B6-887B-4224-A5C2-C3D1ABA742F9}" destId="{062115D4-7A75-498A-9A7E-351F93CBF1D1}" srcOrd="0" destOrd="0" presId="urn:microsoft.com/office/officeart/2008/layout/LinedList"/>
    <dgm:cxn modelId="{5E6D277C-D995-426B-AC8B-0F2259E56120}" srcId="{DDC337B6-887B-4224-A5C2-C3D1ABA742F9}" destId="{7DD9A326-6AB3-4ECF-8D71-4EADE62FE07C}" srcOrd="3" destOrd="0" parTransId="{5F8A0810-BC0F-4057-9916-FD1855930289}" sibTransId="{B4DD4365-693D-4FB6-B47F-6AD5B184B3BC}"/>
    <dgm:cxn modelId="{1C79527E-9D7D-4925-9E34-E5FB5788801A}" srcId="{DDC337B6-887B-4224-A5C2-C3D1ABA742F9}" destId="{8846F2F4-3472-453E-A560-E19E8F958729}" srcOrd="6" destOrd="0" parTransId="{F9D9CFBC-9C3E-4B8D-B36C-E887E7C28149}" sibTransId="{DDB8B12C-4F1D-4854-BB0A-4333F8F89275}"/>
    <dgm:cxn modelId="{680DBA80-1EB5-418F-A809-E56B7348162A}" type="presOf" srcId="{0C00E11E-D3BA-40B2-A297-0F028392A4D6}" destId="{289CB693-3483-47C5-A5E4-84C130FD471D}" srcOrd="0" destOrd="0" presId="urn:microsoft.com/office/officeart/2008/layout/LinedList"/>
    <dgm:cxn modelId="{C8C03488-9609-4B84-9B78-6E5E486E4579}" srcId="{DDC337B6-887B-4224-A5C2-C3D1ABA742F9}" destId="{450248BB-B0F5-472A-85FF-9FEA4B765655}" srcOrd="0" destOrd="0" parTransId="{723E2232-4BC9-4895-9C8C-B6313063BA08}" sibTransId="{4782D306-800F-4AE9-A6DA-1C0098B2A0CF}"/>
    <dgm:cxn modelId="{B9BFDDA3-CBD2-4A18-86C7-C8F346CBE173}" type="presOf" srcId="{7DD9A326-6AB3-4ECF-8D71-4EADE62FE07C}" destId="{92A5BFDC-5ABC-46A9-8B81-87FF9FF3E76E}" srcOrd="0" destOrd="0" presId="urn:microsoft.com/office/officeart/2008/layout/LinedList"/>
    <dgm:cxn modelId="{CA6001A9-C20B-4C91-BBA0-4635A3B34FD7}" type="presOf" srcId="{4771A289-88D0-49D3-9CD6-6F5C263D8AA4}" destId="{A6A45E7D-E8E1-4EAE-A9B4-450214727D2B}" srcOrd="0" destOrd="0" presId="urn:microsoft.com/office/officeart/2008/layout/LinedList"/>
    <dgm:cxn modelId="{D8FB09B2-F77B-45F6-B647-6CF3C3EEE2DD}" srcId="{DDC337B6-887B-4224-A5C2-C3D1ABA742F9}" destId="{0C00E11E-D3BA-40B2-A297-0F028392A4D6}" srcOrd="4" destOrd="0" parTransId="{5BB2C3C8-D763-482A-8FD5-23DA268EBF38}" sibTransId="{6609A044-1354-48ED-9C70-4E9F565F6141}"/>
    <dgm:cxn modelId="{5BD03BBF-44EC-4EEA-8C0D-B8FBE950CAC2}" type="presOf" srcId="{0A537B4E-9255-411A-9AB9-D7985C87073A}" destId="{5163C0C3-C3B1-4876-ABA6-115EE017F0C1}" srcOrd="0" destOrd="0" presId="urn:microsoft.com/office/officeart/2008/layout/LinedList"/>
    <dgm:cxn modelId="{848D58F0-2A76-4B14-A745-0420D309F153}" type="presOf" srcId="{201F3889-0EAE-4024-8FF2-E402F7DC2236}" destId="{F548276C-184E-4344-AB59-15BE5A42F69D}" srcOrd="0" destOrd="0" presId="urn:microsoft.com/office/officeart/2008/layout/LinedList"/>
    <dgm:cxn modelId="{CB47DA02-C057-455D-A5B5-CC941616C999}" type="presParOf" srcId="{062115D4-7A75-498A-9A7E-351F93CBF1D1}" destId="{BC8BC55C-8431-463A-9625-965139ABB716}" srcOrd="0" destOrd="0" presId="urn:microsoft.com/office/officeart/2008/layout/LinedList"/>
    <dgm:cxn modelId="{934EFD66-0A00-4E26-B53F-5B779567C43D}" type="presParOf" srcId="{062115D4-7A75-498A-9A7E-351F93CBF1D1}" destId="{0AE31AC6-4748-4431-8D5F-33C6855AB8E5}" srcOrd="1" destOrd="0" presId="urn:microsoft.com/office/officeart/2008/layout/LinedList"/>
    <dgm:cxn modelId="{8769DC3A-1D89-45AD-A395-4BE8CFA2BC36}" type="presParOf" srcId="{0AE31AC6-4748-4431-8D5F-33C6855AB8E5}" destId="{183A7ABD-DB25-435E-9A58-ACCB62CB463F}" srcOrd="0" destOrd="0" presId="urn:microsoft.com/office/officeart/2008/layout/LinedList"/>
    <dgm:cxn modelId="{91256B91-EA9C-4BB6-8420-39B40A423F2F}" type="presParOf" srcId="{0AE31AC6-4748-4431-8D5F-33C6855AB8E5}" destId="{6C65B9AD-CB10-4D5E-AA4B-6BF3B67F8B71}" srcOrd="1" destOrd="0" presId="urn:microsoft.com/office/officeart/2008/layout/LinedList"/>
    <dgm:cxn modelId="{2C4DB078-B5F9-4D6B-A8B7-33F3CD44E54E}" type="presParOf" srcId="{062115D4-7A75-498A-9A7E-351F93CBF1D1}" destId="{04FA1C16-FB3B-427F-97C5-5AF383C9D3F8}" srcOrd="2" destOrd="0" presId="urn:microsoft.com/office/officeart/2008/layout/LinedList"/>
    <dgm:cxn modelId="{E8D65657-60C1-4859-9F6C-C086EC181F34}" type="presParOf" srcId="{062115D4-7A75-498A-9A7E-351F93CBF1D1}" destId="{F6406E27-963D-4692-A281-2C820B893303}" srcOrd="3" destOrd="0" presId="urn:microsoft.com/office/officeart/2008/layout/LinedList"/>
    <dgm:cxn modelId="{DB9A859A-C0B3-4FA3-AAFA-7B3821A1F51D}" type="presParOf" srcId="{F6406E27-963D-4692-A281-2C820B893303}" destId="{5163C0C3-C3B1-4876-ABA6-115EE017F0C1}" srcOrd="0" destOrd="0" presId="urn:microsoft.com/office/officeart/2008/layout/LinedList"/>
    <dgm:cxn modelId="{67F5A25F-6944-46A6-B243-322AC7EE1360}" type="presParOf" srcId="{F6406E27-963D-4692-A281-2C820B893303}" destId="{07EF755E-A861-4C6A-B93B-9490444DAFC5}" srcOrd="1" destOrd="0" presId="urn:microsoft.com/office/officeart/2008/layout/LinedList"/>
    <dgm:cxn modelId="{2372969A-95DE-4FE9-866B-F0E6F301ADAE}" type="presParOf" srcId="{062115D4-7A75-498A-9A7E-351F93CBF1D1}" destId="{337A83F4-766B-4FDC-A77D-4E7CDEACECA8}" srcOrd="4" destOrd="0" presId="urn:microsoft.com/office/officeart/2008/layout/LinedList"/>
    <dgm:cxn modelId="{230FEFF3-012B-4387-ABE7-F06462CCF13E}" type="presParOf" srcId="{062115D4-7A75-498A-9A7E-351F93CBF1D1}" destId="{79313E0B-89F2-46C6-9CA4-845B06E81225}" srcOrd="5" destOrd="0" presId="urn:microsoft.com/office/officeart/2008/layout/LinedList"/>
    <dgm:cxn modelId="{42D7F2E6-FE91-4508-BEA0-1C398D3FB1AF}" type="presParOf" srcId="{79313E0B-89F2-46C6-9CA4-845B06E81225}" destId="{F548276C-184E-4344-AB59-15BE5A42F69D}" srcOrd="0" destOrd="0" presId="urn:microsoft.com/office/officeart/2008/layout/LinedList"/>
    <dgm:cxn modelId="{890A4666-87CE-466C-A44F-FD1069A3933D}" type="presParOf" srcId="{79313E0B-89F2-46C6-9CA4-845B06E81225}" destId="{8C26FD91-E6B5-4392-872B-57823D226354}" srcOrd="1" destOrd="0" presId="urn:microsoft.com/office/officeart/2008/layout/LinedList"/>
    <dgm:cxn modelId="{2C0D2783-0319-4702-858A-6A142F49B488}" type="presParOf" srcId="{062115D4-7A75-498A-9A7E-351F93CBF1D1}" destId="{9DDC6423-3468-47E8-8EE5-FB3B7C769117}" srcOrd="6" destOrd="0" presId="urn:microsoft.com/office/officeart/2008/layout/LinedList"/>
    <dgm:cxn modelId="{5734BFAB-8F53-4B0C-B4A3-BAB23A29E5FC}" type="presParOf" srcId="{062115D4-7A75-498A-9A7E-351F93CBF1D1}" destId="{5166987C-7259-4352-9816-81078B0913BA}" srcOrd="7" destOrd="0" presId="urn:microsoft.com/office/officeart/2008/layout/LinedList"/>
    <dgm:cxn modelId="{253432C7-F5B1-4E0F-B8C4-BD15AD818859}" type="presParOf" srcId="{5166987C-7259-4352-9816-81078B0913BA}" destId="{92A5BFDC-5ABC-46A9-8B81-87FF9FF3E76E}" srcOrd="0" destOrd="0" presId="urn:microsoft.com/office/officeart/2008/layout/LinedList"/>
    <dgm:cxn modelId="{211F1C10-C7AC-41E8-A1F0-507669CA299C}" type="presParOf" srcId="{5166987C-7259-4352-9816-81078B0913BA}" destId="{D597F891-7B78-4153-A448-928B844F8614}" srcOrd="1" destOrd="0" presId="urn:microsoft.com/office/officeart/2008/layout/LinedList"/>
    <dgm:cxn modelId="{CAF9FC2D-4274-40EB-9C73-C8815030602B}" type="presParOf" srcId="{062115D4-7A75-498A-9A7E-351F93CBF1D1}" destId="{82C7217D-2C95-4175-8332-8A045BD9BD31}" srcOrd="8" destOrd="0" presId="urn:microsoft.com/office/officeart/2008/layout/LinedList"/>
    <dgm:cxn modelId="{B98660D3-D0D0-4D4C-9141-94744DB5D54D}" type="presParOf" srcId="{062115D4-7A75-498A-9A7E-351F93CBF1D1}" destId="{016A7737-E17C-4A75-81A9-77BC5980B5C5}" srcOrd="9" destOrd="0" presId="urn:microsoft.com/office/officeart/2008/layout/LinedList"/>
    <dgm:cxn modelId="{48687A25-78D9-4CDD-923E-140F254246C8}" type="presParOf" srcId="{016A7737-E17C-4A75-81A9-77BC5980B5C5}" destId="{289CB693-3483-47C5-A5E4-84C130FD471D}" srcOrd="0" destOrd="0" presId="urn:microsoft.com/office/officeart/2008/layout/LinedList"/>
    <dgm:cxn modelId="{972AE8A2-1528-48A9-A0B4-1B585CF428AF}" type="presParOf" srcId="{016A7737-E17C-4A75-81A9-77BC5980B5C5}" destId="{922D8A0B-CD25-44E7-A97F-F179843D394F}" srcOrd="1" destOrd="0" presId="urn:microsoft.com/office/officeart/2008/layout/LinedList"/>
    <dgm:cxn modelId="{DD3B571A-0EAE-422D-8BE6-9CD1147FD99C}" type="presParOf" srcId="{062115D4-7A75-498A-9A7E-351F93CBF1D1}" destId="{7489142A-E4DC-4957-8581-69ECC4C21293}" srcOrd="10" destOrd="0" presId="urn:microsoft.com/office/officeart/2008/layout/LinedList"/>
    <dgm:cxn modelId="{05DA1C12-0446-4160-AA28-65EBA3726089}" type="presParOf" srcId="{062115D4-7A75-498A-9A7E-351F93CBF1D1}" destId="{370108C9-E2BE-4248-BCC0-245B3AFC4608}" srcOrd="11" destOrd="0" presId="urn:microsoft.com/office/officeart/2008/layout/LinedList"/>
    <dgm:cxn modelId="{9E7B11AE-FE52-4909-9B1B-B0D78A227E32}" type="presParOf" srcId="{370108C9-E2BE-4248-BCC0-245B3AFC4608}" destId="{A6A45E7D-E8E1-4EAE-A9B4-450214727D2B}" srcOrd="0" destOrd="0" presId="urn:microsoft.com/office/officeart/2008/layout/LinedList"/>
    <dgm:cxn modelId="{79D84B69-E2DA-4B83-8F13-16B0747957CA}" type="presParOf" srcId="{370108C9-E2BE-4248-BCC0-245B3AFC4608}" destId="{DEE30449-59A5-4295-A6C4-23A6B15CF6E6}" srcOrd="1" destOrd="0" presId="urn:microsoft.com/office/officeart/2008/layout/LinedList"/>
    <dgm:cxn modelId="{FECF9E1A-77AE-4779-BD0C-24064E482C5A}" type="presParOf" srcId="{062115D4-7A75-498A-9A7E-351F93CBF1D1}" destId="{EDF39106-06F5-4942-A56E-F8F8F031E6BB}" srcOrd="12" destOrd="0" presId="urn:microsoft.com/office/officeart/2008/layout/LinedList"/>
    <dgm:cxn modelId="{C7FFA4BF-F850-4B39-A0AE-82B7A851CEFC}" type="presParOf" srcId="{062115D4-7A75-498A-9A7E-351F93CBF1D1}" destId="{AD9F7615-DD6D-4D77-A113-D86626DF14B9}" srcOrd="13" destOrd="0" presId="urn:microsoft.com/office/officeart/2008/layout/LinedList"/>
    <dgm:cxn modelId="{28FF9838-4E1C-421F-BE36-F18D22767D16}" type="presParOf" srcId="{AD9F7615-DD6D-4D77-A113-D86626DF14B9}" destId="{6BB04557-CC4A-45BC-981C-45354B96B29F}" srcOrd="0" destOrd="0" presId="urn:microsoft.com/office/officeart/2008/layout/LinedList"/>
    <dgm:cxn modelId="{80D3DFE2-6E5E-4C62-A354-C5A449CCF09A}" type="presParOf" srcId="{AD9F7615-DD6D-4D77-A113-D86626DF14B9}" destId="{D56CEE99-9FD1-4C98-82DA-60EA665DBF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CF0E4-1C88-40D9-A316-23A6986D68A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E8DFF71-95B6-4D94-AC32-B12B1935764E}">
      <dgm:prSet/>
      <dgm:spPr/>
      <dgm:t>
        <a:bodyPr/>
        <a:lstStyle/>
        <a:p>
          <a:r>
            <a:rPr lang="sr-Latn-ME"/>
            <a:t>Ugaon</a:t>
          </a:r>
          <a:r>
            <a:rPr lang="en-US"/>
            <a:t>e</a:t>
          </a:r>
        </a:p>
      </dgm:t>
    </dgm:pt>
    <dgm:pt modelId="{A71A0153-AFA8-4DA8-84DA-3D8B94ED5BE7}" type="parTrans" cxnId="{55EF433B-5DCA-4F65-92D5-278D4B13B4B1}">
      <dgm:prSet/>
      <dgm:spPr/>
      <dgm:t>
        <a:bodyPr/>
        <a:lstStyle/>
        <a:p>
          <a:endParaRPr lang="en-US"/>
        </a:p>
      </dgm:t>
    </dgm:pt>
    <dgm:pt modelId="{5A0487E5-C9DE-4356-AC7B-60A7779390E3}" type="sibTrans" cxnId="{55EF433B-5DCA-4F65-92D5-278D4B13B4B1}">
      <dgm:prSet/>
      <dgm:spPr/>
      <dgm:t>
        <a:bodyPr/>
        <a:lstStyle/>
        <a:p>
          <a:endParaRPr lang="en-US"/>
        </a:p>
      </dgm:t>
    </dgm:pt>
    <dgm:pt modelId="{602B0748-3B2E-49AD-9B7C-A0BE18224AF3}">
      <dgm:prSet/>
      <dgm:spPr/>
      <dgm:t>
        <a:bodyPr/>
        <a:lstStyle/>
        <a:p>
          <a:r>
            <a:rPr lang="sr-Latn-ME"/>
            <a:t>Krajnj</a:t>
          </a:r>
          <a:r>
            <a:rPr lang="en-US"/>
            <a:t>e</a:t>
          </a:r>
        </a:p>
      </dgm:t>
    </dgm:pt>
    <dgm:pt modelId="{404321CF-A879-444D-94BC-F56478BDC16C}" type="parTrans" cxnId="{DF21434D-2582-4DB0-B5DB-FF05EA27B3ED}">
      <dgm:prSet/>
      <dgm:spPr/>
      <dgm:t>
        <a:bodyPr/>
        <a:lstStyle/>
        <a:p>
          <a:endParaRPr lang="en-US"/>
        </a:p>
      </dgm:t>
    </dgm:pt>
    <dgm:pt modelId="{1229FCB8-90EA-4192-82DC-51C10379FD08}" type="sibTrans" cxnId="{DF21434D-2582-4DB0-B5DB-FF05EA27B3ED}">
      <dgm:prSet/>
      <dgm:spPr/>
      <dgm:t>
        <a:bodyPr/>
        <a:lstStyle/>
        <a:p>
          <a:endParaRPr lang="en-US"/>
        </a:p>
      </dgm:t>
    </dgm:pt>
    <dgm:pt modelId="{9205F6A2-9EF8-45B0-834B-33F56F1BE382}">
      <dgm:prSet/>
      <dgm:spPr/>
      <dgm:t>
        <a:bodyPr/>
        <a:lstStyle/>
        <a:p>
          <a:r>
            <a:rPr lang="en-US"/>
            <a:t>R</a:t>
          </a:r>
          <a:r>
            <a:rPr lang="sr-Latn-ME"/>
            <a:t>asteretn</a:t>
          </a:r>
          <a:r>
            <a:rPr lang="en-US"/>
            <a:t>e</a:t>
          </a:r>
        </a:p>
      </dgm:t>
    </dgm:pt>
    <dgm:pt modelId="{396DD2C8-EA57-4EE4-9E44-B86F93DF65A9}" type="parTrans" cxnId="{C5A7C563-AA83-4460-A322-BCA3D06DA240}">
      <dgm:prSet/>
      <dgm:spPr/>
      <dgm:t>
        <a:bodyPr/>
        <a:lstStyle/>
        <a:p>
          <a:endParaRPr lang="en-US"/>
        </a:p>
      </dgm:t>
    </dgm:pt>
    <dgm:pt modelId="{FAB97633-FAC8-4EAB-9A5B-3C18CAB65AA2}" type="sibTrans" cxnId="{C5A7C563-AA83-4460-A322-BCA3D06DA240}">
      <dgm:prSet/>
      <dgm:spPr/>
      <dgm:t>
        <a:bodyPr/>
        <a:lstStyle/>
        <a:p>
          <a:endParaRPr lang="en-US"/>
        </a:p>
      </dgm:t>
    </dgm:pt>
    <dgm:pt modelId="{32364297-6E5E-4A7A-A4B8-EA11578F4AD4}" type="pres">
      <dgm:prSet presAssocID="{1F3CF0E4-1C88-40D9-A316-23A6986D68A3}" presName="linear" presStyleCnt="0">
        <dgm:presLayoutVars>
          <dgm:animLvl val="lvl"/>
          <dgm:resizeHandles val="exact"/>
        </dgm:presLayoutVars>
      </dgm:prSet>
      <dgm:spPr/>
    </dgm:pt>
    <dgm:pt modelId="{38C45D4E-00CF-4641-BE67-9A17AEA3C987}" type="pres">
      <dgm:prSet presAssocID="{6E8DFF71-95B6-4D94-AC32-B12B1935764E}" presName="parentText" presStyleLbl="node1" presStyleIdx="0" presStyleCnt="3">
        <dgm:presLayoutVars>
          <dgm:chMax val="0"/>
          <dgm:bulletEnabled val="1"/>
        </dgm:presLayoutVars>
      </dgm:prSet>
      <dgm:spPr/>
    </dgm:pt>
    <dgm:pt modelId="{6F9D5770-EBC2-47B3-BCFB-453E38B271F8}" type="pres">
      <dgm:prSet presAssocID="{5A0487E5-C9DE-4356-AC7B-60A7779390E3}" presName="spacer" presStyleCnt="0"/>
      <dgm:spPr/>
    </dgm:pt>
    <dgm:pt modelId="{D250A1CA-EE10-46AD-8ADA-414EAE0E6963}" type="pres">
      <dgm:prSet presAssocID="{602B0748-3B2E-49AD-9B7C-A0BE18224AF3}" presName="parentText" presStyleLbl="node1" presStyleIdx="1" presStyleCnt="3">
        <dgm:presLayoutVars>
          <dgm:chMax val="0"/>
          <dgm:bulletEnabled val="1"/>
        </dgm:presLayoutVars>
      </dgm:prSet>
      <dgm:spPr/>
    </dgm:pt>
    <dgm:pt modelId="{5B0398F1-602F-4684-ABBB-0E28E7296C56}" type="pres">
      <dgm:prSet presAssocID="{1229FCB8-90EA-4192-82DC-51C10379FD08}" presName="spacer" presStyleCnt="0"/>
      <dgm:spPr/>
    </dgm:pt>
    <dgm:pt modelId="{03FAB35F-A3FF-441A-89BB-919C18B94EB2}" type="pres">
      <dgm:prSet presAssocID="{9205F6A2-9EF8-45B0-834B-33F56F1BE382}" presName="parentText" presStyleLbl="node1" presStyleIdx="2" presStyleCnt="3">
        <dgm:presLayoutVars>
          <dgm:chMax val="0"/>
          <dgm:bulletEnabled val="1"/>
        </dgm:presLayoutVars>
      </dgm:prSet>
      <dgm:spPr/>
    </dgm:pt>
  </dgm:ptLst>
  <dgm:cxnLst>
    <dgm:cxn modelId="{55EF433B-5DCA-4F65-92D5-278D4B13B4B1}" srcId="{1F3CF0E4-1C88-40D9-A316-23A6986D68A3}" destId="{6E8DFF71-95B6-4D94-AC32-B12B1935764E}" srcOrd="0" destOrd="0" parTransId="{A71A0153-AFA8-4DA8-84DA-3D8B94ED5BE7}" sibTransId="{5A0487E5-C9DE-4356-AC7B-60A7779390E3}"/>
    <dgm:cxn modelId="{C5A7C563-AA83-4460-A322-BCA3D06DA240}" srcId="{1F3CF0E4-1C88-40D9-A316-23A6986D68A3}" destId="{9205F6A2-9EF8-45B0-834B-33F56F1BE382}" srcOrd="2" destOrd="0" parTransId="{396DD2C8-EA57-4EE4-9E44-B86F93DF65A9}" sibTransId="{FAB97633-FAC8-4EAB-9A5B-3C18CAB65AA2}"/>
    <dgm:cxn modelId="{DF21434D-2582-4DB0-B5DB-FF05EA27B3ED}" srcId="{1F3CF0E4-1C88-40D9-A316-23A6986D68A3}" destId="{602B0748-3B2E-49AD-9B7C-A0BE18224AF3}" srcOrd="1" destOrd="0" parTransId="{404321CF-A879-444D-94BC-F56478BDC16C}" sibTransId="{1229FCB8-90EA-4192-82DC-51C10379FD08}"/>
    <dgm:cxn modelId="{77626870-B341-4D9A-9789-D1EB525E2D99}" type="presOf" srcId="{6E8DFF71-95B6-4D94-AC32-B12B1935764E}" destId="{38C45D4E-00CF-4641-BE67-9A17AEA3C987}" srcOrd="0" destOrd="0" presId="urn:microsoft.com/office/officeart/2005/8/layout/vList2"/>
    <dgm:cxn modelId="{C687A67D-6030-4F28-B5F5-01B9F19631A5}" type="presOf" srcId="{1F3CF0E4-1C88-40D9-A316-23A6986D68A3}" destId="{32364297-6E5E-4A7A-A4B8-EA11578F4AD4}" srcOrd="0" destOrd="0" presId="urn:microsoft.com/office/officeart/2005/8/layout/vList2"/>
    <dgm:cxn modelId="{15A619E2-0805-4F86-9B2C-678D59CB7196}" type="presOf" srcId="{9205F6A2-9EF8-45B0-834B-33F56F1BE382}" destId="{03FAB35F-A3FF-441A-89BB-919C18B94EB2}" srcOrd="0" destOrd="0" presId="urn:microsoft.com/office/officeart/2005/8/layout/vList2"/>
    <dgm:cxn modelId="{97FF6DEB-E337-45E8-9D63-8FD209AD1536}" type="presOf" srcId="{602B0748-3B2E-49AD-9B7C-A0BE18224AF3}" destId="{D250A1CA-EE10-46AD-8ADA-414EAE0E6963}" srcOrd="0" destOrd="0" presId="urn:microsoft.com/office/officeart/2005/8/layout/vList2"/>
    <dgm:cxn modelId="{85542A57-6AF9-48EE-82D2-2C23974F4A1D}" type="presParOf" srcId="{32364297-6E5E-4A7A-A4B8-EA11578F4AD4}" destId="{38C45D4E-00CF-4641-BE67-9A17AEA3C987}" srcOrd="0" destOrd="0" presId="urn:microsoft.com/office/officeart/2005/8/layout/vList2"/>
    <dgm:cxn modelId="{B6804141-51A2-481D-9DB1-9F1F7B980575}" type="presParOf" srcId="{32364297-6E5E-4A7A-A4B8-EA11578F4AD4}" destId="{6F9D5770-EBC2-47B3-BCFB-453E38B271F8}" srcOrd="1" destOrd="0" presId="urn:microsoft.com/office/officeart/2005/8/layout/vList2"/>
    <dgm:cxn modelId="{A7BB8C18-2FF1-4826-9D4B-92D05FB8468C}" type="presParOf" srcId="{32364297-6E5E-4A7A-A4B8-EA11578F4AD4}" destId="{D250A1CA-EE10-46AD-8ADA-414EAE0E6963}" srcOrd="2" destOrd="0" presId="urn:microsoft.com/office/officeart/2005/8/layout/vList2"/>
    <dgm:cxn modelId="{997FD6DC-8878-4B94-81E8-DEB85B21D896}" type="presParOf" srcId="{32364297-6E5E-4A7A-A4B8-EA11578F4AD4}" destId="{5B0398F1-602F-4684-ABBB-0E28E7296C56}" srcOrd="3" destOrd="0" presId="urn:microsoft.com/office/officeart/2005/8/layout/vList2"/>
    <dgm:cxn modelId="{6FFF7C03-88EE-4741-B70A-F989B6819E53}" type="presParOf" srcId="{32364297-6E5E-4A7A-A4B8-EA11578F4AD4}" destId="{03FAB35F-A3FF-441A-89BB-919C18B94EB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0A616A-E708-426C-98C0-9111B20BAD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C6ED40B-7F1D-44FE-BFB5-157D189E8EAF}">
      <dgm:prSet/>
      <dgm:spPr/>
      <dgm:t>
        <a:bodyPr/>
        <a:lstStyle/>
        <a:p>
          <a:r>
            <a:rPr lang="sr-Latn-ME" b="1"/>
            <a:t>Ugaono zatezni stubovi </a:t>
          </a:r>
          <a:r>
            <a:rPr lang="sr-Latn-ME"/>
            <a:t>obavezno se postavljaju na mjestima gdje trasa voda skreće za ugao veći od 20 stepeni.</a:t>
          </a:r>
          <a:endParaRPr lang="en-US"/>
        </a:p>
      </dgm:t>
    </dgm:pt>
    <dgm:pt modelId="{F61ADF25-1234-4A56-B2E7-21668923A395}" type="parTrans" cxnId="{46568DB4-FF38-4E0B-8665-83321F850459}">
      <dgm:prSet/>
      <dgm:spPr/>
      <dgm:t>
        <a:bodyPr/>
        <a:lstStyle/>
        <a:p>
          <a:endParaRPr lang="en-US"/>
        </a:p>
      </dgm:t>
    </dgm:pt>
    <dgm:pt modelId="{5AD1E5CC-1EFC-4469-88D8-257FE92EA14F}" type="sibTrans" cxnId="{46568DB4-FF38-4E0B-8665-83321F850459}">
      <dgm:prSet/>
      <dgm:spPr/>
      <dgm:t>
        <a:bodyPr/>
        <a:lstStyle/>
        <a:p>
          <a:endParaRPr lang="en-US"/>
        </a:p>
      </dgm:t>
    </dgm:pt>
    <dgm:pt modelId="{123897B7-693F-4F53-8F66-03351032E0A7}">
      <dgm:prSet/>
      <dgm:spPr/>
      <dgm:t>
        <a:bodyPr/>
        <a:lstStyle/>
        <a:p>
          <a:r>
            <a:rPr lang="sr-Latn-ME"/>
            <a:t>Rezultantna sila usled zatezanja je utoliko veća ukoliko je ugao skretanja veći.</a:t>
          </a:r>
          <a:endParaRPr lang="en-US"/>
        </a:p>
      </dgm:t>
    </dgm:pt>
    <dgm:pt modelId="{D74F015D-49FA-456E-ADAB-F38AF46E2359}" type="parTrans" cxnId="{617C1D03-EB61-4619-AA9B-A6DBCDE9F58F}">
      <dgm:prSet/>
      <dgm:spPr/>
      <dgm:t>
        <a:bodyPr/>
        <a:lstStyle/>
        <a:p>
          <a:endParaRPr lang="en-US"/>
        </a:p>
      </dgm:t>
    </dgm:pt>
    <dgm:pt modelId="{400A1ABB-7F03-4244-A0EF-FCF2BB01FCCE}" type="sibTrans" cxnId="{617C1D03-EB61-4619-AA9B-A6DBCDE9F58F}">
      <dgm:prSet/>
      <dgm:spPr/>
      <dgm:t>
        <a:bodyPr/>
        <a:lstStyle/>
        <a:p>
          <a:endParaRPr lang="en-US"/>
        </a:p>
      </dgm:t>
    </dgm:pt>
    <dgm:pt modelId="{ADF5194C-BE2A-49BD-8298-AF94BFC7D8EF}" type="pres">
      <dgm:prSet presAssocID="{8C0A616A-E708-426C-98C0-9111B20BAD5B}" presName="linear" presStyleCnt="0">
        <dgm:presLayoutVars>
          <dgm:animLvl val="lvl"/>
          <dgm:resizeHandles val="exact"/>
        </dgm:presLayoutVars>
      </dgm:prSet>
      <dgm:spPr/>
    </dgm:pt>
    <dgm:pt modelId="{97A429EB-6D5A-455F-91D6-F7D626956741}" type="pres">
      <dgm:prSet presAssocID="{1C6ED40B-7F1D-44FE-BFB5-157D189E8EAF}" presName="parentText" presStyleLbl="node1" presStyleIdx="0" presStyleCnt="2">
        <dgm:presLayoutVars>
          <dgm:chMax val="0"/>
          <dgm:bulletEnabled val="1"/>
        </dgm:presLayoutVars>
      </dgm:prSet>
      <dgm:spPr/>
    </dgm:pt>
    <dgm:pt modelId="{1BCFF3E0-391A-4F0E-8C23-CFDD684059DF}" type="pres">
      <dgm:prSet presAssocID="{5AD1E5CC-1EFC-4469-88D8-257FE92EA14F}" presName="spacer" presStyleCnt="0"/>
      <dgm:spPr/>
    </dgm:pt>
    <dgm:pt modelId="{4DE5B81D-E844-4300-ADAF-3CB92A1F6D27}" type="pres">
      <dgm:prSet presAssocID="{123897B7-693F-4F53-8F66-03351032E0A7}" presName="parentText" presStyleLbl="node1" presStyleIdx="1" presStyleCnt="2">
        <dgm:presLayoutVars>
          <dgm:chMax val="0"/>
          <dgm:bulletEnabled val="1"/>
        </dgm:presLayoutVars>
      </dgm:prSet>
      <dgm:spPr/>
    </dgm:pt>
  </dgm:ptLst>
  <dgm:cxnLst>
    <dgm:cxn modelId="{617C1D03-EB61-4619-AA9B-A6DBCDE9F58F}" srcId="{8C0A616A-E708-426C-98C0-9111B20BAD5B}" destId="{123897B7-693F-4F53-8F66-03351032E0A7}" srcOrd="1" destOrd="0" parTransId="{D74F015D-49FA-456E-ADAB-F38AF46E2359}" sibTransId="{400A1ABB-7F03-4244-A0EF-FCF2BB01FCCE}"/>
    <dgm:cxn modelId="{225EAF16-7BE8-4009-A2DF-E4D62E4CEF14}" type="presOf" srcId="{1C6ED40B-7F1D-44FE-BFB5-157D189E8EAF}" destId="{97A429EB-6D5A-455F-91D6-F7D626956741}" srcOrd="0" destOrd="0" presId="urn:microsoft.com/office/officeart/2005/8/layout/vList2"/>
    <dgm:cxn modelId="{23DC804A-14E5-4E84-BA80-B9C8D121E573}" type="presOf" srcId="{8C0A616A-E708-426C-98C0-9111B20BAD5B}" destId="{ADF5194C-BE2A-49BD-8298-AF94BFC7D8EF}" srcOrd="0" destOrd="0" presId="urn:microsoft.com/office/officeart/2005/8/layout/vList2"/>
    <dgm:cxn modelId="{FF3CDD6F-C508-4C6E-89D9-6B2697E87632}" type="presOf" srcId="{123897B7-693F-4F53-8F66-03351032E0A7}" destId="{4DE5B81D-E844-4300-ADAF-3CB92A1F6D27}" srcOrd="0" destOrd="0" presId="urn:microsoft.com/office/officeart/2005/8/layout/vList2"/>
    <dgm:cxn modelId="{46568DB4-FF38-4E0B-8665-83321F850459}" srcId="{8C0A616A-E708-426C-98C0-9111B20BAD5B}" destId="{1C6ED40B-7F1D-44FE-BFB5-157D189E8EAF}" srcOrd="0" destOrd="0" parTransId="{F61ADF25-1234-4A56-B2E7-21668923A395}" sibTransId="{5AD1E5CC-1EFC-4469-88D8-257FE92EA14F}"/>
    <dgm:cxn modelId="{252A6788-43F0-4704-BD01-80929E2CAA97}" type="presParOf" srcId="{ADF5194C-BE2A-49BD-8298-AF94BFC7D8EF}" destId="{97A429EB-6D5A-455F-91D6-F7D626956741}" srcOrd="0" destOrd="0" presId="urn:microsoft.com/office/officeart/2005/8/layout/vList2"/>
    <dgm:cxn modelId="{33B84890-93D9-453E-A98B-7B7FE001D20A}" type="presParOf" srcId="{ADF5194C-BE2A-49BD-8298-AF94BFC7D8EF}" destId="{1BCFF3E0-391A-4F0E-8C23-CFDD684059DF}" srcOrd="1" destOrd="0" presId="urn:microsoft.com/office/officeart/2005/8/layout/vList2"/>
    <dgm:cxn modelId="{FBEDA0B8-B3CE-4B4F-9F72-88C532E52885}" type="presParOf" srcId="{ADF5194C-BE2A-49BD-8298-AF94BFC7D8EF}" destId="{4DE5B81D-E844-4300-ADAF-3CB92A1F6D2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F2EE3F-6E58-446A-BC7A-E7196DA8D6C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9059339-A351-4269-8DC7-B06E90256DF8}">
      <dgm:prSet/>
      <dgm:spPr/>
      <dgm:t>
        <a:bodyPr/>
        <a:lstStyle/>
        <a:p>
          <a:r>
            <a:rPr lang="en-US" dirty="0" err="1">
              <a:latin typeface="Book Antiqua" panose="02040602050305030304" pitchFamily="18" charset="0"/>
            </a:rPr>
            <a:t>Provodnici</a:t>
          </a:r>
          <a:r>
            <a:rPr lang="en-US" dirty="0">
              <a:latin typeface="Book Antiqua" panose="02040602050305030304" pitchFamily="18" charset="0"/>
            </a:rPr>
            <a:t> </a:t>
          </a:r>
          <a:r>
            <a:rPr lang="en-US" dirty="0" err="1">
              <a:latin typeface="Book Antiqua" panose="02040602050305030304" pitchFamily="18" charset="0"/>
            </a:rPr>
            <a:t>nadzemnih</a:t>
          </a:r>
          <a:r>
            <a:rPr lang="en-US" dirty="0">
              <a:latin typeface="Book Antiqua" panose="02040602050305030304" pitchFamily="18" charset="0"/>
            </a:rPr>
            <a:t> EE </a:t>
          </a:r>
          <a:r>
            <a:rPr lang="en-US" dirty="0" err="1">
              <a:latin typeface="Book Antiqua" panose="02040602050305030304" pitchFamily="18" charset="0"/>
            </a:rPr>
            <a:t>vodova</a:t>
          </a:r>
          <a:r>
            <a:rPr lang="en-US" dirty="0">
              <a:latin typeface="Book Antiqua" panose="02040602050305030304" pitchFamily="18" charset="0"/>
            </a:rPr>
            <a:t> </a:t>
          </a:r>
          <a:r>
            <a:rPr lang="en-US" dirty="0" err="1">
              <a:latin typeface="Book Antiqua" panose="02040602050305030304" pitchFamily="18" charset="0"/>
            </a:rPr>
            <a:t>izlo</a:t>
          </a:r>
          <a:r>
            <a:rPr lang="sr-Latn-ME" dirty="0">
              <a:latin typeface="Book Antiqua" panose="02040602050305030304" pitchFamily="18" charset="0"/>
            </a:rPr>
            <a:t>ž</a:t>
          </a:r>
          <a:r>
            <a:rPr lang="en-US" dirty="0" err="1">
              <a:latin typeface="Book Antiqua" panose="02040602050305030304" pitchFamily="18" charset="0"/>
            </a:rPr>
            <a:t>eni</a:t>
          </a:r>
          <a:r>
            <a:rPr lang="en-US" dirty="0">
              <a:latin typeface="Book Antiqua" panose="02040602050305030304" pitchFamily="18" charset="0"/>
            </a:rPr>
            <a:t> </a:t>
          </a:r>
          <a:r>
            <a:rPr lang="en-US" dirty="0" err="1">
              <a:latin typeface="Book Antiqua" panose="02040602050305030304" pitchFamily="18" charset="0"/>
            </a:rPr>
            <a:t>su</a:t>
          </a:r>
          <a:r>
            <a:rPr lang="en-US" dirty="0">
              <a:latin typeface="Book Antiqua" panose="02040602050305030304" pitchFamily="18" charset="0"/>
            </a:rPr>
            <a:t> </a:t>
          </a:r>
          <a:r>
            <a:rPr lang="en-US" dirty="0" err="1">
              <a:latin typeface="Book Antiqua" panose="02040602050305030304" pitchFamily="18" charset="0"/>
            </a:rPr>
            <a:t>raznim</a:t>
          </a:r>
          <a:r>
            <a:rPr lang="en-US" dirty="0">
              <a:latin typeface="Book Antiqua" panose="02040602050305030304" pitchFamily="18" charset="0"/>
            </a:rPr>
            <a:t> </a:t>
          </a:r>
          <a:r>
            <a:rPr lang="en-US" dirty="0" err="1">
              <a:latin typeface="Book Antiqua" panose="02040602050305030304" pitchFamily="18" charset="0"/>
            </a:rPr>
            <a:t>temperaturnim</a:t>
          </a:r>
          <a:r>
            <a:rPr lang="en-US" dirty="0">
              <a:latin typeface="Book Antiqua" panose="02040602050305030304" pitchFamily="18" charset="0"/>
            </a:rPr>
            <a:t> </a:t>
          </a:r>
          <a:r>
            <a:rPr lang="en-US" dirty="0" err="1">
              <a:latin typeface="Book Antiqua" panose="02040602050305030304" pitchFamily="18" charset="0"/>
            </a:rPr>
            <a:t>promjenama</a:t>
          </a:r>
          <a:r>
            <a:rPr lang="en-US" dirty="0">
              <a:latin typeface="Book Antiqua" panose="02040602050305030304" pitchFamily="18" charset="0"/>
            </a:rPr>
            <a:t> </a:t>
          </a:r>
          <a:r>
            <a:rPr lang="en-US" dirty="0" err="1">
              <a:latin typeface="Book Antiqua" panose="02040602050305030304" pitchFamily="18" charset="0"/>
            </a:rPr>
            <a:t>okoline</a:t>
          </a:r>
          <a:endParaRPr lang="en-US" dirty="0">
            <a:latin typeface="Book Antiqua" panose="02040602050305030304" pitchFamily="18" charset="0"/>
          </a:endParaRPr>
        </a:p>
      </dgm:t>
    </dgm:pt>
    <dgm:pt modelId="{D69551B6-6079-4774-B538-65D79B8E43A9}" type="parTrans" cxnId="{3F52B7CE-6C6B-447C-9C95-D57D88F6C314}">
      <dgm:prSet/>
      <dgm:spPr/>
      <dgm:t>
        <a:bodyPr/>
        <a:lstStyle/>
        <a:p>
          <a:endParaRPr lang="en-US"/>
        </a:p>
      </dgm:t>
    </dgm:pt>
    <dgm:pt modelId="{5CD04FC0-B724-40F6-B750-8D16FE77A321}" type="sibTrans" cxnId="{3F52B7CE-6C6B-447C-9C95-D57D88F6C314}">
      <dgm:prSet/>
      <dgm:spPr/>
      <dgm:t>
        <a:bodyPr/>
        <a:lstStyle/>
        <a:p>
          <a:endParaRPr lang="en-US"/>
        </a:p>
      </dgm:t>
    </dgm:pt>
    <dgm:pt modelId="{ACB218FD-262B-4736-A7C4-43AC14F8A2C6}">
      <dgm:prSet/>
      <dgm:spPr/>
      <dgm:t>
        <a:bodyPr/>
        <a:lstStyle/>
        <a:p>
          <a:r>
            <a:rPr lang="en-US" dirty="0">
              <a:latin typeface="Book Antiqua" panose="02040602050305030304" pitchFamily="18" charset="0"/>
            </a:rPr>
            <a:t>U </a:t>
          </a:r>
          <a:r>
            <a:rPr lang="en-US" dirty="0" err="1">
              <a:latin typeface="Book Antiqua" panose="02040602050305030304" pitchFamily="18" charset="0"/>
            </a:rPr>
            <a:t>zavisnosti</a:t>
          </a:r>
          <a:r>
            <a:rPr lang="en-US" dirty="0">
              <a:latin typeface="Book Antiqua" panose="02040602050305030304" pitchFamily="18" charset="0"/>
            </a:rPr>
            <a:t> od </a:t>
          </a:r>
          <a:r>
            <a:rPr lang="en-US" dirty="0" err="1">
              <a:latin typeface="Book Antiqua" panose="02040602050305030304" pitchFamily="18" charset="0"/>
            </a:rPr>
            <a:t>materijala</a:t>
          </a:r>
          <a:r>
            <a:rPr lang="en-US" dirty="0">
              <a:latin typeface="Book Antiqua" panose="02040602050305030304" pitchFamily="18" charset="0"/>
            </a:rPr>
            <a:t> od </a:t>
          </a:r>
          <a:r>
            <a:rPr lang="en-US" dirty="0" err="1">
              <a:latin typeface="Book Antiqua" panose="02040602050305030304" pitchFamily="18" charset="0"/>
            </a:rPr>
            <a:t>koga</a:t>
          </a:r>
          <a:r>
            <a:rPr lang="en-US" dirty="0">
              <a:latin typeface="Book Antiqua" panose="02040602050305030304" pitchFamily="18" charset="0"/>
            </a:rPr>
            <a:t> </a:t>
          </a:r>
          <a:r>
            <a:rPr lang="en-US" dirty="0" err="1">
              <a:latin typeface="Book Antiqua" panose="02040602050305030304" pitchFamily="18" charset="0"/>
            </a:rPr>
            <a:t>su</a:t>
          </a:r>
          <a:r>
            <a:rPr lang="en-US" dirty="0">
              <a:latin typeface="Book Antiqua" panose="02040602050305030304" pitchFamily="18" charset="0"/>
            </a:rPr>
            <a:t> </a:t>
          </a:r>
          <a:r>
            <a:rPr lang="en-US" dirty="0" err="1">
              <a:latin typeface="Book Antiqua" panose="02040602050305030304" pitchFamily="18" charset="0"/>
            </a:rPr>
            <a:t>izra</a:t>
          </a:r>
          <a:r>
            <a:rPr lang="sr-Latn-ME" dirty="0">
              <a:latin typeface="Book Antiqua" panose="02040602050305030304" pitchFamily="18" charset="0"/>
            </a:rPr>
            <a:t>đ</a:t>
          </a:r>
          <a:r>
            <a:rPr lang="en-US" dirty="0" err="1">
              <a:latin typeface="Book Antiqua" panose="02040602050305030304" pitchFamily="18" charset="0"/>
            </a:rPr>
            <a:t>eni</a:t>
          </a:r>
          <a:r>
            <a:rPr lang="en-US" dirty="0">
              <a:latin typeface="Book Antiqua" panose="02040602050305030304" pitchFamily="18" charset="0"/>
            </a:rPr>
            <a:t> , </a:t>
          </a:r>
          <a:r>
            <a:rPr lang="en-US" dirty="0" err="1">
              <a:latin typeface="Book Antiqua" panose="02040602050305030304" pitchFamily="18" charset="0"/>
            </a:rPr>
            <a:t>provodnici</a:t>
          </a:r>
          <a:r>
            <a:rPr lang="en-US" dirty="0">
              <a:latin typeface="Book Antiqua" panose="02040602050305030304" pitchFamily="18" charset="0"/>
            </a:rPr>
            <a:t> </a:t>
          </a:r>
          <a:r>
            <a:rPr lang="en-US" dirty="0" err="1">
              <a:latin typeface="Book Antiqua" panose="02040602050305030304" pitchFamily="18" charset="0"/>
            </a:rPr>
            <a:t>mogu</a:t>
          </a:r>
          <a:r>
            <a:rPr lang="en-US" dirty="0">
              <a:latin typeface="Book Antiqua" panose="02040602050305030304" pitchFamily="18" charset="0"/>
            </a:rPr>
            <a:t> da </a:t>
          </a:r>
          <a:r>
            <a:rPr lang="en-US" dirty="0" err="1">
              <a:latin typeface="Book Antiqua" panose="02040602050305030304" pitchFamily="18" charset="0"/>
            </a:rPr>
            <a:t>izdr</a:t>
          </a:r>
          <a:r>
            <a:rPr lang="sr-Latn-ME" dirty="0">
              <a:latin typeface="Book Antiqua" panose="02040602050305030304" pitchFamily="18" charset="0"/>
            </a:rPr>
            <a:t>ž</a:t>
          </a:r>
          <a:r>
            <a:rPr lang="en-US" dirty="0">
              <a:latin typeface="Book Antiqua" panose="02040602050305030304" pitchFamily="18" charset="0"/>
            </a:rPr>
            <a:t>e </a:t>
          </a:r>
          <a:r>
            <a:rPr lang="en-US" dirty="0" err="1">
              <a:latin typeface="Book Antiqua" panose="02040602050305030304" pitchFamily="18" charset="0"/>
            </a:rPr>
            <a:t>samo</a:t>
          </a:r>
          <a:r>
            <a:rPr lang="en-US" dirty="0">
              <a:latin typeface="Book Antiqua" panose="02040602050305030304" pitchFamily="18" charset="0"/>
            </a:rPr>
            <a:t> </a:t>
          </a:r>
          <a:r>
            <a:rPr lang="en-US" dirty="0" err="1">
              <a:latin typeface="Book Antiqua" panose="02040602050305030304" pitchFamily="18" charset="0"/>
            </a:rPr>
            <a:t>odre</a:t>
          </a:r>
          <a:r>
            <a:rPr lang="sr-Latn-ME" dirty="0">
              <a:latin typeface="Book Antiqua" panose="02040602050305030304" pitchFamily="18" charset="0"/>
            </a:rPr>
            <a:t>đ</a:t>
          </a:r>
          <a:r>
            <a:rPr lang="en-US" dirty="0" err="1">
              <a:latin typeface="Book Antiqua" panose="02040602050305030304" pitchFamily="18" charset="0"/>
            </a:rPr>
            <a:t>eno</a:t>
          </a:r>
          <a:r>
            <a:rPr lang="en-US" dirty="0">
              <a:latin typeface="Book Antiqua" panose="02040602050305030304" pitchFamily="18" charset="0"/>
            </a:rPr>
            <a:t> </a:t>
          </a:r>
          <a:r>
            <a:rPr lang="en-US" dirty="0" err="1">
              <a:latin typeface="Book Antiqua" panose="02040602050305030304" pitchFamily="18" charset="0"/>
            </a:rPr>
            <a:t>naprezanje</a:t>
          </a:r>
          <a:endParaRPr lang="en-US" dirty="0">
            <a:latin typeface="Book Antiqua" panose="02040602050305030304" pitchFamily="18" charset="0"/>
          </a:endParaRPr>
        </a:p>
      </dgm:t>
    </dgm:pt>
    <dgm:pt modelId="{1A76ED02-713D-4145-BBDD-477D5F4E171B}" type="parTrans" cxnId="{5B4F4FA5-F609-432A-B279-BB82FC9BE367}">
      <dgm:prSet/>
      <dgm:spPr/>
      <dgm:t>
        <a:bodyPr/>
        <a:lstStyle/>
        <a:p>
          <a:endParaRPr lang="en-US"/>
        </a:p>
      </dgm:t>
    </dgm:pt>
    <dgm:pt modelId="{F3DA92B6-B6A7-4864-B59E-3FD5B35DB626}" type="sibTrans" cxnId="{5B4F4FA5-F609-432A-B279-BB82FC9BE367}">
      <dgm:prSet/>
      <dgm:spPr/>
      <dgm:t>
        <a:bodyPr/>
        <a:lstStyle/>
        <a:p>
          <a:endParaRPr lang="en-US"/>
        </a:p>
      </dgm:t>
    </dgm:pt>
    <dgm:pt modelId="{B66C6056-72A9-40F6-AF02-8420CE9DBDE5}">
      <dgm:prSet/>
      <dgm:spPr/>
      <dgm:t>
        <a:bodyPr/>
        <a:lstStyle/>
        <a:p>
          <a:r>
            <a:rPr lang="en-US" dirty="0" err="1">
              <a:latin typeface="Book Antiqua" panose="02040602050305030304" pitchFamily="18" charset="0"/>
            </a:rPr>
            <a:t>Ispitna</a:t>
          </a:r>
          <a:r>
            <a:rPr lang="en-US" dirty="0">
              <a:latin typeface="Book Antiqua" panose="02040602050305030304" pitchFamily="18" charset="0"/>
            </a:rPr>
            <a:t> </a:t>
          </a:r>
          <a:r>
            <a:rPr lang="sr-Latn-ME" dirty="0">
              <a:latin typeface="Book Antiqua" panose="02040602050305030304" pitchFamily="18" charset="0"/>
            </a:rPr>
            <a:t>č</a:t>
          </a:r>
          <a:r>
            <a:rPr lang="en-US" dirty="0" err="1">
              <a:latin typeface="Book Antiqua" panose="02040602050305030304" pitchFamily="18" charset="0"/>
            </a:rPr>
            <a:t>vrsto</a:t>
          </a:r>
          <a:r>
            <a:rPr lang="sr-Latn-ME" dirty="0">
              <a:latin typeface="Book Antiqua" panose="02040602050305030304" pitchFamily="18" charset="0"/>
            </a:rPr>
            <a:t>ć</a:t>
          </a:r>
          <a:r>
            <a:rPr lang="en-US" dirty="0">
              <a:latin typeface="Book Antiqua" panose="02040602050305030304" pitchFamily="18" charset="0"/>
            </a:rPr>
            <a:t>a </a:t>
          </a:r>
          <a:r>
            <a:rPr lang="en-US" dirty="0" err="1">
              <a:latin typeface="Book Antiqua" panose="02040602050305030304" pitchFamily="18" charset="0"/>
            </a:rPr>
            <a:t>na</a:t>
          </a:r>
          <a:r>
            <a:rPr lang="en-US" dirty="0">
              <a:latin typeface="Book Antiqua" panose="02040602050305030304" pitchFamily="18" charset="0"/>
            </a:rPr>
            <a:t> </a:t>
          </a:r>
          <a:r>
            <a:rPr lang="en-US" dirty="0" err="1">
              <a:latin typeface="Book Antiqua" panose="02040602050305030304" pitchFamily="18" charset="0"/>
            </a:rPr>
            <a:t>prekid</a:t>
          </a:r>
          <a:r>
            <a:rPr lang="en-US" dirty="0">
              <a:latin typeface="Book Antiqua" panose="02040602050305030304" pitchFamily="18" charset="0"/>
            </a:rPr>
            <a:t> </a:t>
          </a:r>
          <a:r>
            <a:rPr lang="en-US" dirty="0" err="1">
              <a:latin typeface="Book Antiqua" panose="02040602050305030304" pitchFamily="18" charset="0"/>
            </a:rPr>
            <a:t>predstavlja</a:t>
          </a:r>
          <a:r>
            <a:rPr lang="en-US" dirty="0">
              <a:latin typeface="Book Antiqua" panose="02040602050305030304" pitchFamily="18" charset="0"/>
            </a:rPr>
            <a:t> gran</a:t>
          </a:r>
          <a:r>
            <a:rPr lang="sr-Latn-ME" dirty="0" err="1">
              <a:latin typeface="Book Antiqua" panose="02040602050305030304" pitchFamily="18" charset="0"/>
            </a:rPr>
            <a:t>ič</a:t>
          </a:r>
          <a:r>
            <a:rPr lang="en-US" dirty="0">
              <a:latin typeface="Book Antiqua" panose="02040602050305030304" pitchFamily="18" charset="0"/>
            </a:rPr>
            <a:t>nu </a:t>
          </a:r>
          <a:r>
            <a:rPr lang="en-US" dirty="0" err="1">
              <a:latin typeface="Book Antiqua" panose="02040602050305030304" pitchFamily="18" charset="0"/>
            </a:rPr>
            <a:t>vrijendost</a:t>
          </a:r>
          <a:r>
            <a:rPr lang="en-US" dirty="0">
              <a:latin typeface="Book Antiqua" panose="02040602050305030304" pitchFamily="18" charset="0"/>
            </a:rPr>
            <a:t> </a:t>
          </a:r>
          <a:r>
            <a:rPr lang="en-US" dirty="0" err="1">
              <a:latin typeface="Book Antiqua" panose="02040602050305030304" pitchFamily="18" charset="0"/>
            </a:rPr>
            <a:t>koja</a:t>
          </a:r>
          <a:r>
            <a:rPr lang="en-US" dirty="0">
              <a:latin typeface="Book Antiqua" panose="02040602050305030304" pitchFamily="18" charset="0"/>
            </a:rPr>
            <a:t> </a:t>
          </a:r>
          <a:r>
            <a:rPr lang="en-US" dirty="0" err="1">
              <a:latin typeface="Book Antiqua" panose="02040602050305030304" pitchFamily="18" charset="0"/>
            </a:rPr>
            <a:t>ako</a:t>
          </a:r>
          <a:r>
            <a:rPr lang="en-US" dirty="0">
              <a:latin typeface="Book Antiqua" panose="02040602050305030304" pitchFamily="18" charset="0"/>
            </a:rPr>
            <a:t> se </a:t>
          </a:r>
          <a:r>
            <a:rPr lang="en-US" dirty="0" err="1">
              <a:latin typeface="Book Antiqua" panose="02040602050305030304" pitchFamily="18" charset="0"/>
            </a:rPr>
            <a:t>prekora</a:t>
          </a:r>
          <a:r>
            <a:rPr lang="sr-Latn-ME" dirty="0">
              <a:latin typeface="Book Antiqua" panose="02040602050305030304" pitchFamily="18" charset="0"/>
            </a:rPr>
            <a:t>č</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nastupa</a:t>
          </a:r>
          <a:r>
            <a:rPr lang="en-US" dirty="0">
              <a:latin typeface="Book Antiqua" panose="02040602050305030304" pitchFamily="18" charset="0"/>
            </a:rPr>
            <a:t> </a:t>
          </a:r>
          <a:r>
            <a:rPr lang="en-US" dirty="0" err="1">
              <a:latin typeface="Book Antiqua" panose="02040602050305030304" pitchFamily="18" charset="0"/>
            </a:rPr>
            <a:t>prekid</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pa se </a:t>
          </a:r>
          <a:r>
            <a:rPr lang="en-US" dirty="0" err="1">
              <a:latin typeface="Book Antiqua" panose="02040602050305030304" pitchFamily="18" charset="0"/>
            </a:rPr>
            <a:t>tolika</a:t>
          </a:r>
          <a:r>
            <a:rPr lang="en-US" dirty="0">
              <a:latin typeface="Book Antiqua" panose="02040602050305030304" pitchFamily="18" charset="0"/>
            </a:rPr>
            <a:t> </a:t>
          </a:r>
          <a:r>
            <a:rPr lang="en-US" dirty="0" err="1">
              <a:latin typeface="Book Antiqua" panose="02040602050305030304" pitchFamily="18" charset="0"/>
            </a:rPr>
            <a:t>naprezanja</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ne </a:t>
          </a:r>
          <a:r>
            <a:rPr lang="en-US" dirty="0" err="1">
              <a:latin typeface="Book Antiqua" panose="02040602050305030304" pitchFamily="18" charset="0"/>
            </a:rPr>
            <a:t>dozvoljavaju</a:t>
          </a:r>
          <a:r>
            <a:rPr lang="en-US" dirty="0">
              <a:latin typeface="Book Antiqua" panose="02040602050305030304" pitchFamily="18" charset="0"/>
            </a:rPr>
            <a:t>. </a:t>
          </a:r>
          <a:r>
            <a:rPr lang="en-US" dirty="0" err="1">
              <a:latin typeface="Book Antiqua" panose="02040602050305030304" pitchFamily="18" charset="0"/>
            </a:rPr>
            <a:t>Svaki</a:t>
          </a:r>
          <a:r>
            <a:rPr lang="en-US" dirty="0">
              <a:latin typeface="Book Antiqua" panose="02040602050305030304" pitchFamily="18" charset="0"/>
            </a:rPr>
            <a:t> </a:t>
          </a:r>
          <a:r>
            <a:rPr lang="en-US" dirty="0" err="1">
              <a:latin typeface="Book Antiqua" panose="02040602050305030304" pitchFamily="18" charset="0"/>
            </a:rPr>
            <a:t>materi</a:t>
          </a:r>
          <a:r>
            <a:rPr lang="sr-Latn-ME" dirty="0">
              <a:latin typeface="Book Antiqua" panose="02040602050305030304" pitchFamily="18" charset="0"/>
            </a:rPr>
            <a:t>j</a:t>
          </a:r>
          <a:r>
            <a:rPr lang="en-US" dirty="0">
              <a:latin typeface="Book Antiqua" panose="02040602050305030304" pitchFamily="18" charset="0"/>
            </a:rPr>
            <a:t>al </a:t>
          </a:r>
          <a:r>
            <a:rPr lang="en-US" dirty="0" err="1">
              <a:latin typeface="Book Antiqua" panose="02040602050305030304" pitchFamily="18" charset="0"/>
            </a:rPr>
            <a:t>ima</a:t>
          </a:r>
          <a:r>
            <a:rPr lang="en-US" dirty="0">
              <a:latin typeface="Book Antiqua" panose="02040602050305030304" pitchFamily="18" charset="0"/>
            </a:rPr>
            <a:t> </a:t>
          </a:r>
          <a:r>
            <a:rPr lang="en-US" dirty="0" err="1">
              <a:latin typeface="Book Antiqua" panose="02040602050305030304" pitchFamily="18" charset="0"/>
            </a:rPr>
            <a:t>svoju</a:t>
          </a:r>
          <a:r>
            <a:rPr lang="en-US" dirty="0">
              <a:latin typeface="Book Antiqua" panose="02040602050305030304" pitchFamily="18" charset="0"/>
            </a:rPr>
            <a:t> </a:t>
          </a:r>
          <a:r>
            <a:rPr lang="en-US" dirty="0" err="1">
              <a:latin typeface="Book Antiqua" panose="02040602050305030304" pitchFamily="18" charset="0"/>
            </a:rPr>
            <a:t>vrijednost</a:t>
          </a:r>
          <a:r>
            <a:rPr lang="en-US" dirty="0">
              <a:latin typeface="Book Antiqua" panose="02040602050305030304" pitchFamily="18" charset="0"/>
            </a:rPr>
            <a:t> </a:t>
          </a:r>
          <a:r>
            <a:rPr lang="en-US" dirty="0" err="1">
              <a:latin typeface="Book Antiqua" panose="02040602050305030304" pitchFamily="18" charset="0"/>
            </a:rPr>
            <a:t>ispitne</a:t>
          </a:r>
          <a:r>
            <a:rPr lang="en-US" dirty="0">
              <a:latin typeface="Book Antiqua" panose="02040602050305030304" pitchFamily="18" charset="0"/>
            </a:rPr>
            <a:t> </a:t>
          </a:r>
          <a:r>
            <a:rPr lang="sr-Latn-ME" dirty="0">
              <a:latin typeface="Book Antiqua" panose="02040602050305030304" pitchFamily="18" charset="0"/>
            </a:rPr>
            <a:t>č</a:t>
          </a:r>
          <a:r>
            <a:rPr lang="en-US" dirty="0" err="1">
              <a:latin typeface="Book Antiqua" panose="02040602050305030304" pitchFamily="18" charset="0"/>
            </a:rPr>
            <a:t>vrsto</a:t>
          </a:r>
          <a:r>
            <a:rPr lang="sr-Latn-ME" dirty="0">
              <a:latin typeface="Book Antiqua" panose="02040602050305030304" pitchFamily="18" charset="0"/>
            </a:rPr>
            <a:t>ć</a:t>
          </a:r>
          <a:r>
            <a:rPr lang="en-US" dirty="0">
              <a:latin typeface="Book Antiqua" panose="02040602050305030304" pitchFamily="18" charset="0"/>
            </a:rPr>
            <a:t>e</a:t>
          </a:r>
        </a:p>
      </dgm:t>
    </dgm:pt>
    <dgm:pt modelId="{C337E87C-D12C-460F-8928-AE0096F84A78}" type="parTrans" cxnId="{DB685642-4654-4BFD-8A8C-DF15BBAF66BB}">
      <dgm:prSet/>
      <dgm:spPr/>
      <dgm:t>
        <a:bodyPr/>
        <a:lstStyle/>
        <a:p>
          <a:endParaRPr lang="en-US"/>
        </a:p>
      </dgm:t>
    </dgm:pt>
    <dgm:pt modelId="{A58C6802-DFFF-4BD1-AE0F-670E86A3700A}" type="sibTrans" cxnId="{DB685642-4654-4BFD-8A8C-DF15BBAF66BB}">
      <dgm:prSet/>
      <dgm:spPr/>
      <dgm:t>
        <a:bodyPr/>
        <a:lstStyle/>
        <a:p>
          <a:endParaRPr lang="en-US"/>
        </a:p>
      </dgm:t>
    </dgm:pt>
    <dgm:pt modelId="{26ACAEFC-E46F-4DEA-84C7-C071FB7B63E1}" type="pres">
      <dgm:prSet presAssocID="{95F2EE3F-6E58-446A-BC7A-E7196DA8D6CF}" presName="vert0" presStyleCnt="0">
        <dgm:presLayoutVars>
          <dgm:dir/>
          <dgm:animOne val="branch"/>
          <dgm:animLvl val="lvl"/>
        </dgm:presLayoutVars>
      </dgm:prSet>
      <dgm:spPr/>
    </dgm:pt>
    <dgm:pt modelId="{2A4540FE-6F8A-45AA-B76C-11663C4CD016}" type="pres">
      <dgm:prSet presAssocID="{69059339-A351-4269-8DC7-B06E90256DF8}" presName="thickLine" presStyleLbl="alignNode1" presStyleIdx="0" presStyleCnt="3"/>
      <dgm:spPr/>
    </dgm:pt>
    <dgm:pt modelId="{8745372F-AAE1-4145-A059-8FBDF55AFF2C}" type="pres">
      <dgm:prSet presAssocID="{69059339-A351-4269-8DC7-B06E90256DF8}" presName="horz1" presStyleCnt="0"/>
      <dgm:spPr/>
    </dgm:pt>
    <dgm:pt modelId="{AEC5CF9E-1D6F-462D-B043-3B5C76397670}" type="pres">
      <dgm:prSet presAssocID="{69059339-A351-4269-8DC7-B06E90256DF8}" presName="tx1" presStyleLbl="revTx" presStyleIdx="0" presStyleCnt="3"/>
      <dgm:spPr/>
    </dgm:pt>
    <dgm:pt modelId="{4DD404AE-FB5E-4BFC-AA82-55451049A8F7}" type="pres">
      <dgm:prSet presAssocID="{69059339-A351-4269-8DC7-B06E90256DF8}" presName="vert1" presStyleCnt="0"/>
      <dgm:spPr/>
    </dgm:pt>
    <dgm:pt modelId="{546F42DA-DDFF-4E9D-AA16-445E266330EA}" type="pres">
      <dgm:prSet presAssocID="{ACB218FD-262B-4736-A7C4-43AC14F8A2C6}" presName="thickLine" presStyleLbl="alignNode1" presStyleIdx="1" presStyleCnt="3"/>
      <dgm:spPr/>
    </dgm:pt>
    <dgm:pt modelId="{4B946E59-EE3B-482C-AFB9-C0D855E15968}" type="pres">
      <dgm:prSet presAssocID="{ACB218FD-262B-4736-A7C4-43AC14F8A2C6}" presName="horz1" presStyleCnt="0"/>
      <dgm:spPr/>
    </dgm:pt>
    <dgm:pt modelId="{A6B8643E-692F-45DC-AE96-92D76200D206}" type="pres">
      <dgm:prSet presAssocID="{ACB218FD-262B-4736-A7C4-43AC14F8A2C6}" presName="tx1" presStyleLbl="revTx" presStyleIdx="1" presStyleCnt="3"/>
      <dgm:spPr/>
    </dgm:pt>
    <dgm:pt modelId="{2B1E38FE-B51D-409B-8DAC-262F45CD726F}" type="pres">
      <dgm:prSet presAssocID="{ACB218FD-262B-4736-A7C4-43AC14F8A2C6}" presName="vert1" presStyleCnt="0"/>
      <dgm:spPr/>
    </dgm:pt>
    <dgm:pt modelId="{AE87E0B2-D4D8-47AD-AEC2-FDCA0212A442}" type="pres">
      <dgm:prSet presAssocID="{B66C6056-72A9-40F6-AF02-8420CE9DBDE5}" presName="thickLine" presStyleLbl="alignNode1" presStyleIdx="2" presStyleCnt="3"/>
      <dgm:spPr/>
    </dgm:pt>
    <dgm:pt modelId="{D8BDD39C-897D-4D5F-BD17-C776649124EA}" type="pres">
      <dgm:prSet presAssocID="{B66C6056-72A9-40F6-AF02-8420CE9DBDE5}" presName="horz1" presStyleCnt="0"/>
      <dgm:spPr/>
    </dgm:pt>
    <dgm:pt modelId="{3576C73B-5BF7-4C0F-8D89-A145940AAD4D}" type="pres">
      <dgm:prSet presAssocID="{B66C6056-72A9-40F6-AF02-8420CE9DBDE5}" presName="tx1" presStyleLbl="revTx" presStyleIdx="2" presStyleCnt="3"/>
      <dgm:spPr/>
    </dgm:pt>
    <dgm:pt modelId="{154889D8-3162-4E19-A11B-8D9EF08543B9}" type="pres">
      <dgm:prSet presAssocID="{B66C6056-72A9-40F6-AF02-8420CE9DBDE5}" presName="vert1" presStyleCnt="0"/>
      <dgm:spPr/>
    </dgm:pt>
  </dgm:ptLst>
  <dgm:cxnLst>
    <dgm:cxn modelId="{6C01A700-292E-46AD-880B-FFB1F8987C39}" type="presOf" srcId="{69059339-A351-4269-8DC7-B06E90256DF8}" destId="{AEC5CF9E-1D6F-462D-B043-3B5C76397670}" srcOrd="0" destOrd="0" presId="urn:microsoft.com/office/officeart/2008/layout/LinedList"/>
    <dgm:cxn modelId="{C8ED910A-C1ED-4A4C-933C-F1BF53CAAA91}" type="presOf" srcId="{B66C6056-72A9-40F6-AF02-8420CE9DBDE5}" destId="{3576C73B-5BF7-4C0F-8D89-A145940AAD4D}" srcOrd="0" destOrd="0" presId="urn:microsoft.com/office/officeart/2008/layout/LinedList"/>
    <dgm:cxn modelId="{DB685642-4654-4BFD-8A8C-DF15BBAF66BB}" srcId="{95F2EE3F-6E58-446A-BC7A-E7196DA8D6CF}" destId="{B66C6056-72A9-40F6-AF02-8420CE9DBDE5}" srcOrd="2" destOrd="0" parTransId="{C337E87C-D12C-460F-8928-AE0096F84A78}" sibTransId="{A58C6802-DFFF-4BD1-AE0F-670E86A3700A}"/>
    <dgm:cxn modelId="{2CA3A9A2-8982-4568-972B-99FB6CC3DFF7}" type="presOf" srcId="{95F2EE3F-6E58-446A-BC7A-E7196DA8D6CF}" destId="{26ACAEFC-E46F-4DEA-84C7-C071FB7B63E1}" srcOrd="0" destOrd="0" presId="urn:microsoft.com/office/officeart/2008/layout/LinedList"/>
    <dgm:cxn modelId="{FBB9ECA3-0971-4B85-A848-3C793709E4C6}" type="presOf" srcId="{ACB218FD-262B-4736-A7C4-43AC14F8A2C6}" destId="{A6B8643E-692F-45DC-AE96-92D76200D206}" srcOrd="0" destOrd="0" presId="urn:microsoft.com/office/officeart/2008/layout/LinedList"/>
    <dgm:cxn modelId="{5B4F4FA5-F609-432A-B279-BB82FC9BE367}" srcId="{95F2EE3F-6E58-446A-BC7A-E7196DA8D6CF}" destId="{ACB218FD-262B-4736-A7C4-43AC14F8A2C6}" srcOrd="1" destOrd="0" parTransId="{1A76ED02-713D-4145-BBDD-477D5F4E171B}" sibTransId="{F3DA92B6-B6A7-4864-B59E-3FD5B35DB626}"/>
    <dgm:cxn modelId="{3F52B7CE-6C6B-447C-9C95-D57D88F6C314}" srcId="{95F2EE3F-6E58-446A-BC7A-E7196DA8D6CF}" destId="{69059339-A351-4269-8DC7-B06E90256DF8}" srcOrd="0" destOrd="0" parTransId="{D69551B6-6079-4774-B538-65D79B8E43A9}" sibTransId="{5CD04FC0-B724-40F6-B750-8D16FE77A321}"/>
    <dgm:cxn modelId="{D097DB54-FF9D-4E07-97F5-0E627EF8745D}" type="presParOf" srcId="{26ACAEFC-E46F-4DEA-84C7-C071FB7B63E1}" destId="{2A4540FE-6F8A-45AA-B76C-11663C4CD016}" srcOrd="0" destOrd="0" presId="urn:microsoft.com/office/officeart/2008/layout/LinedList"/>
    <dgm:cxn modelId="{A0AC5833-72A3-4659-BF6D-851F140FD7E6}" type="presParOf" srcId="{26ACAEFC-E46F-4DEA-84C7-C071FB7B63E1}" destId="{8745372F-AAE1-4145-A059-8FBDF55AFF2C}" srcOrd="1" destOrd="0" presId="urn:microsoft.com/office/officeart/2008/layout/LinedList"/>
    <dgm:cxn modelId="{2B9E8D7A-7960-4305-BCF6-B644D9243EEF}" type="presParOf" srcId="{8745372F-AAE1-4145-A059-8FBDF55AFF2C}" destId="{AEC5CF9E-1D6F-462D-B043-3B5C76397670}" srcOrd="0" destOrd="0" presId="urn:microsoft.com/office/officeart/2008/layout/LinedList"/>
    <dgm:cxn modelId="{A2498E13-601D-4124-8CC6-33001B878905}" type="presParOf" srcId="{8745372F-AAE1-4145-A059-8FBDF55AFF2C}" destId="{4DD404AE-FB5E-4BFC-AA82-55451049A8F7}" srcOrd="1" destOrd="0" presId="urn:microsoft.com/office/officeart/2008/layout/LinedList"/>
    <dgm:cxn modelId="{EEB31604-C0B5-4D3B-99BA-92F0491F97B3}" type="presParOf" srcId="{26ACAEFC-E46F-4DEA-84C7-C071FB7B63E1}" destId="{546F42DA-DDFF-4E9D-AA16-445E266330EA}" srcOrd="2" destOrd="0" presId="urn:microsoft.com/office/officeart/2008/layout/LinedList"/>
    <dgm:cxn modelId="{79A25E55-097A-4054-BE4E-4B6E892CA201}" type="presParOf" srcId="{26ACAEFC-E46F-4DEA-84C7-C071FB7B63E1}" destId="{4B946E59-EE3B-482C-AFB9-C0D855E15968}" srcOrd="3" destOrd="0" presId="urn:microsoft.com/office/officeart/2008/layout/LinedList"/>
    <dgm:cxn modelId="{467ED697-2758-4FD8-B94B-7265733695ED}" type="presParOf" srcId="{4B946E59-EE3B-482C-AFB9-C0D855E15968}" destId="{A6B8643E-692F-45DC-AE96-92D76200D206}" srcOrd="0" destOrd="0" presId="urn:microsoft.com/office/officeart/2008/layout/LinedList"/>
    <dgm:cxn modelId="{24EF445F-9D2D-48A5-97B0-B1903B8C7C29}" type="presParOf" srcId="{4B946E59-EE3B-482C-AFB9-C0D855E15968}" destId="{2B1E38FE-B51D-409B-8DAC-262F45CD726F}" srcOrd="1" destOrd="0" presId="urn:microsoft.com/office/officeart/2008/layout/LinedList"/>
    <dgm:cxn modelId="{6E7634BF-E996-4D31-B8E2-8DDFAD3587DA}" type="presParOf" srcId="{26ACAEFC-E46F-4DEA-84C7-C071FB7B63E1}" destId="{AE87E0B2-D4D8-47AD-AEC2-FDCA0212A442}" srcOrd="4" destOrd="0" presId="urn:microsoft.com/office/officeart/2008/layout/LinedList"/>
    <dgm:cxn modelId="{34160A82-8D2B-4F04-A1E4-51EAA504223A}" type="presParOf" srcId="{26ACAEFC-E46F-4DEA-84C7-C071FB7B63E1}" destId="{D8BDD39C-897D-4D5F-BD17-C776649124EA}" srcOrd="5" destOrd="0" presId="urn:microsoft.com/office/officeart/2008/layout/LinedList"/>
    <dgm:cxn modelId="{DEE90AED-DCEB-4BE3-A46D-714790A1FFBF}" type="presParOf" srcId="{D8BDD39C-897D-4D5F-BD17-C776649124EA}" destId="{3576C73B-5BF7-4C0F-8D89-A145940AAD4D}" srcOrd="0" destOrd="0" presId="urn:microsoft.com/office/officeart/2008/layout/LinedList"/>
    <dgm:cxn modelId="{495E2A0D-8DB4-476A-9094-6CDB80C4F0CD}" type="presParOf" srcId="{D8BDD39C-897D-4D5F-BD17-C776649124EA}" destId="{154889D8-3162-4E19-A11B-8D9EF08543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5A0766-FCFA-4F27-876E-A53398FF9F3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12DAD65-B1E3-4FC0-A06D-E3C4E3A716E2}">
      <dgm:prSet/>
      <dgm:spPr/>
      <dgm:t>
        <a:bodyPr/>
        <a:lstStyle/>
        <a:p>
          <a:r>
            <a:rPr lang="en-US" dirty="0">
              <a:latin typeface="Book Antiqua" panose="02040602050305030304" pitchFamily="18" charset="0"/>
            </a:rPr>
            <a:t>Na </a:t>
          </a:r>
          <a:r>
            <a:rPr lang="en-US" dirty="0" err="1">
              <a:latin typeface="Book Antiqua" panose="02040602050305030304" pitchFamily="18" charset="0"/>
            </a:rPr>
            <a:t>veličinu</a:t>
          </a:r>
          <a:r>
            <a:rPr lang="en-US" dirty="0">
              <a:latin typeface="Book Antiqua" panose="02040602050305030304" pitchFamily="18" charset="0"/>
            </a:rPr>
            <a:t> </a:t>
          </a:r>
          <a:r>
            <a:rPr lang="en-US" dirty="0" err="1">
              <a:latin typeface="Book Antiqua" panose="02040602050305030304" pitchFamily="18" charset="0"/>
            </a:rPr>
            <a:t>naprezanja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ugiba</a:t>
          </a:r>
          <a:r>
            <a:rPr lang="en-US" dirty="0">
              <a:latin typeface="Book Antiqua" panose="02040602050305030304" pitchFamily="18" charset="0"/>
            </a:rPr>
            <a:t> </a:t>
          </a:r>
          <a:r>
            <a:rPr lang="en-US" dirty="0" err="1">
              <a:latin typeface="Book Antiqua" panose="02040602050305030304" pitchFamily="18" charset="0"/>
            </a:rPr>
            <a:t>djeluju</a:t>
          </a:r>
          <a:r>
            <a:rPr lang="en-US" dirty="0">
              <a:latin typeface="Book Antiqua" panose="02040602050305030304" pitchFamily="18" charset="0"/>
            </a:rPr>
            <a:t>: </a:t>
          </a:r>
        </a:p>
      </dgm:t>
    </dgm:pt>
    <dgm:pt modelId="{663F0F1D-C84B-4296-8BEC-51A5146BC4F4}" type="parTrans" cxnId="{C24ADD80-8199-467E-AC80-402288EC087E}">
      <dgm:prSet/>
      <dgm:spPr/>
      <dgm:t>
        <a:bodyPr/>
        <a:lstStyle/>
        <a:p>
          <a:endParaRPr lang="en-US"/>
        </a:p>
      </dgm:t>
    </dgm:pt>
    <dgm:pt modelId="{567087F2-DEF5-4662-96A6-CEF7A3AE6E91}" type="sibTrans" cxnId="{C24ADD80-8199-467E-AC80-402288EC087E}">
      <dgm:prSet/>
      <dgm:spPr/>
      <dgm:t>
        <a:bodyPr/>
        <a:lstStyle/>
        <a:p>
          <a:endParaRPr lang="en-US"/>
        </a:p>
      </dgm:t>
    </dgm:pt>
    <dgm:pt modelId="{8F73013C-E783-414B-A1D3-247B579FC686}">
      <dgm:prSet/>
      <dgm:spPr/>
      <dgm:t>
        <a:bodyPr/>
        <a:lstStyle/>
        <a:p>
          <a:r>
            <a:rPr lang="en-US" dirty="0" err="1">
              <a:latin typeface="Book Antiqua" panose="02040602050305030304" pitchFamily="18" charset="0"/>
            </a:rPr>
            <a:t>vlastita</a:t>
          </a:r>
          <a:r>
            <a:rPr lang="en-US" dirty="0">
              <a:latin typeface="Book Antiqua" panose="02040602050305030304" pitchFamily="18" charset="0"/>
            </a:rPr>
            <a:t> </a:t>
          </a:r>
          <a:r>
            <a:rPr lang="en-US" dirty="0" err="1">
              <a:latin typeface="Book Antiqua" panose="02040602050305030304" pitchFamily="18" charset="0"/>
            </a:rPr>
            <a:t>težina</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p>
      </dgm:t>
    </dgm:pt>
    <dgm:pt modelId="{6EE85959-0311-4AF9-AF12-8FA3914D9EB2}" type="parTrans" cxnId="{76F03866-BFA7-4E6C-A09C-A5FC37178F57}">
      <dgm:prSet/>
      <dgm:spPr/>
      <dgm:t>
        <a:bodyPr/>
        <a:lstStyle/>
        <a:p>
          <a:endParaRPr lang="en-US"/>
        </a:p>
      </dgm:t>
    </dgm:pt>
    <dgm:pt modelId="{C8BCD147-01CD-49AF-809F-E5EB91C0152A}" type="sibTrans" cxnId="{76F03866-BFA7-4E6C-A09C-A5FC37178F57}">
      <dgm:prSet/>
      <dgm:spPr/>
      <dgm:t>
        <a:bodyPr/>
        <a:lstStyle/>
        <a:p>
          <a:endParaRPr lang="en-US"/>
        </a:p>
      </dgm:t>
    </dgm:pt>
    <dgm:pt modelId="{C0819609-7EEE-4810-B06E-EB1C5C96E541}">
      <dgm:prSet/>
      <dgm:spPr/>
      <dgm:t>
        <a:bodyPr/>
        <a:lstStyle/>
        <a:p>
          <a:r>
            <a:rPr lang="en-US" dirty="0" err="1">
              <a:latin typeface="Book Antiqua" panose="02040602050305030304" pitchFamily="18" charset="0"/>
            </a:rPr>
            <a:t>klimatski</a:t>
          </a:r>
          <a:r>
            <a:rPr lang="en-US" dirty="0">
              <a:latin typeface="Book Antiqua" panose="02040602050305030304" pitchFamily="18" charset="0"/>
            </a:rPr>
            <a:t> </a:t>
          </a:r>
          <a:r>
            <a:rPr lang="en-US" dirty="0" err="1">
              <a:latin typeface="Book Antiqua" panose="02040602050305030304" pitchFamily="18" charset="0"/>
            </a:rPr>
            <a:t>uslovi</a:t>
          </a:r>
          <a:r>
            <a:rPr lang="en-US" dirty="0">
              <a:latin typeface="Book Antiqua" panose="02040602050305030304" pitchFamily="18" charset="0"/>
            </a:rPr>
            <a:t>: </a:t>
          </a:r>
        </a:p>
      </dgm:t>
    </dgm:pt>
    <dgm:pt modelId="{B8B9BB17-4F6C-4181-B0E7-03F3E728DB2D}" type="parTrans" cxnId="{B9F00E01-D1D8-4BCF-87FB-FD26A16F82DA}">
      <dgm:prSet/>
      <dgm:spPr/>
      <dgm:t>
        <a:bodyPr/>
        <a:lstStyle/>
        <a:p>
          <a:endParaRPr lang="en-US"/>
        </a:p>
      </dgm:t>
    </dgm:pt>
    <dgm:pt modelId="{C8BD7FA3-586F-4840-88EA-222665203FEE}" type="sibTrans" cxnId="{B9F00E01-D1D8-4BCF-87FB-FD26A16F82DA}">
      <dgm:prSet/>
      <dgm:spPr/>
      <dgm:t>
        <a:bodyPr/>
        <a:lstStyle/>
        <a:p>
          <a:endParaRPr lang="en-US"/>
        </a:p>
      </dgm:t>
    </dgm:pt>
    <dgm:pt modelId="{0D3D140F-FA35-4A27-8D18-7AB09F0B3100}">
      <dgm:prSet/>
      <dgm:spPr/>
      <dgm:t>
        <a:bodyPr/>
        <a:lstStyle/>
        <a:p>
          <a:r>
            <a:rPr lang="en-US">
              <a:latin typeface="Book Antiqua" panose="02040602050305030304" pitchFamily="18" charset="0"/>
            </a:rPr>
            <a:t>- temperaturne promjene okoline, </a:t>
          </a:r>
        </a:p>
      </dgm:t>
    </dgm:pt>
    <dgm:pt modelId="{27CA766B-01AA-4429-9962-6B6BE6769A7A}" type="parTrans" cxnId="{BEBA5740-C328-4F1D-85E9-770BA1098A34}">
      <dgm:prSet/>
      <dgm:spPr/>
      <dgm:t>
        <a:bodyPr/>
        <a:lstStyle/>
        <a:p>
          <a:endParaRPr lang="en-US"/>
        </a:p>
      </dgm:t>
    </dgm:pt>
    <dgm:pt modelId="{A327DF71-4EF7-4137-A47B-F65DEE66CB6D}" type="sibTrans" cxnId="{BEBA5740-C328-4F1D-85E9-770BA1098A34}">
      <dgm:prSet/>
      <dgm:spPr/>
      <dgm:t>
        <a:bodyPr/>
        <a:lstStyle/>
        <a:p>
          <a:endParaRPr lang="en-US"/>
        </a:p>
      </dgm:t>
    </dgm:pt>
    <dgm:pt modelId="{FA846B14-8A40-492A-BF19-4303A7CD1EEC}">
      <dgm:prSet/>
      <dgm:spPr/>
      <dgm:t>
        <a:bodyPr/>
        <a:lstStyle/>
        <a:p>
          <a:r>
            <a:rPr lang="en-US">
              <a:latin typeface="Book Antiqua" panose="02040602050305030304" pitchFamily="18" charset="0"/>
            </a:rPr>
            <a:t>- dodatni teret od inja snijega i leda - vjetar. </a:t>
          </a:r>
        </a:p>
      </dgm:t>
    </dgm:pt>
    <dgm:pt modelId="{B0E961E2-B638-4FB4-96DC-3DB2D99154C7}" type="parTrans" cxnId="{F0C73AA1-0876-4F8C-87F0-3081C7F35A55}">
      <dgm:prSet/>
      <dgm:spPr/>
      <dgm:t>
        <a:bodyPr/>
        <a:lstStyle/>
        <a:p>
          <a:endParaRPr lang="en-US"/>
        </a:p>
      </dgm:t>
    </dgm:pt>
    <dgm:pt modelId="{01BF14C0-5252-4258-AD84-80144986499A}" type="sibTrans" cxnId="{F0C73AA1-0876-4F8C-87F0-3081C7F35A55}">
      <dgm:prSet/>
      <dgm:spPr/>
      <dgm:t>
        <a:bodyPr/>
        <a:lstStyle/>
        <a:p>
          <a:endParaRPr lang="en-US"/>
        </a:p>
      </dgm:t>
    </dgm:pt>
    <dgm:pt modelId="{0043278C-4CB0-443A-B71A-9DB925D031E9}" type="pres">
      <dgm:prSet presAssocID="{9F5A0766-FCFA-4F27-876E-A53398FF9F3C}" presName="vert0" presStyleCnt="0">
        <dgm:presLayoutVars>
          <dgm:dir/>
          <dgm:animOne val="branch"/>
          <dgm:animLvl val="lvl"/>
        </dgm:presLayoutVars>
      </dgm:prSet>
      <dgm:spPr/>
    </dgm:pt>
    <dgm:pt modelId="{CDBA64BD-8109-4473-9407-8CABC07C4C58}" type="pres">
      <dgm:prSet presAssocID="{712DAD65-B1E3-4FC0-A06D-E3C4E3A716E2}" presName="thickLine" presStyleLbl="alignNode1" presStyleIdx="0" presStyleCnt="5"/>
      <dgm:spPr/>
    </dgm:pt>
    <dgm:pt modelId="{DF900716-D443-4A9E-AC64-A8C105B5DEC8}" type="pres">
      <dgm:prSet presAssocID="{712DAD65-B1E3-4FC0-A06D-E3C4E3A716E2}" presName="horz1" presStyleCnt="0"/>
      <dgm:spPr/>
    </dgm:pt>
    <dgm:pt modelId="{5E767C18-71EC-41C8-80FF-54F961B65DF5}" type="pres">
      <dgm:prSet presAssocID="{712DAD65-B1E3-4FC0-A06D-E3C4E3A716E2}" presName="tx1" presStyleLbl="revTx" presStyleIdx="0" presStyleCnt="5"/>
      <dgm:spPr/>
    </dgm:pt>
    <dgm:pt modelId="{B8F586A1-D67E-43A9-81F4-74702656CC73}" type="pres">
      <dgm:prSet presAssocID="{712DAD65-B1E3-4FC0-A06D-E3C4E3A716E2}" presName="vert1" presStyleCnt="0"/>
      <dgm:spPr/>
    </dgm:pt>
    <dgm:pt modelId="{474162E1-235D-4ED6-971E-F22A1CDB44C1}" type="pres">
      <dgm:prSet presAssocID="{8F73013C-E783-414B-A1D3-247B579FC686}" presName="thickLine" presStyleLbl="alignNode1" presStyleIdx="1" presStyleCnt="5"/>
      <dgm:spPr/>
    </dgm:pt>
    <dgm:pt modelId="{6B3E314B-DA63-4EFB-B4F8-5BE61C30BDF8}" type="pres">
      <dgm:prSet presAssocID="{8F73013C-E783-414B-A1D3-247B579FC686}" presName="horz1" presStyleCnt="0"/>
      <dgm:spPr/>
    </dgm:pt>
    <dgm:pt modelId="{B18E3DD9-A160-4361-A28F-A9705F1FDA14}" type="pres">
      <dgm:prSet presAssocID="{8F73013C-E783-414B-A1D3-247B579FC686}" presName="tx1" presStyleLbl="revTx" presStyleIdx="1" presStyleCnt="5"/>
      <dgm:spPr/>
    </dgm:pt>
    <dgm:pt modelId="{F6636DA4-D7E4-43C5-982C-93655DBBBDC6}" type="pres">
      <dgm:prSet presAssocID="{8F73013C-E783-414B-A1D3-247B579FC686}" presName="vert1" presStyleCnt="0"/>
      <dgm:spPr/>
    </dgm:pt>
    <dgm:pt modelId="{202F5293-D7A6-497B-8C6B-ECD23D98887B}" type="pres">
      <dgm:prSet presAssocID="{C0819609-7EEE-4810-B06E-EB1C5C96E541}" presName="thickLine" presStyleLbl="alignNode1" presStyleIdx="2" presStyleCnt="5"/>
      <dgm:spPr/>
    </dgm:pt>
    <dgm:pt modelId="{A7B26451-1873-4FFC-8C7A-594EBE0605BA}" type="pres">
      <dgm:prSet presAssocID="{C0819609-7EEE-4810-B06E-EB1C5C96E541}" presName="horz1" presStyleCnt="0"/>
      <dgm:spPr/>
    </dgm:pt>
    <dgm:pt modelId="{A7521391-7BA6-4029-9E2C-C329B47A3FEC}" type="pres">
      <dgm:prSet presAssocID="{C0819609-7EEE-4810-B06E-EB1C5C96E541}" presName="tx1" presStyleLbl="revTx" presStyleIdx="2" presStyleCnt="5"/>
      <dgm:spPr/>
    </dgm:pt>
    <dgm:pt modelId="{549FC634-0655-4D48-B969-798EA5F00BA1}" type="pres">
      <dgm:prSet presAssocID="{C0819609-7EEE-4810-B06E-EB1C5C96E541}" presName="vert1" presStyleCnt="0"/>
      <dgm:spPr/>
    </dgm:pt>
    <dgm:pt modelId="{8C620312-0CA5-4099-B3C4-7C9064C22F1B}" type="pres">
      <dgm:prSet presAssocID="{0D3D140F-FA35-4A27-8D18-7AB09F0B3100}" presName="thickLine" presStyleLbl="alignNode1" presStyleIdx="3" presStyleCnt="5"/>
      <dgm:spPr/>
    </dgm:pt>
    <dgm:pt modelId="{52349923-DCF6-47F6-9CE9-2A13C783DED9}" type="pres">
      <dgm:prSet presAssocID="{0D3D140F-FA35-4A27-8D18-7AB09F0B3100}" presName="horz1" presStyleCnt="0"/>
      <dgm:spPr/>
    </dgm:pt>
    <dgm:pt modelId="{9DD74684-B153-4C7F-8742-EC4CC44B4879}" type="pres">
      <dgm:prSet presAssocID="{0D3D140F-FA35-4A27-8D18-7AB09F0B3100}" presName="tx1" presStyleLbl="revTx" presStyleIdx="3" presStyleCnt="5"/>
      <dgm:spPr/>
    </dgm:pt>
    <dgm:pt modelId="{4686A2E5-83A0-45F5-9E88-9A98757D1610}" type="pres">
      <dgm:prSet presAssocID="{0D3D140F-FA35-4A27-8D18-7AB09F0B3100}" presName="vert1" presStyleCnt="0"/>
      <dgm:spPr/>
    </dgm:pt>
    <dgm:pt modelId="{6FE09282-5061-488B-8857-199B245CF5CE}" type="pres">
      <dgm:prSet presAssocID="{FA846B14-8A40-492A-BF19-4303A7CD1EEC}" presName="thickLine" presStyleLbl="alignNode1" presStyleIdx="4" presStyleCnt="5"/>
      <dgm:spPr/>
    </dgm:pt>
    <dgm:pt modelId="{DC2E23BE-E109-4AFD-A731-8F9AD5687CEB}" type="pres">
      <dgm:prSet presAssocID="{FA846B14-8A40-492A-BF19-4303A7CD1EEC}" presName="horz1" presStyleCnt="0"/>
      <dgm:spPr/>
    </dgm:pt>
    <dgm:pt modelId="{1E2A2858-8570-4A8D-A466-A5B695D5CD4C}" type="pres">
      <dgm:prSet presAssocID="{FA846B14-8A40-492A-BF19-4303A7CD1EEC}" presName="tx1" presStyleLbl="revTx" presStyleIdx="4" presStyleCnt="5"/>
      <dgm:spPr/>
    </dgm:pt>
    <dgm:pt modelId="{829608D1-5456-4F61-911A-851989344034}" type="pres">
      <dgm:prSet presAssocID="{FA846B14-8A40-492A-BF19-4303A7CD1EEC}" presName="vert1" presStyleCnt="0"/>
      <dgm:spPr/>
    </dgm:pt>
  </dgm:ptLst>
  <dgm:cxnLst>
    <dgm:cxn modelId="{B9F00E01-D1D8-4BCF-87FB-FD26A16F82DA}" srcId="{9F5A0766-FCFA-4F27-876E-A53398FF9F3C}" destId="{C0819609-7EEE-4810-B06E-EB1C5C96E541}" srcOrd="2" destOrd="0" parTransId="{B8B9BB17-4F6C-4181-B0E7-03F3E728DB2D}" sibTransId="{C8BD7FA3-586F-4840-88EA-222665203FEE}"/>
    <dgm:cxn modelId="{1F521E06-0C9A-4FF0-836B-7D02B3A2FFCF}" type="presOf" srcId="{C0819609-7EEE-4810-B06E-EB1C5C96E541}" destId="{A7521391-7BA6-4029-9E2C-C329B47A3FEC}" srcOrd="0" destOrd="0" presId="urn:microsoft.com/office/officeart/2008/layout/LinedList"/>
    <dgm:cxn modelId="{2654AF19-97B3-4593-9C76-84F24A91694E}" type="presOf" srcId="{0D3D140F-FA35-4A27-8D18-7AB09F0B3100}" destId="{9DD74684-B153-4C7F-8742-EC4CC44B4879}" srcOrd="0" destOrd="0" presId="urn:microsoft.com/office/officeart/2008/layout/LinedList"/>
    <dgm:cxn modelId="{BEBA5740-C328-4F1D-85E9-770BA1098A34}" srcId="{9F5A0766-FCFA-4F27-876E-A53398FF9F3C}" destId="{0D3D140F-FA35-4A27-8D18-7AB09F0B3100}" srcOrd="3" destOrd="0" parTransId="{27CA766B-01AA-4429-9962-6B6BE6769A7A}" sibTransId="{A327DF71-4EF7-4137-A47B-F65DEE66CB6D}"/>
    <dgm:cxn modelId="{76F03866-BFA7-4E6C-A09C-A5FC37178F57}" srcId="{9F5A0766-FCFA-4F27-876E-A53398FF9F3C}" destId="{8F73013C-E783-414B-A1D3-247B579FC686}" srcOrd="1" destOrd="0" parTransId="{6EE85959-0311-4AF9-AF12-8FA3914D9EB2}" sibTransId="{C8BCD147-01CD-49AF-809F-E5EB91C0152A}"/>
    <dgm:cxn modelId="{47DC9E49-228C-4EA2-934F-9D1DB8D3B9CA}" type="presOf" srcId="{712DAD65-B1E3-4FC0-A06D-E3C4E3A716E2}" destId="{5E767C18-71EC-41C8-80FF-54F961B65DF5}" srcOrd="0" destOrd="0" presId="urn:microsoft.com/office/officeart/2008/layout/LinedList"/>
    <dgm:cxn modelId="{C24ADD80-8199-467E-AC80-402288EC087E}" srcId="{9F5A0766-FCFA-4F27-876E-A53398FF9F3C}" destId="{712DAD65-B1E3-4FC0-A06D-E3C4E3A716E2}" srcOrd="0" destOrd="0" parTransId="{663F0F1D-C84B-4296-8BEC-51A5146BC4F4}" sibTransId="{567087F2-DEF5-4662-96A6-CEF7A3AE6E91}"/>
    <dgm:cxn modelId="{F0C73AA1-0876-4F8C-87F0-3081C7F35A55}" srcId="{9F5A0766-FCFA-4F27-876E-A53398FF9F3C}" destId="{FA846B14-8A40-492A-BF19-4303A7CD1EEC}" srcOrd="4" destOrd="0" parTransId="{B0E961E2-B638-4FB4-96DC-3DB2D99154C7}" sibTransId="{01BF14C0-5252-4258-AD84-80144986499A}"/>
    <dgm:cxn modelId="{6A89E2CD-303E-4A0D-874A-6B5BB29D995F}" type="presOf" srcId="{8F73013C-E783-414B-A1D3-247B579FC686}" destId="{B18E3DD9-A160-4361-A28F-A9705F1FDA14}" srcOrd="0" destOrd="0" presId="urn:microsoft.com/office/officeart/2008/layout/LinedList"/>
    <dgm:cxn modelId="{C58A76D9-4F51-4084-A8FA-3F4DB192AC1D}" type="presOf" srcId="{FA846B14-8A40-492A-BF19-4303A7CD1EEC}" destId="{1E2A2858-8570-4A8D-A466-A5B695D5CD4C}" srcOrd="0" destOrd="0" presId="urn:microsoft.com/office/officeart/2008/layout/LinedList"/>
    <dgm:cxn modelId="{EE4DD3E9-88FE-47B4-9A6E-C2232F4FA811}" type="presOf" srcId="{9F5A0766-FCFA-4F27-876E-A53398FF9F3C}" destId="{0043278C-4CB0-443A-B71A-9DB925D031E9}" srcOrd="0" destOrd="0" presId="urn:microsoft.com/office/officeart/2008/layout/LinedList"/>
    <dgm:cxn modelId="{4180BE72-3D20-4200-A72A-C14AFE999A55}" type="presParOf" srcId="{0043278C-4CB0-443A-B71A-9DB925D031E9}" destId="{CDBA64BD-8109-4473-9407-8CABC07C4C58}" srcOrd="0" destOrd="0" presId="urn:microsoft.com/office/officeart/2008/layout/LinedList"/>
    <dgm:cxn modelId="{88E9E81B-8CD8-41BF-90F9-80B3D9F241BA}" type="presParOf" srcId="{0043278C-4CB0-443A-B71A-9DB925D031E9}" destId="{DF900716-D443-4A9E-AC64-A8C105B5DEC8}" srcOrd="1" destOrd="0" presId="urn:microsoft.com/office/officeart/2008/layout/LinedList"/>
    <dgm:cxn modelId="{0FC51412-9460-4636-B2A2-234B9B226574}" type="presParOf" srcId="{DF900716-D443-4A9E-AC64-A8C105B5DEC8}" destId="{5E767C18-71EC-41C8-80FF-54F961B65DF5}" srcOrd="0" destOrd="0" presId="urn:microsoft.com/office/officeart/2008/layout/LinedList"/>
    <dgm:cxn modelId="{310F259C-3AE5-4B50-A51E-8A441B4E3A08}" type="presParOf" srcId="{DF900716-D443-4A9E-AC64-A8C105B5DEC8}" destId="{B8F586A1-D67E-43A9-81F4-74702656CC73}" srcOrd="1" destOrd="0" presId="urn:microsoft.com/office/officeart/2008/layout/LinedList"/>
    <dgm:cxn modelId="{9BDD18A4-19F6-47D4-915E-066CBF13BC0D}" type="presParOf" srcId="{0043278C-4CB0-443A-B71A-9DB925D031E9}" destId="{474162E1-235D-4ED6-971E-F22A1CDB44C1}" srcOrd="2" destOrd="0" presId="urn:microsoft.com/office/officeart/2008/layout/LinedList"/>
    <dgm:cxn modelId="{DC2212A9-823C-4CB1-B92C-704542840022}" type="presParOf" srcId="{0043278C-4CB0-443A-B71A-9DB925D031E9}" destId="{6B3E314B-DA63-4EFB-B4F8-5BE61C30BDF8}" srcOrd="3" destOrd="0" presId="urn:microsoft.com/office/officeart/2008/layout/LinedList"/>
    <dgm:cxn modelId="{C805A11D-244F-428F-83B6-9BFB03C14E95}" type="presParOf" srcId="{6B3E314B-DA63-4EFB-B4F8-5BE61C30BDF8}" destId="{B18E3DD9-A160-4361-A28F-A9705F1FDA14}" srcOrd="0" destOrd="0" presId="urn:microsoft.com/office/officeart/2008/layout/LinedList"/>
    <dgm:cxn modelId="{0CFBDEE3-3A47-47A3-B825-6A7E3BB18E71}" type="presParOf" srcId="{6B3E314B-DA63-4EFB-B4F8-5BE61C30BDF8}" destId="{F6636DA4-D7E4-43C5-982C-93655DBBBDC6}" srcOrd="1" destOrd="0" presId="urn:microsoft.com/office/officeart/2008/layout/LinedList"/>
    <dgm:cxn modelId="{B9DBD061-3D9F-4519-8DA5-85BA9B75E4BE}" type="presParOf" srcId="{0043278C-4CB0-443A-B71A-9DB925D031E9}" destId="{202F5293-D7A6-497B-8C6B-ECD23D98887B}" srcOrd="4" destOrd="0" presId="urn:microsoft.com/office/officeart/2008/layout/LinedList"/>
    <dgm:cxn modelId="{30832554-1CCD-47AA-803D-D883B2549A41}" type="presParOf" srcId="{0043278C-4CB0-443A-B71A-9DB925D031E9}" destId="{A7B26451-1873-4FFC-8C7A-594EBE0605BA}" srcOrd="5" destOrd="0" presId="urn:microsoft.com/office/officeart/2008/layout/LinedList"/>
    <dgm:cxn modelId="{567DEF1A-B3C6-4B8C-8F58-152A7C25011B}" type="presParOf" srcId="{A7B26451-1873-4FFC-8C7A-594EBE0605BA}" destId="{A7521391-7BA6-4029-9E2C-C329B47A3FEC}" srcOrd="0" destOrd="0" presId="urn:microsoft.com/office/officeart/2008/layout/LinedList"/>
    <dgm:cxn modelId="{76476E83-B4BD-4E36-A687-F16C4E9A5722}" type="presParOf" srcId="{A7B26451-1873-4FFC-8C7A-594EBE0605BA}" destId="{549FC634-0655-4D48-B969-798EA5F00BA1}" srcOrd="1" destOrd="0" presId="urn:microsoft.com/office/officeart/2008/layout/LinedList"/>
    <dgm:cxn modelId="{D4A0FDB9-2AD5-4784-96DD-976F63F05B8A}" type="presParOf" srcId="{0043278C-4CB0-443A-B71A-9DB925D031E9}" destId="{8C620312-0CA5-4099-B3C4-7C9064C22F1B}" srcOrd="6" destOrd="0" presId="urn:microsoft.com/office/officeart/2008/layout/LinedList"/>
    <dgm:cxn modelId="{ED2AB513-CF3A-4058-B3C0-29FF5851B378}" type="presParOf" srcId="{0043278C-4CB0-443A-B71A-9DB925D031E9}" destId="{52349923-DCF6-47F6-9CE9-2A13C783DED9}" srcOrd="7" destOrd="0" presId="urn:microsoft.com/office/officeart/2008/layout/LinedList"/>
    <dgm:cxn modelId="{C2CB5A43-BF2D-4FE8-A94A-44BA97C9D3AD}" type="presParOf" srcId="{52349923-DCF6-47F6-9CE9-2A13C783DED9}" destId="{9DD74684-B153-4C7F-8742-EC4CC44B4879}" srcOrd="0" destOrd="0" presId="urn:microsoft.com/office/officeart/2008/layout/LinedList"/>
    <dgm:cxn modelId="{7A447F5E-43B9-4105-971B-FA5873DA8A99}" type="presParOf" srcId="{52349923-DCF6-47F6-9CE9-2A13C783DED9}" destId="{4686A2E5-83A0-45F5-9E88-9A98757D1610}" srcOrd="1" destOrd="0" presId="urn:microsoft.com/office/officeart/2008/layout/LinedList"/>
    <dgm:cxn modelId="{2233834F-E8F6-4D26-97E4-AE56360A4DA4}" type="presParOf" srcId="{0043278C-4CB0-443A-B71A-9DB925D031E9}" destId="{6FE09282-5061-488B-8857-199B245CF5CE}" srcOrd="8" destOrd="0" presId="urn:microsoft.com/office/officeart/2008/layout/LinedList"/>
    <dgm:cxn modelId="{BC9749C1-CFAE-401F-962C-35A8CB1FD53C}" type="presParOf" srcId="{0043278C-4CB0-443A-B71A-9DB925D031E9}" destId="{DC2E23BE-E109-4AFD-A731-8F9AD5687CEB}" srcOrd="9" destOrd="0" presId="urn:microsoft.com/office/officeart/2008/layout/LinedList"/>
    <dgm:cxn modelId="{0EA540C3-53F4-4E6E-AC1D-FE70594AD9DA}" type="presParOf" srcId="{DC2E23BE-E109-4AFD-A731-8F9AD5687CEB}" destId="{1E2A2858-8570-4A8D-A466-A5B695D5CD4C}" srcOrd="0" destOrd="0" presId="urn:microsoft.com/office/officeart/2008/layout/LinedList"/>
    <dgm:cxn modelId="{1D69CE96-441B-4A72-9658-7C7DA6A2FFD2}" type="presParOf" srcId="{DC2E23BE-E109-4AFD-A731-8F9AD5687CEB}" destId="{829608D1-5456-4F61-911A-8519893440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BC55C-8431-463A-9625-965139ABB716}">
      <dsp:nvSpPr>
        <dsp:cNvPr id="0" name=""/>
        <dsp:cNvSpPr/>
      </dsp:nvSpPr>
      <dsp:spPr>
        <a:xfrm>
          <a:off x="0" y="449"/>
          <a:ext cx="110299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83A7ABD-DB25-435E-9A58-ACCB62CB463F}">
      <dsp:nvSpPr>
        <dsp:cNvPr id="0" name=""/>
        <dsp:cNvSpPr/>
      </dsp:nvSpPr>
      <dsp:spPr>
        <a:xfrm>
          <a:off x="0" y="449"/>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r-Latn-RS" sz="2400" kern="1200"/>
            <a:t>PROVODNICI I ZAŠTITNA UŽAD</a:t>
          </a:r>
          <a:endParaRPr lang="en-US" sz="2400" kern="1200"/>
        </a:p>
      </dsp:txBody>
      <dsp:txXfrm>
        <a:off x="0" y="449"/>
        <a:ext cx="11029950" cy="525334"/>
      </dsp:txXfrm>
    </dsp:sp>
    <dsp:sp modelId="{04FA1C16-FB3B-427F-97C5-5AF383C9D3F8}">
      <dsp:nvSpPr>
        <dsp:cNvPr id="0" name=""/>
        <dsp:cNvSpPr/>
      </dsp:nvSpPr>
      <dsp:spPr>
        <a:xfrm>
          <a:off x="0" y="525783"/>
          <a:ext cx="110299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163C0C3-C3B1-4876-ABA6-115EE017F0C1}">
      <dsp:nvSpPr>
        <dsp:cNvPr id="0" name=""/>
        <dsp:cNvSpPr/>
      </dsp:nvSpPr>
      <dsp:spPr>
        <a:xfrm>
          <a:off x="0" y="525783"/>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r-Latn-RS" sz="2400" kern="1200"/>
            <a:t>STUBOVI</a:t>
          </a:r>
          <a:endParaRPr lang="en-US" sz="2400" kern="1200"/>
        </a:p>
      </dsp:txBody>
      <dsp:txXfrm>
        <a:off x="0" y="525783"/>
        <a:ext cx="11029950" cy="525334"/>
      </dsp:txXfrm>
    </dsp:sp>
    <dsp:sp modelId="{337A83F4-766B-4FDC-A77D-4E7CDEACECA8}">
      <dsp:nvSpPr>
        <dsp:cNvPr id="0" name=""/>
        <dsp:cNvSpPr/>
      </dsp:nvSpPr>
      <dsp:spPr>
        <a:xfrm>
          <a:off x="0" y="1051117"/>
          <a:ext cx="110299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48276C-184E-4344-AB59-15BE5A42F69D}">
      <dsp:nvSpPr>
        <dsp:cNvPr id="0" name=""/>
        <dsp:cNvSpPr/>
      </dsp:nvSpPr>
      <dsp:spPr>
        <a:xfrm>
          <a:off x="0" y="1051117"/>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r-Latn-RS" sz="2400" kern="1200"/>
            <a:t>TEMELJI STUBOVA</a:t>
          </a:r>
          <a:endParaRPr lang="en-US" sz="2400" kern="1200"/>
        </a:p>
      </dsp:txBody>
      <dsp:txXfrm>
        <a:off x="0" y="1051117"/>
        <a:ext cx="11029950" cy="525334"/>
      </dsp:txXfrm>
    </dsp:sp>
    <dsp:sp modelId="{9DDC6423-3468-47E8-8EE5-FB3B7C769117}">
      <dsp:nvSpPr>
        <dsp:cNvPr id="0" name=""/>
        <dsp:cNvSpPr/>
      </dsp:nvSpPr>
      <dsp:spPr>
        <a:xfrm>
          <a:off x="0" y="1576451"/>
          <a:ext cx="110299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2A5BFDC-5ABC-46A9-8B81-87FF9FF3E76E}">
      <dsp:nvSpPr>
        <dsp:cNvPr id="0" name=""/>
        <dsp:cNvSpPr/>
      </dsp:nvSpPr>
      <dsp:spPr>
        <a:xfrm>
          <a:off x="0" y="1576451"/>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r-Latn-RS" sz="2400" kern="1200"/>
            <a:t>IZOLATORI</a:t>
          </a:r>
          <a:endParaRPr lang="en-US" sz="2400" kern="1200"/>
        </a:p>
      </dsp:txBody>
      <dsp:txXfrm>
        <a:off x="0" y="1576451"/>
        <a:ext cx="11029950" cy="525334"/>
      </dsp:txXfrm>
    </dsp:sp>
    <dsp:sp modelId="{82C7217D-2C95-4175-8332-8A045BD9BD31}">
      <dsp:nvSpPr>
        <dsp:cNvPr id="0" name=""/>
        <dsp:cNvSpPr/>
      </dsp:nvSpPr>
      <dsp:spPr>
        <a:xfrm>
          <a:off x="0" y="2101786"/>
          <a:ext cx="110299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89CB693-3483-47C5-A5E4-84C130FD471D}">
      <dsp:nvSpPr>
        <dsp:cNvPr id="0" name=""/>
        <dsp:cNvSpPr/>
      </dsp:nvSpPr>
      <dsp:spPr>
        <a:xfrm>
          <a:off x="0" y="2101786"/>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r-Latn-RS" sz="2400" kern="1200"/>
            <a:t>NOSAČI IZOLATORA</a:t>
          </a:r>
          <a:endParaRPr lang="en-US" sz="2400" kern="1200"/>
        </a:p>
      </dsp:txBody>
      <dsp:txXfrm>
        <a:off x="0" y="2101786"/>
        <a:ext cx="11029950" cy="525334"/>
      </dsp:txXfrm>
    </dsp:sp>
    <dsp:sp modelId="{7489142A-E4DC-4957-8581-69ECC4C21293}">
      <dsp:nvSpPr>
        <dsp:cNvPr id="0" name=""/>
        <dsp:cNvSpPr/>
      </dsp:nvSpPr>
      <dsp:spPr>
        <a:xfrm>
          <a:off x="0" y="2627120"/>
          <a:ext cx="110299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6A45E7D-E8E1-4EAE-A9B4-450214727D2B}">
      <dsp:nvSpPr>
        <dsp:cNvPr id="0" name=""/>
        <dsp:cNvSpPr/>
      </dsp:nvSpPr>
      <dsp:spPr>
        <a:xfrm>
          <a:off x="0" y="2627120"/>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r-Latn-RS" sz="2400" kern="1200"/>
            <a:t>PRIBOR ZA SPAJANJE, PRIČVRŠĆIVANJE I VJEŠANJE PROVODNIKA</a:t>
          </a:r>
          <a:endParaRPr lang="en-US" sz="2400" kern="1200"/>
        </a:p>
      </dsp:txBody>
      <dsp:txXfrm>
        <a:off x="0" y="2627120"/>
        <a:ext cx="11029950" cy="525334"/>
      </dsp:txXfrm>
    </dsp:sp>
    <dsp:sp modelId="{EDF39106-06F5-4942-A56E-F8F8F031E6BB}">
      <dsp:nvSpPr>
        <dsp:cNvPr id="0" name=""/>
        <dsp:cNvSpPr/>
      </dsp:nvSpPr>
      <dsp:spPr>
        <a:xfrm>
          <a:off x="0" y="3152454"/>
          <a:ext cx="1102995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BB04557-CC4A-45BC-981C-45354B96B29F}">
      <dsp:nvSpPr>
        <dsp:cNvPr id="0" name=""/>
        <dsp:cNvSpPr/>
      </dsp:nvSpPr>
      <dsp:spPr>
        <a:xfrm>
          <a:off x="0" y="3152454"/>
          <a:ext cx="11029950" cy="525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sr-Latn-RS" sz="2400" kern="1200"/>
            <a:t>DOPUNSKI ELEMENTI VODA</a:t>
          </a:r>
          <a:endParaRPr lang="en-US" sz="2400" kern="1200"/>
        </a:p>
      </dsp:txBody>
      <dsp:txXfrm>
        <a:off x="0" y="3152454"/>
        <a:ext cx="11029950" cy="52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45D4E-00CF-4641-BE67-9A17AEA3C987}">
      <dsp:nvSpPr>
        <dsp:cNvPr id="0" name=""/>
        <dsp:cNvSpPr/>
      </dsp:nvSpPr>
      <dsp:spPr>
        <a:xfrm>
          <a:off x="0" y="226606"/>
          <a:ext cx="5257800"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sr-Latn-ME" sz="6500" kern="1200"/>
            <a:t>Ugaon</a:t>
          </a:r>
          <a:r>
            <a:rPr lang="en-US" sz="6500" kern="1200"/>
            <a:t>e</a:t>
          </a:r>
        </a:p>
      </dsp:txBody>
      <dsp:txXfrm>
        <a:off x="76105" y="302711"/>
        <a:ext cx="5105590" cy="1406815"/>
      </dsp:txXfrm>
    </dsp:sp>
    <dsp:sp modelId="{D250A1CA-EE10-46AD-8ADA-414EAE0E6963}">
      <dsp:nvSpPr>
        <dsp:cNvPr id="0" name=""/>
        <dsp:cNvSpPr/>
      </dsp:nvSpPr>
      <dsp:spPr>
        <a:xfrm>
          <a:off x="0" y="1972831"/>
          <a:ext cx="5257800" cy="15590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sr-Latn-ME" sz="6500" kern="1200"/>
            <a:t>Krajnj</a:t>
          </a:r>
          <a:r>
            <a:rPr lang="en-US" sz="6500" kern="1200"/>
            <a:t>e</a:t>
          </a:r>
        </a:p>
      </dsp:txBody>
      <dsp:txXfrm>
        <a:off x="76105" y="2048936"/>
        <a:ext cx="5105590" cy="1406815"/>
      </dsp:txXfrm>
    </dsp:sp>
    <dsp:sp modelId="{03FAB35F-A3FF-441A-89BB-919C18B94EB2}">
      <dsp:nvSpPr>
        <dsp:cNvPr id="0" name=""/>
        <dsp:cNvSpPr/>
      </dsp:nvSpPr>
      <dsp:spPr>
        <a:xfrm>
          <a:off x="0" y="3719056"/>
          <a:ext cx="5257800"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R</a:t>
          </a:r>
          <a:r>
            <a:rPr lang="sr-Latn-ME" sz="6500" kern="1200"/>
            <a:t>asteretn</a:t>
          </a:r>
          <a:r>
            <a:rPr lang="en-US" sz="6500" kern="1200"/>
            <a:t>e</a:t>
          </a:r>
        </a:p>
      </dsp:txBody>
      <dsp:txXfrm>
        <a:off x="76105" y="3795161"/>
        <a:ext cx="5105590" cy="140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429EB-6D5A-455F-91D6-F7D626956741}">
      <dsp:nvSpPr>
        <dsp:cNvPr id="0" name=""/>
        <dsp:cNvSpPr/>
      </dsp:nvSpPr>
      <dsp:spPr>
        <a:xfrm>
          <a:off x="0" y="384486"/>
          <a:ext cx="4775200" cy="1855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r-Latn-ME" sz="2600" b="1" kern="1200"/>
            <a:t>Ugaono zatezni stubovi </a:t>
          </a:r>
          <a:r>
            <a:rPr lang="sr-Latn-ME" sz="2600" kern="1200"/>
            <a:t>obavezno se postavljaju na mjestima gdje trasa voda skreće za ugao veći od 20 stepeni.</a:t>
          </a:r>
          <a:endParaRPr lang="en-US" sz="2600" kern="1200"/>
        </a:p>
      </dsp:txBody>
      <dsp:txXfrm>
        <a:off x="90584" y="475070"/>
        <a:ext cx="4594032" cy="1674452"/>
      </dsp:txXfrm>
    </dsp:sp>
    <dsp:sp modelId="{4DE5B81D-E844-4300-ADAF-3CB92A1F6D27}">
      <dsp:nvSpPr>
        <dsp:cNvPr id="0" name=""/>
        <dsp:cNvSpPr/>
      </dsp:nvSpPr>
      <dsp:spPr>
        <a:xfrm>
          <a:off x="0" y="2314986"/>
          <a:ext cx="4775200" cy="1855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r-Latn-ME" sz="2600" kern="1200"/>
            <a:t>Rezultantna sila usled zatezanja je utoliko veća ukoliko je ugao skretanja veći.</a:t>
          </a:r>
          <a:endParaRPr lang="en-US" sz="2600" kern="1200"/>
        </a:p>
      </dsp:txBody>
      <dsp:txXfrm>
        <a:off x="90584" y="2405570"/>
        <a:ext cx="4594032" cy="1674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540FE-6F8A-45AA-B76C-11663C4CD016}">
      <dsp:nvSpPr>
        <dsp:cNvPr id="0" name=""/>
        <dsp:cNvSpPr/>
      </dsp:nvSpPr>
      <dsp:spPr>
        <a:xfrm>
          <a:off x="0" y="2758"/>
          <a:ext cx="67976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5CF9E-1D6F-462D-B043-3B5C76397670}">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latin typeface="Book Antiqua" panose="02040602050305030304" pitchFamily="18" charset="0"/>
            </a:rPr>
            <a:t>Provodnici</a:t>
          </a:r>
          <a:r>
            <a:rPr lang="en-US" sz="2300" kern="1200" dirty="0">
              <a:latin typeface="Book Antiqua" panose="02040602050305030304" pitchFamily="18" charset="0"/>
            </a:rPr>
            <a:t> </a:t>
          </a:r>
          <a:r>
            <a:rPr lang="en-US" sz="2300" kern="1200" dirty="0" err="1">
              <a:latin typeface="Book Antiqua" panose="02040602050305030304" pitchFamily="18" charset="0"/>
            </a:rPr>
            <a:t>nadzemnih</a:t>
          </a:r>
          <a:r>
            <a:rPr lang="en-US" sz="2300" kern="1200" dirty="0">
              <a:latin typeface="Book Antiqua" panose="02040602050305030304" pitchFamily="18" charset="0"/>
            </a:rPr>
            <a:t> EE </a:t>
          </a:r>
          <a:r>
            <a:rPr lang="en-US" sz="2300" kern="1200" dirty="0" err="1">
              <a:latin typeface="Book Antiqua" panose="02040602050305030304" pitchFamily="18" charset="0"/>
            </a:rPr>
            <a:t>vodova</a:t>
          </a:r>
          <a:r>
            <a:rPr lang="en-US" sz="2300" kern="1200" dirty="0">
              <a:latin typeface="Book Antiqua" panose="02040602050305030304" pitchFamily="18" charset="0"/>
            </a:rPr>
            <a:t> </a:t>
          </a:r>
          <a:r>
            <a:rPr lang="en-US" sz="2300" kern="1200" dirty="0" err="1">
              <a:latin typeface="Book Antiqua" panose="02040602050305030304" pitchFamily="18" charset="0"/>
            </a:rPr>
            <a:t>izlo</a:t>
          </a:r>
          <a:r>
            <a:rPr lang="sr-Latn-ME" sz="2300" kern="1200" dirty="0">
              <a:latin typeface="Book Antiqua" panose="02040602050305030304" pitchFamily="18" charset="0"/>
            </a:rPr>
            <a:t>ž</a:t>
          </a:r>
          <a:r>
            <a:rPr lang="en-US" sz="2300" kern="1200" dirty="0" err="1">
              <a:latin typeface="Book Antiqua" panose="02040602050305030304" pitchFamily="18" charset="0"/>
            </a:rPr>
            <a:t>eni</a:t>
          </a:r>
          <a:r>
            <a:rPr lang="en-US" sz="2300" kern="1200" dirty="0">
              <a:latin typeface="Book Antiqua" panose="02040602050305030304" pitchFamily="18" charset="0"/>
            </a:rPr>
            <a:t> </a:t>
          </a:r>
          <a:r>
            <a:rPr lang="en-US" sz="2300" kern="1200" dirty="0" err="1">
              <a:latin typeface="Book Antiqua" panose="02040602050305030304" pitchFamily="18" charset="0"/>
            </a:rPr>
            <a:t>su</a:t>
          </a:r>
          <a:r>
            <a:rPr lang="en-US" sz="2300" kern="1200" dirty="0">
              <a:latin typeface="Book Antiqua" panose="02040602050305030304" pitchFamily="18" charset="0"/>
            </a:rPr>
            <a:t> </a:t>
          </a:r>
          <a:r>
            <a:rPr lang="en-US" sz="2300" kern="1200" dirty="0" err="1">
              <a:latin typeface="Book Antiqua" panose="02040602050305030304" pitchFamily="18" charset="0"/>
            </a:rPr>
            <a:t>raznim</a:t>
          </a:r>
          <a:r>
            <a:rPr lang="en-US" sz="2300" kern="1200" dirty="0">
              <a:latin typeface="Book Antiqua" panose="02040602050305030304" pitchFamily="18" charset="0"/>
            </a:rPr>
            <a:t> </a:t>
          </a:r>
          <a:r>
            <a:rPr lang="en-US" sz="2300" kern="1200" dirty="0" err="1">
              <a:latin typeface="Book Antiqua" panose="02040602050305030304" pitchFamily="18" charset="0"/>
            </a:rPr>
            <a:t>temperaturnim</a:t>
          </a:r>
          <a:r>
            <a:rPr lang="en-US" sz="2300" kern="1200" dirty="0">
              <a:latin typeface="Book Antiqua" panose="02040602050305030304" pitchFamily="18" charset="0"/>
            </a:rPr>
            <a:t> </a:t>
          </a:r>
          <a:r>
            <a:rPr lang="en-US" sz="2300" kern="1200" dirty="0" err="1">
              <a:latin typeface="Book Antiqua" panose="02040602050305030304" pitchFamily="18" charset="0"/>
            </a:rPr>
            <a:t>promjenama</a:t>
          </a:r>
          <a:r>
            <a:rPr lang="en-US" sz="2300" kern="1200" dirty="0">
              <a:latin typeface="Book Antiqua" panose="02040602050305030304" pitchFamily="18" charset="0"/>
            </a:rPr>
            <a:t> </a:t>
          </a:r>
          <a:r>
            <a:rPr lang="en-US" sz="2300" kern="1200" dirty="0" err="1">
              <a:latin typeface="Book Antiqua" panose="02040602050305030304" pitchFamily="18" charset="0"/>
            </a:rPr>
            <a:t>okoline</a:t>
          </a:r>
          <a:endParaRPr lang="en-US" sz="2300" kern="1200" dirty="0">
            <a:latin typeface="Book Antiqua" panose="02040602050305030304" pitchFamily="18" charset="0"/>
          </a:endParaRPr>
        </a:p>
      </dsp:txBody>
      <dsp:txXfrm>
        <a:off x="0" y="2758"/>
        <a:ext cx="6797675" cy="1881464"/>
      </dsp:txXfrm>
    </dsp:sp>
    <dsp:sp modelId="{546F42DA-DDFF-4E9D-AA16-445E266330EA}">
      <dsp:nvSpPr>
        <dsp:cNvPr id="0" name=""/>
        <dsp:cNvSpPr/>
      </dsp:nvSpPr>
      <dsp:spPr>
        <a:xfrm>
          <a:off x="0" y="1884223"/>
          <a:ext cx="67976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8643E-692F-45DC-AE96-92D76200D206}">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latin typeface="Book Antiqua" panose="02040602050305030304" pitchFamily="18" charset="0"/>
            </a:rPr>
            <a:t>U </a:t>
          </a:r>
          <a:r>
            <a:rPr lang="en-US" sz="2300" kern="1200" dirty="0" err="1">
              <a:latin typeface="Book Antiqua" panose="02040602050305030304" pitchFamily="18" charset="0"/>
            </a:rPr>
            <a:t>zavisnosti</a:t>
          </a:r>
          <a:r>
            <a:rPr lang="en-US" sz="2300" kern="1200" dirty="0">
              <a:latin typeface="Book Antiqua" panose="02040602050305030304" pitchFamily="18" charset="0"/>
            </a:rPr>
            <a:t> od </a:t>
          </a:r>
          <a:r>
            <a:rPr lang="en-US" sz="2300" kern="1200" dirty="0" err="1">
              <a:latin typeface="Book Antiqua" panose="02040602050305030304" pitchFamily="18" charset="0"/>
            </a:rPr>
            <a:t>materijala</a:t>
          </a:r>
          <a:r>
            <a:rPr lang="en-US" sz="2300" kern="1200" dirty="0">
              <a:latin typeface="Book Antiqua" panose="02040602050305030304" pitchFamily="18" charset="0"/>
            </a:rPr>
            <a:t> od </a:t>
          </a:r>
          <a:r>
            <a:rPr lang="en-US" sz="2300" kern="1200" dirty="0" err="1">
              <a:latin typeface="Book Antiqua" panose="02040602050305030304" pitchFamily="18" charset="0"/>
            </a:rPr>
            <a:t>koga</a:t>
          </a:r>
          <a:r>
            <a:rPr lang="en-US" sz="2300" kern="1200" dirty="0">
              <a:latin typeface="Book Antiqua" panose="02040602050305030304" pitchFamily="18" charset="0"/>
            </a:rPr>
            <a:t> </a:t>
          </a:r>
          <a:r>
            <a:rPr lang="en-US" sz="2300" kern="1200" dirty="0" err="1">
              <a:latin typeface="Book Antiqua" panose="02040602050305030304" pitchFamily="18" charset="0"/>
            </a:rPr>
            <a:t>su</a:t>
          </a:r>
          <a:r>
            <a:rPr lang="en-US" sz="2300" kern="1200" dirty="0">
              <a:latin typeface="Book Antiqua" panose="02040602050305030304" pitchFamily="18" charset="0"/>
            </a:rPr>
            <a:t> </a:t>
          </a:r>
          <a:r>
            <a:rPr lang="en-US" sz="2300" kern="1200" dirty="0" err="1">
              <a:latin typeface="Book Antiqua" panose="02040602050305030304" pitchFamily="18" charset="0"/>
            </a:rPr>
            <a:t>izra</a:t>
          </a:r>
          <a:r>
            <a:rPr lang="sr-Latn-ME" sz="2300" kern="1200" dirty="0">
              <a:latin typeface="Book Antiqua" panose="02040602050305030304" pitchFamily="18" charset="0"/>
            </a:rPr>
            <a:t>đ</a:t>
          </a:r>
          <a:r>
            <a:rPr lang="en-US" sz="2300" kern="1200" dirty="0" err="1">
              <a:latin typeface="Book Antiqua" panose="02040602050305030304" pitchFamily="18" charset="0"/>
            </a:rPr>
            <a:t>eni</a:t>
          </a:r>
          <a:r>
            <a:rPr lang="en-US" sz="2300" kern="1200" dirty="0">
              <a:latin typeface="Book Antiqua" panose="02040602050305030304" pitchFamily="18" charset="0"/>
            </a:rPr>
            <a:t> , </a:t>
          </a:r>
          <a:r>
            <a:rPr lang="en-US" sz="2300" kern="1200" dirty="0" err="1">
              <a:latin typeface="Book Antiqua" panose="02040602050305030304" pitchFamily="18" charset="0"/>
            </a:rPr>
            <a:t>provodnici</a:t>
          </a:r>
          <a:r>
            <a:rPr lang="en-US" sz="2300" kern="1200" dirty="0">
              <a:latin typeface="Book Antiqua" panose="02040602050305030304" pitchFamily="18" charset="0"/>
            </a:rPr>
            <a:t> </a:t>
          </a:r>
          <a:r>
            <a:rPr lang="en-US" sz="2300" kern="1200" dirty="0" err="1">
              <a:latin typeface="Book Antiqua" panose="02040602050305030304" pitchFamily="18" charset="0"/>
            </a:rPr>
            <a:t>mogu</a:t>
          </a:r>
          <a:r>
            <a:rPr lang="en-US" sz="2300" kern="1200" dirty="0">
              <a:latin typeface="Book Antiqua" panose="02040602050305030304" pitchFamily="18" charset="0"/>
            </a:rPr>
            <a:t> da </a:t>
          </a:r>
          <a:r>
            <a:rPr lang="en-US" sz="2300" kern="1200" dirty="0" err="1">
              <a:latin typeface="Book Antiqua" panose="02040602050305030304" pitchFamily="18" charset="0"/>
            </a:rPr>
            <a:t>izdr</a:t>
          </a:r>
          <a:r>
            <a:rPr lang="sr-Latn-ME" sz="2300" kern="1200" dirty="0">
              <a:latin typeface="Book Antiqua" panose="02040602050305030304" pitchFamily="18" charset="0"/>
            </a:rPr>
            <a:t>ž</a:t>
          </a:r>
          <a:r>
            <a:rPr lang="en-US" sz="2300" kern="1200" dirty="0">
              <a:latin typeface="Book Antiqua" panose="02040602050305030304" pitchFamily="18" charset="0"/>
            </a:rPr>
            <a:t>e </a:t>
          </a:r>
          <a:r>
            <a:rPr lang="en-US" sz="2300" kern="1200" dirty="0" err="1">
              <a:latin typeface="Book Antiqua" panose="02040602050305030304" pitchFamily="18" charset="0"/>
            </a:rPr>
            <a:t>samo</a:t>
          </a:r>
          <a:r>
            <a:rPr lang="en-US" sz="2300" kern="1200" dirty="0">
              <a:latin typeface="Book Antiqua" panose="02040602050305030304" pitchFamily="18" charset="0"/>
            </a:rPr>
            <a:t> </a:t>
          </a:r>
          <a:r>
            <a:rPr lang="en-US" sz="2300" kern="1200" dirty="0" err="1">
              <a:latin typeface="Book Antiqua" panose="02040602050305030304" pitchFamily="18" charset="0"/>
            </a:rPr>
            <a:t>odre</a:t>
          </a:r>
          <a:r>
            <a:rPr lang="sr-Latn-ME" sz="2300" kern="1200" dirty="0">
              <a:latin typeface="Book Antiqua" panose="02040602050305030304" pitchFamily="18" charset="0"/>
            </a:rPr>
            <a:t>đ</a:t>
          </a:r>
          <a:r>
            <a:rPr lang="en-US" sz="2300" kern="1200" dirty="0" err="1">
              <a:latin typeface="Book Antiqua" panose="02040602050305030304" pitchFamily="18" charset="0"/>
            </a:rPr>
            <a:t>eno</a:t>
          </a:r>
          <a:r>
            <a:rPr lang="en-US" sz="2300" kern="1200" dirty="0">
              <a:latin typeface="Book Antiqua" panose="02040602050305030304" pitchFamily="18" charset="0"/>
            </a:rPr>
            <a:t> </a:t>
          </a:r>
          <a:r>
            <a:rPr lang="en-US" sz="2300" kern="1200" dirty="0" err="1">
              <a:latin typeface="Book Antiqua" panose="02040602050305030304" pitchFamily="18" charset="0"/>
            </a:rPr>
            <a:t>naprezanje</a:t>
          </a:r>
          <a:endParaRPr lang="en-US" sz="2300" kern="1200" dirty="0">
            <a:latin typeface="Book Antiqua" panose="02040602050305030304" pitchFamily="18" charset="0"/>
          </a:endParaRPr>
        </a:p>
      </dsp:txBody>
      <dsp:txXfrm>
        <a:off x="0" y="1884223"/>
        <a:ext cx="6797675" cy="1881464"/>
      </dsp:txXfrm>
    </dsp:sp>
    <dsp:sp modelId="{AE87E0B2-D4D8-47AD-AEC2-FDCA0212A442}">
      <dsp:nvSpPr>
        <dsp:cNvPr id="0" name=""/>
        <dsp:cNvSpPr/>
      </dsp:nvSpPr>
      <dsp:spPr>
        <a:xfrm>
          <a:off x="0" y="3765688"/>
          <a:ext cx="67976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6C73B-5BF7-4C0F-8D89-A145940AAD4D}">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latin typeface="Book Antiqua" panose="02040602050305030304" pitchFamily="18" charset="0"/>
            </a:rPr>
            <a:t>Ispitna</a:t>
          </a:r>
          <a:r>
            <a:rPr lang="en-US" sz="2300" kern="1200" dirty="0">
              <a:latin typeface="Book Antiqua" panose="02040602050305030304" pitchFamily="18" charset="0"/>
            </a:rPr>
            <a:t> </a:t>
          </a:r>
          <a:r>
            <a:rPr lang="sr-Latn-ME" sz="2300" kern="1200" dirty="0">
              <a:latin typeface="Book Antiqua" panose="02040602050305030304" pitchFamily="18" charset="0"/>
            </a:rPr>
            <a:t>č</a:t>
          </a:r>
          <a:r>
            <a:rPr lang="en-US" sz="2300" kern="1200" dirty="0" err="1">
              <a:latin typeface="Book Antiqua" panose="02040602050305030304" pitchFamily="18" charset="0"/>
            </a:rPr>
            <a:t>vrsto</a:t>
          </a:r>
          <a:r>
            <a:rPr lang="sr-Latn-ME" sz="2300" kern="1200" dirty="0">
              <a:latin typeface="Book Antiqua" panose="02040602050305030304" pitchFamily="18" charset="0"/>
            </a:rPr>
            <a:t>ć</a:t>
          </a:r>
          <a:r>
            <a:rPr lang="en-US" sz="2300" kern="1200" dirty="0">
              <a:latin typeface="Book Antiqua" panose="02040602050305030304" pitchFamily="18" charset="0"/>
            </a:rPr>
            <a:t>a </a:t>
          </a:r>
          <a:r>
            <a:rPr lang="en-US" sz="2300" kern="1200" dirty="0" err="1">
              <a:latin typeface="Book Antiqua" panose="02040602050305030304" pitchFamily="18" charset="0"/>
            </a:rPr>
            <a:t>na</a:t>
          </a:r>
          <a:r>
            <a:rPr lang="en-US" sz="2300" kern="1200" dirty="0">
              <a:latin typeface="Book Antiqua" panose="02040602050305030304" pitchFamily="18" charset="0"/>
            </a:rPr>
            <a:t> </a:t>
          </a:r>
          <a:r>
            <a:rPr lang="en-US" sz="2300" kern="1200" dirty="0" err="1">
              <a:latin typeface="Book Antiqua" panose="02040602050305030304" pitchFamily="18" charset="0"/>
            </a:rPr>
            <a:t>prekid</a:t>
          </a:r>
          <a:r>
            <a:rPr lang="en-US" sz="2300" kern="1200" dirty="0">
              <a:latin typeface="Book Antiqua" panose="02040602050305030304" pitchFamily="18" charset="0"/>
            </a:rPr>
            <a:t> </a:t>
          </a:r>
          <a:r>
            <a:rPr lang="en-US" sz="2300" kern="1200" dirty="0" err="1">
              <a:latin typeface="Book Antiqua" panose="02040602050305030304" pitchFamily="18" charset="0"/>
            </a:rPr>
            <a:t>predstavlja</a:t>
          </a:r>
          <a:r>
            <a:rPr lang="en-US" sz="2300" kern="1200" dirty="0">
              <a:latin typeface="Book Antiqua" panose="02040602050305030304" pitchFamily="18" charset="0"/>
            </a:rPr>
            <a:t> gran</a:t>
          </a:r>
          <a:r>
            <a:rPr lang="sr-Latn-ME" sz="2300" kern="1200" dirty="0" err="1">
              <a:latin typeface="Book Antiqua" panose="02040602050305030304" pitchFamily="18" charset="0"/>
            </a:rPr>
            <a:t>ič</a:t>
          </a:r>
          <a:r>
            <a:rPr lang="en-US" sz="2300" kern="1200" dirty="0">
              <a:latin typeface="Book Antiqua" panose="02040602050305030304" pitchFamily="18" charset="0"/>
            </a:rPr>
            <a:t>nu </a:t>
          </a:r>
          <a:r>
            <a:rPr lang="en-US" sz="2300" kern="1200" dirty="0" err="1">
              <a:latin typeface="Book Antiqua" panose="02040602050305030304" pitchFamily="18" charset="0"/>
            </a:rPr>
            <a:t>vrijendost</a:t>
          </a:r>
          <a:r>
            <a:rPr lang="en-US" sz="2300" kern="1200" dirty="0">
              <a:latin typeface="Book Antiqua" panose="02040602050305030304" pitchFamily="18" charset="0"/>
            </a:rPr>
            <a:t> </a:t>
          </a:r>
          <a:r>
            <a:rPr lang="en-US" sz="2300" kern="1200" dirty="0" err="1">
              <a:latin typeface="Book Antiqua" panose="02040602050305030304" pitchFamily="18" charset="0"/>
            </a:rPr>
            <a:t>koja</a:t>
          </a:r>
          <a:r>
            <a:rPr lang="en-US" sz="2300" kern="1200" dirty="0">
              <a:latin typeface="Book Antiqua" panose="02040602050305030304" pitchFamily="18" charset="0"/>
            </a:rPr>
            <a:t> </a:t>
          </a:r>
          <a:r>
            <a:rPr lang="en-US" sz="2300" kern="1200" dirty="0" err="1">
              <a:latin typeface="Book Antiqua" panose="02040602050305030304" pitchFamily="18" charset="0"/>
            </a:rPr>
            <a:t>ako</a:t>
          </a:r>
          <a:r>
            <a:rPr lang="en-US" sz="2300" kern="1200" dirty="0">
              <a:latin typeface="Book Antiqua" panose="02040602050305030304" pitchFamily="18" charset="0"/>
            </a:rPr>
            <a:t> se </a:t>
          </a:r>
          <a:r>
            <a:rPr lang="en-US" sz="2300" kern="1200" dirty="0" err="1">
              <a:latin typeface="Book Antiqua" panose="02040602050305030304" pitchFamily="18" charset="0"/>
            </a:rPr>
            <a:t>prekora</a:t>
          </a:r>
          <a:r>
            <a:rPr lang="sr-Latn-ME" sz="2300" kern="1200" dirty="0">
              <a:latin typeface="Book Antiqua" panose="02040602050305030304" pitchFamily="18" charset="0"/>
            </a:rPr>
            <a:t>č</a:t>
          </a:r>
          <a:r>
            <a:rPr lang="en-US" sz="2300" kern="1200" dirty="0" err="1">
              <a:latin typeface="Book Antiqua" panose="02040602050305030304" pitchFamily="18" charset="0"/>
            </a:rPr>
            <a:t>i</a:t>
          </a:r>
          <a:r>
            <a:rPr lang="en-US" sz="2300" kern="1200" dirty="0">
              <a:latin typeface="Book Antiqua" panose="02040602050305030304" pitchFamily="18" charset="0"/>
            </a:rPr>
            <a:t> </a:t>
          </a:r>
          <a:r>
            <a:rPr lang="en-US" sz="2300" kern="1200" dirty="0" err="1">
              <a:latin typeface="Book Antiqua" panose="02040602050305030304" pitchFamily="18" charset="0"/>
            </a:rPr>
            <a:t>nastupa</a:t>
          </a:r>
          <a:r>
            <a:rPr lang="en-US" sz="2300" kern="1200" dirty="0">
              <a:latin typeface="Book Antiqua" panose="02040602050305030304" pitchFamily="18" charset="0"/>
            </a:rPr>
            <a:t> </a:t>
          </a:r>
          <a:r>
            <a:rPr lang="en-US" sz="2300" kern="1200" dirty="0" err="1">
              <a:latin typeface="Book Antiqua" panose="02040602050305030304" pitchFamily="18" charset="0"/>
            </a:rPr>
            <a:t>prekid</a:t>
          </a:r>
          <a:r>
            <a:rPr lang="en-US" sz="2300" kern="1200" dirty="0">
              <a:latin typeface="Book Antiqua" panose="02040602050305030304" pitchFamily="18" charset="0"/>
            </a:rPr>
            <a:t> </a:t>
          </a:r>
          <a:r>
            <a:rPr lang="en-US" sz="2300" kern="1200" dirty="0" err="1">
              <a:latin typeface="Book Antiqua" panose="02040602050305030304" pitchFamily="18" charset="0"/>
            </a:rPr>
            <a:t>provodnika</a:t>
          </a:r>
          <a:r>
            <a:rPr lang="en-US" sz="2300" kern="1200" dirty="0">
              <a:latin typeface="Book Antiqua" panose="02040602050305030304" pitchFamily="18" charset="0"/>
            </a:rPr>
            <a:t>, pa se </a:t>
          </a:r>
          <a:r>
            <a:rPr lang="en-US" sz="2300" kern="1200" dirty="0" err="1">
              <a:latin typeface="Book Antiqua" panose="02040602050305030304" pitchFamily="18" charset="0"/>
            </a:rPr>
            <a:t>tolika</a:t>
          </a:r>
          <a:r>
            <a:rPr lang="en-US" sz="2300" kern="1200" dirty="0">
              <a:latin typeface="Book Antiqua" panose="02040602050305030304" pitchFamily="18" charset="0"/>
            </a:rPr>
            <a:t> </a:t>
          </a:r>
          <a:r>
            <a:rPr lang="en-US" sz="2300" kern="1200" dirty="0" err="1">
              <a:latin typeface="Book Antiqua" panose="02040602050305030304" pitchFamily="18" charset="0"/>
            </a:rPr>
            <a:t>naprezanja</a:t>
          </a:r>
          <a:r>
            <a:rPr lang="en-US" sz="2300" kern="1200" dirty="0">
              <a:latin typeface="Book Antiqua" panose="02040602050305030304" pitchFamily="18" charset="0"/>
            </a:rPr>
            <a:t> </a:t>
          </a:r>
          <a:r>
            <a:rPr lang="en-US" sz="2300" kern="1200" dirty="0" err="1">
              <a:latin typeface="Book Antiqua" panose="02040602050305030304" pitchFamily="18" charset="0"/>
            </a:rPr>
            <a:t>provodnika</a:t>
          </a:r>
          <a:r>
            <a:rPr lang="en-US" sz="2300" kern="1200" dirty="0">
              <a:latin typeface="Book Antiqua" panose="02040602050305030304" pitchFamily="18" charset="0"/>
            </a:rPr>
            <a:t> ne </a:t>
          </a:r>
          <a:r>
            <a:rPr lang="en-US" sz="2300" kern="1200" dirty="0" err="1">
              <a:latin typeface="Book Antiqua" panose="02040602050305030304" pitchFamily="18" charset="0"/>
            </a:rPr>
            <a:t>dozvoljavaju</a:t>
          </a:r>
          <a:r>
            <a:rPr lang="en-US" sz="2300" kern="1200" dirty="0">
              <a:latin typeface="Book Antiqua" panose="02040602050305030304" pitchFamily="18" charset="0"/>
            </a:rPr>
            <a:t>. </a:t>
          </a:r>
          <a:r>
            <a:rPr lang="en-US" sz="2300" kern="1200" dirty="0" err="1">
              <a:latin typeface="Book Antiqua" panose="02040602050305030304" pitchFamily="18" charset="0"/>
            </a:rPr>
            <a:t>Svaki</a:t>
          </a:r>
          <a:r>
            <a:rPr lang="en-US" sz="2300" kern="1200" dirty="0">
              <a:latin typeface="Book Antiqua" panose="02040602050305030304" pitchFamily="18" charset="0"/>
            </a:rPr>
            <a:t> </a:t>
          </a:r>
          <a:r>
            <a:rPr lang="en-US" sz="2300" kern="1200" dirty="0" err="1">
              <a:latin typeface="Book Antiqua" panose="02040602050305030304" pitchFamily="18" charset="0"/>
            </a:rPr>
            <a:t>materi</a:t>
          </a:r>
          <a:r>
            <a:rPr lang="sr-Latn-ME" sz="2300" kern="1200" dirty="0">
              <a:latin typeface="Book Antiqua" panose="02040602050305030304" pitchFamily="18" charset="0"/>
            </a:rPr>
            <a:t>j</a:t>
          </a:r>
          <a:r>
            <a:rPr lang="en-US" sz="2300" kern="1200" dirty="0">
              <a:latin typeface="Book Antiqua" panose="02040602050305030304" pitchFamily="18" charset="0"/>
            </a:rPr>
            <a:t>al </a:t>
          </a:r>
          <a:r>
            <a:rPr lang="en-US" sz="2300" kern="1200" dirty="0" err="1">
              <a:latin typeface="Book Antiqua" panose="02040602050305030304" pitchFamily="18" charset="0"/>
            </a:rPr>
            <a:t>ima</a:t>
          </a:r>
          <a:r>
            <a:rPr lang="en-US" sz="2300" kern="1200" dirty="0">
              <a:latin typeface="Book Antiqua" panose="02040602050305030304" pitchFamily="18" charset="0"/>
            </a:rPr>
            <a:t> </a:t>
          </a:r>
          <a:r>
            <a:rPr lang="en-US" sz="2300" kern="1200" dirty="0" err="1">
              <a:latin typeface="Book Antiqua" panose="02040602050305030304" pitchFamily="18" charset="0"/>
            </a:rPr>
            <a:t>svoju</a:t>
          </a:r>
          <a:r>
            <a:rPr lang="en-US" sz="2300" kern="1200" dirty="0">
              <a:latin typeface="Book Antiqua" panose="02040602050305030304" pitchFamily="18" charset="0"/>
            </a:rPr>
            <a:t> </a:t>
          </a:r>
          <a:r>
            <a:rPr lang="en-US" sz="2300" kern="1200" dirty="0" err="1">
              <a:latin typeface="Book Antiqua" panose="02040602050305030304" pitchFamily="18" charset="0"/>
            </a:rPr>
            <a:t>vrijednost</a:t>
          </a:r>
          <a:r>
            <a:rPr lang="en-US" sz="2300" kern="1200" dirty="0">
              <a:latin typeface="Book Antiqua" panose="02040602050305030304" pitchFamily="18" charset="0"/>
            </a:rPr>
            <a:t> </a:t>
          </a:r>
          <a:r>
            <a:rPr lang="en-US" sz="2300" kern="1200" dirty="0" err="1">
              <a:latin typeface="Book Antiqua" panose="02040602050305030304" pitchFamily="18" charset="0"/>
            </a:rPr>
            <a:t>ispitne</a:t>
          </a:r>
          <a:r>
            <a:rPr lang="en-US" sz="2300" kern="1200" dirty="0">
              <a:latin typeface="Book Antiqua" panose="02040602050305030304" pitchFamily="18" charset="0"/>
            </a:rPr>
            <a:t> </a:t>
          </a:r>
          <a:r>
            <a:rPr lang="sr-Latn-ME" sz="2300" kern="1200" dirty="0">
              <a:latin typeface="Book Antiqua" panose="02040602050305030304" pitchFamily="18" charset="0"/>
            </a:rPr>
            <a:t>č</a:t>
          </a:r>
          <a:r>
            <a:rPr lang="en-US" sz="2300" kern="1200" dirty="0" err="1">
              <a:latin typeface="Book Antiqua" panose="02040602050305030304" pitchFamily="18" charset="0"/>
            </a:rPr>
            <a:t>vrsto</a:t>
          </a:r>
          <a:r>
            <a:rPr lang="sr-Latn-ME" sz="2300" kern="1200" dirty="0">
              <a:latin typeface="Book Antiqua" panose="02040602050305030304" pitchFamily="18" charset="0"/>
            </a:rPr>
            <a:t>ć</a:t>
          </a:r>
          <a:r>
            <a:rPr lang="en-US" sz="2300" kern="1200" dirty="0">
              <a:latin typeface="Book Antiqua" panose="02040602050305030304" pitchFamily="18" charset="0"/>
            </a:rPr>
            <a:t>e</a:t>
          </a:r>
        </a:p>
      </dsp:txBody>
      <dsp:txXfrm>
        <a:off x="0" y="3765688"/>
        <a:ext cx="6797675" cy="1881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64BD-8109-4473-9407-8CABC07C4C58}">
      <dsp:nvSpPr>
        <dsp:cNvPr id="0" name=""/>
        <dsp:cNvSpPr/>
      </dsp:nvSpPr>
      <dsp:spPr>
        <a:xfrm>
          <a:off x="0" y="689"/>
          <a:ext cx="67976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67C18-71EC-41C8-80FF-54F961B65DF5}">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Book Antiqua" panose="02040602050305030304" pitchFamily="18" charset="0"/>
            </a:rPr>
            <a:t>Na </a:t>
          </a:r>
          <a:r>
            <a:rPr lang="en-US" sz="3100" kern="1200" dirty="0" err="1">
              <a:latin typeface="Book Antiqua" panose="02040602050305030304" pitchFamily="18" charset="0"/>
            </a:rPr>
            <a:t>veličinu</a:t>
          </a:r>
          <a:r>
            <a:rPr lang="en-US" sz="3100" kern="1200" dirty="0">
              <a:latin typeface="Book Antiqua" panose="02040602050305030304" pitchFamily="18" charset="0"/>
            </a:rPr>
            <a:t> </a:t>
          </a:r>
          <a:r>
            <a:rPr lang="en-US" sz="3100" kern="1200" dirty="0" err="1">
              <a:latin typeface="Book Antiqua" panose="02040602050305030304" pitchFamily="18" charset="0"/>
            </a:rPr>
            <a:t>naprezanja</a:t>
          </a:r>
          <a:r>
            <a:rPr lang="en-US" sz="3100" kern="1200" dirty="0">
              <a:latin typeface="Book Antiqua" panose="02040602050305030304" pitchFamily="18" charset="0"/>
            </a:rPr>
            <a:t> </a:t>
          </a:r>
          <a:r>
            <a:rPr lang="en-US" sz="3100" kern="1200" dirty="0" err="1">
              <a:latin typeface="Book Antiqua" panose="02040602050305030304" pitchFamily="18" charset="0"/>
            </a:rPr>
            <a:t>i</a:t>
          </a:r>
          <a:r>
            <a:rPr lang="en-US" sz="3100" kern="1200" dirty="0">
              <a:latin typeface="Book Antiqua" panose="02040602050305030304" pitchFamily="18" charset="0"/>
            </a:rPr>
            <a:t> </a:t>
          </a:r>
          <a:r>
            <a:rPr lang="en-US" sz="3100" kern="1200" dirty="0" err="1">
              <a:latin typeface="Book Antiqua" panose="02040602050305030304" pitchFamily="18" charset="0"/>
            </a:rPr>
            <a:t>ugiba</a:t>
          </a:r>
          <a:r>
            <a:rPr lang="en-US" sz="3100" kern="1200" dirty="0">
              <a:latin typeface="Book Antiqua" panose="02040602050305030304" pitchFamily="18" charset="0"/>
            </a:rPr>
            <a:t> </a:t>
          </a:r>
          <a:r>
            <a:rPr lang="en-US" sz="3100" kern="1200" dirty="0" err="1">
              <a:latin typeface="Book Antiqua" panose="02040602050305030304" pitchFamily="18" charset="0"/>
            </a:rPr>
            <a:t>djeluju</a:t>
          </a:r>
          <a:r>
            <a:rPr lang="en-US" sz="3100" kern="1200" dirty="0">
              <a:latin typeface="Book Antiqua" panose="02040602050305030304" pitchFamily="18" charset="0"/>
            </a:rPr>
            <a:t>: </a:t>
          </a:r>
        </a:p>
      </dsp:txBody>
      <dsp:txXfrm>
        <a:off x="0" y="689"/>
        <a:ext cx="6797675" cy="1129706"/>
      </dsp:txXfrm>
    </dsp:sp>
    <dsp:sp modelId="{474162E1-235D-4ED6-971E-F22A1CDB44C1}">
      <dsp:nvSpPr>
        <dsp:cNvPr id="0" name=""/>
        <dsp:cNvSpPr/>
      </dsp:nvSpPr>
      <dsp:spPr>
        <a:xfrm>
          <a:off x="0" y="1130396"/>
          <a:ext cx="67976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E3DD9-A160-4361-A28F-A9705F1FDA14}">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err="1">
              <a:latin typeface="Book Antiqua" panose="02040602050305030304" pitchFamily="18" charset="0"/>
            </a:rPr>
            <a:t>vlastita</a:t>
          </a:r>
          <a:r>
            <a:rPr lang="en-US" sz="3100" kern="1200" dirty="0">
              <a:latin typeface="Book Antiqua" panose="02040602050305030304" pitchFamily="18" charset="0"/>
            </a:rPr>
            <a:t> </a:t>
          </a:r>
          <a:r>
            <a:rPr lang="en-US" sz="3100" kern="1200" dirty="0" err="1">
              <a:latin typeface="Book Antiqua" panose="02040602050305030304" pitchFamily="18" charset="0"/>
            </a:rPr>
            <a:t>težina</a:t>
          </a:r>
          <a:r>
            <a:rPr lang="en-US" sz="3100" kern="1200" dirty="0">
              <a:latin typeface="Book Antiqua" panose="02040602050305030304" pitchFamily="18" charset="0"/>
            </a:rPr>
            <a:t> </a:t>
          </a:r>
          <a:r>
            <a:rPr lang="en-US" sz="3100" kern="1200" dirty="0" err="1">
              <a:latin typeface="Book Antiqua" panose="02040602050305030304" pitchFamily="18" charset="0"/>
            </a:rPr>
            <a:t>provodnika</a:t>
          </a:r>
          <a:r>
            <a:rPr lang="en-US" sz="3100" kern="1200" dirty="0">
              <a:latin typeface="Book Antiqua" panose="02040602050305030304" pitchFamily="18" charset="0"/>
            </a:rPr>
            <a:t> </a:t>
          </a:r>
          <a:r>
            <a:rPr lang="en-US" sz="3100" kern="1200" dirty="0" err="1">
              <a:latin typeface="Book Antiqua" panose="02040602050305030304" pitchFamily="18" charset="0"/>
            </a:rPr>
            <a:t>i</a:t>
          </a:r>
          <a:r>
            <a:rPr lang="en-US" sz="3100" kern="1200" dirty="0">
              <a:latin typeface="Book Antiqua" panose="02040602050305030304" pitchFamily="18" charset="0"/>
            </a:rPr>
            <a:t>  </a:t>
          </a:r>
        </a:p>
      </dsp:txBody>
      <dsp:txXfrm>
        <a:off x="0" y="1130396"/>
        <a:ext cx="6797675" cy="1129706"/>
      </dsp:txXfrm>
    </dsp:sp>
    <dsp:sp modelId="{202F5293-D7A6-497B-8C6B-ECD23D98887B}">
      <dsp:nvSpPr>
        <dsp:cNvPr id="0" name=""/>
        <dsp:cNvSpPr/>
      </dsp:nvSpPr>
      <dsp:spPr>
        <a:xfrm>
          <a:off x="0" y="2260102"/>
          <a:ext cx="67976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21391-7BA6-4029-9E2C-C329B47A3FEC}">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err="1">
              <a:latin typeface="Book Antiqua" panose="02040602050305030304" pitchFamily="18" charset="0"/>
            </a:rPr>
            <a:t>klimatski</a:t>
          </a:r>
          <a:r>
            <a:rPr lang="en-US" sz="3100" kern="1200" dirty="0">
              <a:latin typeface="Book Antiqua" panose="02040602050305030304" pitchFamily="18" charset="0"/>
            </a:rPr>
            <a:t> </a:t>
          </a:r>
          <a:r>
            <a:rPr lang="en-US" sz="3100" kern="1200" dirty="0" err="1">
              <a:latin typeface="Book Antiqua" panose="02040602050305030304" pitchFamily="18" charset="0"/>
            </a:rPr>
            <a:t>uslovi</a:t>
          </a:r>
          <a:r>
            <a:rPr lang="en-US" sz="3100" kern="1200" dirty="0">
              <a:latin typeface="Book Antiqua" panose="02040602050305030304" pitchFamily="18" charset="0"/>
            </a:rPr>
            <a:t>: </a:t>
          </a:r>
        </a:p>
      </dsp:txBody>
      <dsp:txXfrm>
        <a:off x="0" y="2260102"/>
        <a:ext cx="6797675" cy="1129706"/>
      </dsp:txXfrm>
    </dsp:sp>
    <dsp:sp modelId="{8C620312-0CA5-4099-B3C4-7C9064C22F1B}">
      <dsp:nvSpPr>
        <dsp:cNvPr id="0" name=""/>
        <dsp:cNvSpPr/>
      </dsp:nvSpPr>
      <dsp:spPr>
        <a:xfrm>
          <a:off x="0" y="3389809"/>
          <a:ext cx="67976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74684-B153-4C7F-8742-EC4CC44B4879}">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Book Antiqua" panose="02040602050305030304" pitchFamily="18" charset="0"/>
            </a:rPr>
            <a:t>- temperaturne promjene okoline, </a:t>
          </a:r>
        </a:p>
      </dsp:txBody>
      <dsp:txXfrm>
        <a:off x="0" y="3389809"/>
        <a:ext cx="6797675" cy="1129706"/>
      </dsp:txXfrm>
    </dsp:sp>
    <dsp:sp modelId="{6FE09282-5061-488B-8857-199B245CF5CE}">
      <dsp:nvSpPr>
        <dsp:cNvPr id="0" name=""/>
        <dsp:cNvSpPr/>
      </dsp:nvSpPr>
      <dsp:spPr>
        <a:xfrm>
          <a:off x="0" y="4519515"/>
          <a:ext cx="67976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A2858-8570-4A8D-A466-A5B695D5CD4C}">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latin typeface="Book Antiqua" panose="02040602050305030304" pitchFamily="18" charset="0"/>
            </a:rPr>
            <a:t>- dodatni teret od inja snijega i leda - vjetar. </a:t>
          </a:r>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M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F5DDE-A4A2-4394-9023-4C8E1D9EF9BB}" type="datetimeFigureOut">
              <a:rPr lang="sr-Latn-ME" smtClean="0"/>
              <a:t>8.4.2021.</a:t>
            </a:fld>
            <a:endParaRPr lang="sr-Latn-M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M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M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5F55E-090C-4FFE-A504-0BC43F6D2A8A}" type="slidenum">
              <a:rPr lang="sr-Latn-ME" smtClean="0"/>
              <a:t>‹#›</a:t>
            </a:fld>
            <a:endParaRPr lang="sr-Latn-ME"/>
          </a:p>
        </p:txBody>
      </p:sp>
    </p:spTree>
    <p:extLst>
      <p:ext uri="{BB962C8B-B14F-4D97-AF65-F5344CB8AC3E}">
        <p14:creationId xmlns:p14="http://schemas.microsoft.com/office/powerpoint/2010/main" val="367788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4200A-E815-4725-9F1F-CC8758B948A7}" type="slidenum">
              <a:rPr lang="en-US" smtClean="0"/>
              <a:pPr/>
              <a:t>44</a:t>
            </a:fld>
            <a:endParaRPr lang="en-US" dirty="0"/>
          </a:p>
        </p:txBody>
      </p:sp>
    </p:spTree>
    <p:extLst>
      <p:ext uri="{BB962C8B-B14F-4D97-AF65-F5344CB8AC3E}">
        <p14:creationId xmlns:p14="http://schemas.microsoft.com/office/powerpoint/2010/main" val="182491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4200A-E815-4725-9F1F-CC8758B948A7}" type="slidenum">
              <a:rPr lang="en-US" smtClean="0"/>
              <a:pPr/>
              <a:t>48</a:t>
            </a:fld>
            <a:endParaRPr lang="en-US"/>
          </a:p>
        </p:txBody>
      </p:sp>
    </p:spTree>
    <p:extLst>
      <p:ext uri="{BB962C8B-B14F-4D97-AF65-F5344CB8AC3E}">
        <p14:creationId xmlns:p14="http://schemas.microsoft.com/office/powerpoint/2010/main" val="360982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a:t>
            </a:r>
            <a:r>
              <a:rPr lang="sr-Latn-RS" dirty="0"/>
              <a:t> i</a:t>
            </a:r>
            <a:endParaRPr lang="en-US" dirty="0"/>
          </a:p>
        </p:txBody>
      </p:sp>
      <p:sp>
        <p:nvSpPr>
          <p:cNvPr id="4" name="Slide Number Placeholder 3"/>
          <p:cNvSpPr>
            <a:spLocks noGrp="1"/>
          </p:cNvSpPr>
          <p:nvPr>
            <p:ph type="sldNum" sz="quarter" idx="10"/>
          </p:nvPr>
        </p:nvSpPr>
        <p:spPr/>
        <p:txBody>
          <a:bodyPr/>
          <a:lstStyle/>
          <a:p>
            <a:fld id="{0664200A-E815-4725-9F1F-CC8758B948A7}" type="slidenum">
              <a:rPr lang="en-US" smtClean="0"/>
              <a:pPr/>
              <a:t>56</a:t>
            </a:fld>
            <a:endParaRPr lang="en-US"/>
          </a:p>
        </p:txBody>
      </p:sp>
    </p:spTree>
    <p:extLst>
      <p:ext uri="{BB962C8B-B14F-4D97-AF65-F5344CB8AC3E}">
        <p14:creationId xmlns:p14="http://schemas.microsoft.com/office/powerpoint/2010/main" val="270508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6E5D-BF58-4F85-A1A4-ED24413BBA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ME"/>
          </a:p>
        </p:txBody>
      </p:sp>
      <p:sp>
        <p:nvSpPr>
          <p:cNvPr id="3" name="Subtitle 2">
            <a:extLst>
              <a:ext uri="{FF2B5EF4-FFF2-40B4-BE49-F238E27FC236}">
                <a16:creationId xmlns:a16="http://schemas.microsoft.com/office/drawing/2014/main" id="{BA38AAC5-6816-405D-BAD3-A3D0E37BB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ME"/>
          </a:p>
        </p:txBody>
      </p:sp>
      <p:sp>
        <p:nvSpPr>
          <p:cNvPr id="4" name="Date Placeholder 3">
            <a:extLst>
              <a:ext uri="{FF2B5EF4-FFF2-40B4-BE49-F238E27FC236}">
                <a16:creationId xmlns:a16="http://schemas.microsoft.com/office/drawing/2014/main" id="{58573736-2145-4DA3-AA20-38AE96E524E9}"/>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5" name="Footer Placeholder 4">
            <a:extLst>
              <a:ext uri="{FF2B5EF4-FFF2-40B4-BE49-F238E27FC236}">
                <a16:creationId xmlns:a16="http://schemas.microsoft.com/office/drawing/2014/main" id="{5DE93FB5-7208-4FE1-9075-CDD5DE885055}"/>
              </a:ext>
            </a:extLst>
          </p:cNvPr>
          <p:cNvSpPr>
            <a:spLocks noGrp="1"/>
          </p:cNvSpPr>
          <p:nvPr>
            <p:ph type="ftr" sz="quarter" idx="11"/>
          </p:nvPr>
        </p:nvSpPr>
        <p:spPr/>
        <p:txBody>
          <a:bodyPr/>
          <a:lstStyle/>
          <a:p>
            <a:endParaRPr lang="sr-Latn-ME"/>
          </a:p>
        </p:txBody>
      </p:sp>
      <p:sp>
        <p:nvSpPr>
          <p:cNvPr id="6" name="Slide Number Placeholder 5">
            <a:extLst>
              <a:ext uri="{FF2B5EF4-FFF2-40B4-BE49-F238E27FC236}">
                <a16:creationId xmlns:a16="http://schemas.microsoft.com/office/drawing/2014/main" id="{5F04E382-17B6-4401-9C4C-A661FC97B40E}"/>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390499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6331-A471-4612-AE0C-3C659A378F69}"/>
              </a:ext>
            </a:extLst>
          </p:cNvPr>
          <p:cNvSpPr>
            <a:spLocks noGrp="1"/>
          </p:cNvSpPr>
          <p:nvPr>
            <p:ph type="title"/>
          </p:nvPr>
        </p:nvSpPr>
        <p:spPr/>
        <p:txBody>
          <a:bodyPr/>
          <a:lstStyle/>
          <a:p>
            <a:r>
              <a:rPr lang="en-US"/>
              <a:t>Click to edit Master title style</a:t>
            </a:r>
            <a:endParaRPr lang="sr-Latn-ME"/>
          </a:p>
        </p:txBody>
      </p:sp>
      <p:sp>
        <p:nvSpPr>
          <p:cNvPr id="3" name="Vertical Text Placeholder 2">
            <a:extLst>
              <a:ext uri="{FF2B5EF4-FFF2-40B4-BE49-F238E27FC236}">
                <a16:creationId xmlns:a16="http://schemas.microsoft.com/office/drawing/2014/main" id="{121792FB-ADBF-4CD1-AB5E-14C3E406D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4" name="Date Placeholder 3">
            <a:extLst>
              <a:ext uri="{FF2B5EF4-FFF2-40B4-BE49-F238E27FC236}">
                <a16:creationId xmlns:a16="http://schemas.microsoft.com/office/drawing/2014/main" id="{ED3FD8E2-4FD0-4A2F-8234-E914F7EE6D10}"/>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5" name="Footer Placeholder 4">
            <a:extLst>
              <a:ext uri="{FF2B5EF4-FFF2-40B4-BE49-F238E27FC236}">
                <a16:creationId xmlns:a16="http://schemas.microsoft.com/office/drawing/2014/main" id="{BEDE588C-9F0E-4CFE-A6D9-13C44E08F1E2}"/>
              </a:ext>
            </a:extLst>
          </p:cNvPr>
          <p:cNvSpPr>
            <a:spLocks noGrp="1"/>
          </p:cNvSpPr>
          <p:nvPr>
            <p:ph type="ftr" sz="quarter" idx="11"/>
          </p:nvPr>
        </p:nvSpPr>
        <p:spPr/>
        <p:txBody>
          <a:bodyPr/>
          <a:lstStyle/>
          <a:p>
            <a:endParaRPr lang="sr-Latn-ME"/>
          </a:p>
        </p:txBody>
      </p:sp>
      <p:sp>
        <p:nvSpPr>
          <p:cNvPr id="6" name="Slide Number Placeholder 5">
            <a:extLst>
              <a:ext uri="{FF2B5EF4-FFF2-40B4-BE49-F238E27FC236}">
                <a16:creationId xmlns:a16="http://schemas.microsoft.com/office/drawing/2014/main" id="{D0C79CE5-AB1B-444B-972F-D321F507FADD}"/>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413630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D6EC4-7BEB-4B61-94A9-2F9A01AC5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ME"/>
          </a:p>
        </p:txBody>
      </p:sp>
      <p:sp>
        <p:nvSpPr>
          <p:cNvPr id="3" name="Vertical Text Placeholder 2">
            <a:extLst>
              <a:ext uri="{FF2B5EF4-FFF2-40B4-BE49-F238E27FC236}">
                <a16:creationId xmlns:a16="http://schemas.microsoft.com/office/drawing/2014/main" id="{FB4E76FA-BDCE-4A8B-8048-E6584CD6D9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4" name="Date Placeholder 3">
            <a:extLst>
              <a:ext uri="{FF2B5EF4-FFF2-40B4-BE49-F238E27FC236}">
                <a16:creationId xmlns:a16="http://schemas.microsoft.com/office/drawing/2014/main" id="{89237BCF-98B4-4D30-8164-195A8590F66A}"/>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5" name="Footer Placeholder 4">
            <a:extLst>
              <a:ext uri="{FF2B5EF4-FFF2-40B4-BE49-F238E27FC236}">
                <a16:creationId xmlns:a16="http://schemas.microsoft.com/office/drawing/2014/main" id="{2D36B9DA-F14B-4EFA-A245-A8F8E2191071}"/>
              </a:ext>
            </a:extLst>
          </p:cNvPr>
          <p:cNvSpPr>
            <a:spLocks noGrp="1"/>
          </p:cNvSpPr>
          <p:nvPr>
            <p:ph type="ftr" sz="quarter" idx="11"/>
          </p:nvPr>
        </p:nvSpPr>
        <p:spPr/>
        <p:txBody>
          <a:bodyPr/>
          <a:lstStyle/>
          <a:p>
            <a:endParaRPr lang="sr-Latn-ME"/>
          </a:p>
        </p:txBody>
      </p:sp>
      <p:sp>
        <p:nvSpPr>
          <p:cNvPr id="6" name="Slide Number Placeholder 5">
            <a:extLst>
              <a:ext uri="{FF2B5EF4-FFF2-40B4-BE49-F238E27FC236}">
                <a16:creationId xmlns:a16="http://schemas.microsoft.com/office/drawing/2014/main" id="{42042B38-7B15-4442-8BC9-BD58DA80BF18}"/>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51304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2D74A-C1DC-465D-9DE8-F7D60478E0B9}"/>
              </a:ext>
            </a:extLst>
          </p:cNvPr>
          <p:cNvSpPr>
            <a:spLocks noGrp="1"/>
          </p:cNvSpPr>
          <p:nvPr>
            <p:ph type="title"/>
          </p:nvPr>
        </p:nvSpPr>
        <p:spPr/>
        <p:txBody>
          <a:bodyPr/>
          <a:lstStyle/>
          <a:p>
            <a:r>
              <a:rPr lang="en-US"/>
              <a:t>Click to edit Master title style</a:t>
            </a:r>
            <a:endParaRPr lang="sr-Latn-ME"/>
          </a:p>
        </p:txBody>
      </p:sp>
      <p:sp>
        <p:nvSpPr>
          <p:cNvPr id="3" name="Content Placeholder 2">
            <a:extLst>
              <a:ext uri="{FF2B5EF4-FFF2-40B4-BE49-F238E27FC236}">
                <a16:creationId xmlns:a16="http://schemas.microsoft.com/office/drawing/2014/main" id="{C2E60F87-A352-49D8-9945-89B8FA409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4" name="Date Placeholder 3">
            <a:extLst>
              <a:ext uri="{FF2B5EF4-FFF2-40B4-BE49-F238E27FC236}">
                <a16:creationId xmlns:a16="http://schemas.microsoft.com/office/drawing/2014/main" id="{9C088646-7019-40BE-AA34-D6D25F366C12}"/>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5" name="Footer Placeholder 4">
            <a:extLst>
              <a:ext uri="{FF2B5EF4-FFF2-40B4-BE49-F238E27FC236}">
                <a16:creationId xmlns:a16="http://schemas.microsoft.com/office/drawing/2014/main" id="{C4E57B03-D076-45AE-B069-3D1F37089423}"/>
              </a:ext>
            </a:extLst>
          </p:cNvPr>
          <p:cNvSpPr>
            <a:spLocks noGrp="1"/>
          </p:cNvSpPr>
          <p:nvPr>
            <p:ph type="ftr" sz="quarter" idx="11"/>
          </p:nvPr>
        </p:nvSpPr>
        <p:spPr/>
        <p:txBody>
          <a:bodyPr/>
          <a:lstStyle/>
          <a:p>
            <a:endParaRPr lang="sr-Latn-ME"/>
          </a:p>
        </p:txBody>
      </p:sp>
      <p:sp>
        <p:nvSpPr>
          <p:cNvPr id="6" name="Slide Number Placeholder 5">
            <a:extLst>
              <a:ext uri="{FF2B5EF4-FFF2-40B4-BE49-F238E27FC236}">
                <a16:creationId xmlns:a16="http://schemas.microsoft.com/office/drawing/2014/main" id="{26B4E079-2107-4341-B443-FF01624C498A}"/>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68147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42FC-B1B8-417A-8496-144B3DAF7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ME"/>
          </a:p>
        </p:txBody>
      </p:sp>
      <p:sp>
        <p:nvSpPr>
          <p:cNvPr id="3" name="Text Placeholder 2">
            <a:extLst>
              <a:ext uri="{FF2B5EF4-FFF2-40B4-BE49-F238E27FC236}">
                <a16:creationId xmlns:a16="http://schemas.microsoft.com/office/drawing/2014/main" id="{879CFB4E-DF30-4AE2-9923-B457D2A0B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61BB3-0FB8-44AF-A94C-5FBE83DAC824}"/>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5" name="Footer Placeholder 4">
            <a:extLst>
              <a:ext uri="{FF2B5EF4-FFF2-40B4-BE49-F238E27FC236}">
                <a16:creationId xmlns:a16="http://schemas.microsoft.com/office/drawing/2014/main" id="{A7E27DD2-2706-49CD-B510-8064E12A4356}"/>
              </a:ext>
            </a:extLst>
          </p:cNvPr>
          <p:cNvSpPr>
            <a:spLocks noGrp="1"/>
          </p:cNvSpPr>
          <p:nvPr>
            <p:ph type="ftr" sz="quarter" idx="11"/>
          </p:nvPr>
        </p:nvSpPr>
        <p:spPr/>
        <p:txBody>
          <a:bodyPr/>
          <a:lstStyle/>
          <a:p>
            <a:endParaRPr lang="sr-Latn-ME"/>
          </a:p>
        </p:txBody>
      </p:sp>
      <p:sp>
        <p:nvSpPr>
          <p:cNvPr id="6" name="Slide Number Placeholder 5">
            <a:extLst>
              <a:ext uri="{FF2B5EF4-FFF2-40B4-BE49-F238E27FC236}">
                <a16:creationId xmlns:a16="http://schemas.microsoft.com/office/drawing/2014/main" id="{14583C07-69DB-4DAB-A3A3-46E27CF0205D}"/>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35298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9DD9-72B4-4225-A49E-53803765B413}"/>
              </a:ext>
            </a:extLst>
          </p:cNvPr>
          <p:cNvSpPr>
            <a:spLocks noGrp="1"/>
          </p:cNvSpPr>
          <p:nvPr>
            <p:ph type="title"/>
          </p:nvPr>
        </p:nvSpPr>
        <p:spPr/>
        <p:txBody>
          <a:bodyPr/>
          <a:lstStyle/>
          <a:p>
            <a:r>
              <a:rPr lang="en-US"/>
              <a:t>Click to edit Master title style</a:t>
            </a:r>
            <a:endParaRPr lang="sr-Latn-ME"/>
          </a:p>
        </p:txBody>
      </p:sp>
      <p:sp>
        <p:nvSpPr>
          <p:cNvPr id="3" name="Content Placeholder 2">
            <a:extLst>
              <a:ext uri="{FF2B5EF4-FFF2-40B4-BE49-F238E27FC236}">
                <a16:creationId xmlns:a16="http://schemas.microsoft.com/office/drawing/2014/main" id="{2DB5B4CC-3CAA-4425-B14E-110777534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4" name="Content Placeholder 3">
            <a:extLst>
              <a:ext uri="{FF2B5EF4-FFF2-40B4-BE49-F238E27FC236}">
                <a16:creationId xmlns:a16="http://schemas.microsoft.com/office/drawing/2014/main" id="{8B3E0332-3F2E-4D4D-A29E-C3375AF0F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5" name="Date Placeholder 4">
            <a:extLst>
              <a:ext uri="{FF2B5EF4-FFF2-40B4-BE49-F238E27FC236}">
                <a16:creationId xmlns:a16="http://schemas.microsoft.com/office/drawing/2014/main" id="{6E16F5A8-EB94-4799-B158-40470CD3FD32}"/>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6" name="Footer Placeholder 5">
            <a:extLst>
              <a:ext uri="{FF2B5EF4-FFF2-40B4-BE49-F238E27FC236}">
                <a16:creationId xmlns:a16="http://schemas.microsoft.com/office/drawing/2014/main" id="{5148CA74-0614-40DD-8646-8EA28F8CBD24}"/>
              </a:ext>
            </a:extLst>
          </p:cNvPr>
          <p:cNvSpPr>
            <a:spLocks noGrp="1"/>
          </p:cNvSpPr>
          <p:nvPr>
            <p:ph type="ftr" sz="quarter" idx="11"/>
          </p:nvPr>
        </p:nvSpPr>
        <p:spPr/>
        <p:txBody>
          <a:bodyPr/>
          <a:lstStyle/>
          <a:p>
            <a:endParaRPr lang="sr-Latn-ME"/>
          </a:p>
        </p:txBody>
      </p:sp>
      <p:sp>
        <p:nvSpPr>
          <p:cNvPr id="7" name="Slide Number Placeholder 6">
            <a:extLst>
              <a:ext uri="{FF2B5EF4-FFF2-40B4-BE49-F238E27FC236}">
                <a16:creationId xmlns:a16="http://schemas.microsoft.com/office/drawing/2014/main" id="{AD6365A9-D7E4-4633-BFC4-913E129CE064}"/>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311690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8C1A-B53D-4CE5-9817-D8532113A352}"/>
              </a:ext>
            </a:extLst>
          </p:cNvPr>
          <p:cNvSpPr>
            <a:spLocks noGrp="1"/>
          </p:cNvSpPr>
          <p:nvPr>
            <p:ph type="title"/>
          </p:nvPr>
        </p:nvSpPr>
        <p:spPr>
          <a:xfrm>
            <a:off x="839788" y="365125"/>
            <a:ext cx="10515600" cy="1325563"/>
          </a:xfrm>
        </p:spPr>
        <p:txBody>
          <a:bodyPr/>
          <a:lstStyle/>
          <a:p>
            <a:r>
              <a:rPr lang="en-US"/>
              <a:t>Click to edit Master title style</a:t>
            </a:r>
            <a:endParaRPr lang="sr-Latn-ME"/>
          </a:p>
        </p:txBody>
      </p:sp>
      <p:sp>
        <p:nvSpPr>
          <p:cNvPr id="3" name="Text Placeholder 2">
            <a:extLst>
              <a:ext uri="{FF2B5EF4-FFF2-40B4-BE49-F238E27FC236}">
                <a16:creationId xmlns:a16="http://schemas.microsoft.com/office/drawing/2014/main" id="{E361F70A-00CF-4949-9522-94F83A085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04C102-1042-45AC-B8F3-0870985ED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5" name="Text Placeholder 4">
            <a:extLst>
              <a:ext uri="{FF2B5EF4-FFF2-40B4-BE49-F238E27FC236}">
                <a16:creationId xmlns:a16="http://schemas.microsoft.com/office/drawing/2014/main" id="{203DE6EB-783E-4743-B041-0B160A85D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135A9-2CE8-43C0-A5FA-89ABDE4E31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7" name="Date Placeholder 6">
            <a:extLst>
              <a:ext uri="{FF2B5EF4-FFF2-40B4-BE49-F238E27FC236}">
                <a16:creationId xmlns:a16="http://schemas.microsoft.com/office/drawing/2014/main" id="{7A6DD7B2-70F7-418D-B737-AEF6D83444FC}"/>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8" name="Footer Placeholder 7">
            <a:extLst>
              <a:ext uri="{FF2B5EF4-FFF2-40B4-BE49-F238E27FC236}">
                <a16:creationId xmlns:a16="http://schemas.microsoft.com/office/drawing/2014/main" id="{AEBF8365-8FD7-43C9-9C73-64D6BCFA7DF8}"/>
              </a:ext>
            </a:extLst>
          </p:cNvPr>
          <p:cNvSpPr>
            <a:spLocks noGrp="1"/>
          </p:cNvSpPr>
          <p:nvPr>
            <p:ph type="ftr" sz="quarter" idx="11"/>
          </p:nvPr>
        </p:nvSpPr>
        <p:spPr/>
        <p:txBody>
          <a:bodyPr/>
          <a:lstStyle/>
          <a:p>
            <a:endParaRPr lang="sr-Latn-ME"/>
          </a:p>
        </p:txBody>
      </p:sp>
      <p:sp>
        <p:nvSpPr>
          <p:cNvPr id="9" name="Slide Number Placeholder 8">
            <a:extLst>
              <a:ext uri="{FF2B5EF4-FFF2-40B4-BE49-F238E27FC236}">
                <a16:creationId xmlns:a16="http://schemas.microsoft.com/office/drawing/2014/main" id="{F12D9FF5-0C49-4D57-9F9D-89089118608B}"/>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409290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F9D6-2F59-42CC-AFF8-22B6A444D619}"/>
              </a:ext>
            </a:extLst>
          </p:cNvPr>
          <p:cNvSpPr>
            <a:spLocks noGrp="1"/>
          </p:cNvSpPr>
          <p:nvPr>
            <p:ph type="title"/>
          </p:nvPr>
        </p:nvSpPr>
        <p:spPr/>
        <p:txBody>
          <a:bodyPr/>
          <a:lstStyle/>
          <a:p>
            <a:r>
              <a:rPr lang="en-US"/>
              <a:t>Click to edit Master title style</a:t>
            </a:r>
            <a:endParaRPr lang="sr-Latn-ME"/>
          </a:p>
        </p:txBody>
      </p:sp>
      <p:sp>
        <p:nvSpPr>
          <p:cNvPr id="3" name="Date Placeholder 2">
            <a:extLst>
              <a:ext uri="{FF2B5EF4-FFF2-40B4-BE49-F238E27FC236}">
                <a16:creationId xmlns:a16="http://schemas.microsoft.com/office/drawing/2014/main" id="{332E211A-3AF8-4F5F-A48E-DC706F7889E0}"/>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4" name="Footer Placeholder 3">
            <a:extLst>
              <a:ext uri="{FF2B5EF4-FFF2-40B4-BE49-F238E27FC236}">
                <a16:creationId xmlns:a16="http://schemas.microsoft.com/office/drawing/2014/main" id="{7ECC7674-BA5F-4835-87A7-BE6CB8715071}"/>
              </a:ext>
            </a:extLst>
          </p:cNvPr>
          <p:cNvSpPr>
            <a:spLocks noGrp="1"/>
          </p:cNvSpPr>
          <p:nvPr>
            <p:ph type="ftr" sz="quarter" idx="11"/>
          </p:nvPr>
        </p:nvSpPr>
        <p:spPr/>
        <p:txBody>
          <a:bodyPr/>
          <a:lstStyle/>
          <a:p>
            <a:endParaRPr lang="sr-Latn-ME"/>
          </a:p>
        </p:txBody>
      </p:sp>
      <p:sp>
        <p:nvSpPr>
          <p:cNvPr id="5" name="Slide Number Placeholder 4">
            <a:extLst>
              <a:ext uri="{FF2B5EF4-FFF2-40B4-BE49-F238E27FC236}">
                <a16:creationId xmlns:a16="http://schemas.microsoft.com/office/drawing/2014/main" id="{57B283B6-37B4-42AA-9336-80DD55B320C1}"/>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301128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984B7-525D-448E-9A79-6314A8069C59}"/>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3" name="Footer Placeholder 2">
            <a:extLst>
              <a:ext uri="{FF2B5EF4-FFF2-40B4-BE49-F238E27FC236}">
                <a16:creationId xmlns:a16="http://schemas.microsoft.com/office/drawing/2014/main" id="{C4F53992-75DF-402B-8B15-95815279A5EA}"/>
              </a:ext>
            </a:extLst>
          </p:cNvPr>
          <p:cNvSpPr>
            <a:spLocks noGrp="1"/>
          </p:cNvSpPr>
          <p:nvPr>
            <p:ph type="ftr" sz="quarter" idx="11"/>
          </p:nvPr>
        </p:nvSpPr>
        <p:spPr/>
        <p:txBody>
          <a:bodyPr/>
          <a:lstStyle/>
          <a:p>
            <a:endParaRPr lang="sr-Latn-ME"/>
          </a:p>
        </p:txBody>
      </p:sp>
      <p:sp>
        <p:nvSpPr>
          <p:cNvPr id="4" name="Slide Number Placeholder 3">
            <a:extLst>
              <a:ext uri="{FF2B5EF4-FFF2-40B4-BE49-F238E27FC236}">
                <a16:creationId xmlns:a16="http://schemas.microsoft.com/office/drawing/2014/main" id="{E3C07D09-192D-49BB-8F50-63785772F98D}"/>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321912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8605-77C5-4A0F-BF4E-D1E271E5B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ME"/>
          </a:p>
        </p:txBody>
      </p:sp>
      <p:sp>
        <p:nvSpPr>
          <p:cNvPr id="3" name="Content Placeholder 2">
            <a:extLst>
              <a:ext uri="{FF2B5EF4-FFF2-40B4-BE49-F238E27FC236}">
                <a16:creationId xmlns:a16="http://schemas.microsoft.com/office/drawing/2014/main" id="{32601E06-1435-4C29-A95A-1053BBEDA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4" name="Text Placeholder 3">
            <a:extLst>
              <a:ext uri="{FF2B5EF4-FFF2-40B4-BE49-F238E27FC236}">
                <a16:creationId xmlns:a16="http://schemas.microsoft.com/office/drawing/2014/main" id="{CD59AD33-A882-4573-A603-81491FF5B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E9E21-ED23-413A-BB30-DEDDB31A7F0E}"/>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6" name="Footer Placeholder 5">
            <a:extLst>
              <a:ext uri="{FF2B5EF4-FFF2-40B4-BE49-F238E27FC236}">
                <a16:creationId xmlns:a16="http://schemas.microsoft.com/office/drawing/2014/main" id="{C429E642-80D0-4268-92D3-1EC7906036DE}"/>
              </a:ext>
            </a:extLst>
          </p:cNvPr>
          <p:cNvSpPr>
            <a:spLocks noGrp="1"/>
          </p:cNvSpPr>
          <p:nvPr>
            <p:ph type="ftr" sz="quarter" idx="11"/>
          </p:nvPr>
        </p:nvSpPr>
        <p:spPr/>
        <p:txBody>
          <a:bodyPr/>
          <a:lstStyle/>
          <a:p>
            <a:endParaRPr lang="sr-Latn-ME"/>
          </a:p>
        </p:txBody>
      </p:sp>
      <p:sp>
        <p:nvSpPr>
          <p:cNvPr id="7" name="Slide Number Placeholder 6">
            <a:extLst>
              <a:ext uri="{FF2B5EF4-FFF2-40B4-BE49-F238E27FC236}">
                <a16:creationId xmlns:a16="http://schemas.microsoft.com/office/drawing/2014/main" id="{D635D2D9-AFF3-4B77-9CB0-E3348CFAB1FA}"/>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30182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C42C-B876-4ED8-A9B3-58BECCE7D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ME"/>
          </a:p>
        </p:txBody>
      </p:sp>
      <p:sp>
        <p:nvSpPr>
          <p:cNvPr id="3" name="Picture Placeholder 2">
            <a:extLst>
              <a:ext uri="{FF2B5EF4-FFF2-40B4-BE49-F238E27FC236}">
                <a16:creationId xmlns:a16="http://schemas.microsoft.com/office/drawing/2014/main" id="{B7678A6C-EE88-420F-8D71-4D0332533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ME"/>
          </a:p>
        </p:txBody>
      </p:sp>
      <p:sp>
        <p:nvSpPr>
          <p:cNvPr id="4" name="Text Placeholder 3">
            <a:extLst>
              <a:ext uri="{FF2B5EF4-FFF2-40B4-BE49-F238E27FC236}">
                <a16:creationId xmlns:a16="http://schemas.microsoft.com/office/drawing/2014/main" id="{2A4459A7-48AE-4322-91B3-B0144E7B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82970-84AA-47FC-9CB8-EEEAB6549B35}"/>
              </a:ext>
            </a:extLst>
          </p:cNvPr>
          <p:cNvSpPr>
            <a:spLocks noGrp="1"/>
          </p:cNvSpPr>
          <p:nvPr>
            <p:ph type="dt" sz="half" idx="10"/>
          </p:nvPr>
        </p:nvSpPr>
        <p:spPr/>
        <p:txBody>
          <a:bodyPr/>
          <a:lstStyle/>
          <a:p>
            <a:fld id="{8B740512-308B-4F00-A26E-5299311F65B2}" type="datetimeFigureOut">
              <a:rPr lang="sr-Latn-ME" smtClean="0"/>
              <a:t>8.4.2021.</a:t>
            </a:fld>
            <a:endParaRPr lang="sr-Latn-ME"/>
          </a:p>
        </p:txBody>
      </p:sp>
      <p:sp>
        <p:nvSpPr>
          <p:cNvPr id="6" name="Footer Placeholder 5">
            <a:extLst>
              <a:ext uri="{FF2B5EF4-FFF2-40B4-BE49-F238E27FC236}">
                <a16:creationId xmlns:a16="http://schemas.microsoft.com/office/drawing/2014/main" id="{FE1C5E1E-6565-491B-AE1D-CF8410AAB311}"/>
              </a:ext>
            </a:extLst>
          </p:cNvPr>
          <p:cNvSpPr>
            <a:spLocks noGrp="1"/>
          </p:cNvSpPr>
          <p:nvPr>
            <p:ph type="ftr" sz="quarter" idx="11"/>
          </p:nvPr>
        </p:nvSpPr>
        <p:spPr/>
        <p:txBody>
          <a:bodyPr/>
          <a:lstStyle/>
          <a:p>
            <a:endParaRPr lang="sr-Latn-ME"/>
          </a:p>
        </p:txBody>
      </p:sp>
      <p:sp>
        <p:nvSpPr>
          <p:cNvPr id="7" name="Slide Number Placeholder 6">
            <a:extLst>
              <a:ext uri="{FF2B5EF4-FFF2-40B4-BE49-F238E27FC236}">
                <a16:creationId xmlns:a16="http://schemas.microsoft.com/office/drawing/2014/main" id="{49BD779D-85B5-4428-9F14-FB696BC1FE11}"/>
              </a:ext>
            </a:extLst>
          </p:cNvPr>
          <p:cNvSpPr>
            <a:spLocks noGrp="1"/>
          </p:cNvSpPr>
          <p:nvPr>
            <p:ph type="sldNum" sz="quarter" idx="12"/>
          </p:nvPr>
        </p:nvSpPr>
        <p:spPr/>
        <p:txBody>
          <a:bodyPr/>
          <a:lstStyle/>
          <a:p>
            <a:fld id="{EBD91D22-44C1-4AD9-BA84-25C91B1F077B}" type="slidenum">
              <a:rPr lang="sr-Latn-ME" smtClean="0"/>
              <a:t>‹#›</a:t>
            </a:fld>
            <a:endParaRPr lang="sr-Latn-ME"/>
          </a:p>
        </p:txBody>
      </p:sp>
    </p:spTree>
    <p:extLst>
      <p:ext uri="{BB962C8B-B14F-4D97-AF65-F5344CB8AC3E}">
        <p14:creationId xmlns:p14="http://schemas.microsoft.com/office/powerpoint/2010/main" val="36575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63A138-BE03-46E1-984E-2331AE068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ME"/>
          </a:p>
        </p:txBody>
      </p:sp>
      <p:sp>
        <p:nvSpPr>
          <p:cNvPr id="3" name="Text Placeholder 2">
            <a:extLst>
              <a:ext uri="{FF2B5EF4-FFF2-40B4-BE49-F238E27FC236}">
                <a16:creationId xmlns:a16="http://schemas.microsoft.com/office/drawing/2014/main" id="{1F5FD2B8-0B1A-4323-A12F-A10D0FE02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4" name="Date Placeholder 3">
            <a:extLst>
              <a:ext uri="{FF2B5EF4-FFF2-40B4-BE49-F238E27FC236}">
                <a16:creationId xmlns:a16="http://schemas.microsoft.com/office/drawing/2014/main" id="{CA9FAB70-6C4D-4C82-BE09-DD90AFA86C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40512-308B-4F00-A26E-5299311F65B2}" type="datetimeFigureOut">
              <a:rPr lang="sr-Latn-ME" smtClean="0"/>
              <a:t>8.4.2021.</a:t>
            </a:fld>
            <a:endParaRPr lang="sr-Latn-ME"/>
          </a:p>
        </p:txBody>
      </p:sp>
      <p:sp>
        <p:nvSpPr>
          <p:cNvPr id="5" name="Footer Placeholder 4">
            <a:extLst>
              <a:ext uri="{FF2B5EF4-FFF2-40B4-BE49-F238E27FC236}">
                <a16:creationId xmlns:a16="http://schemas.microsoft.com/office/drawing/2014/main" id="{A6DE0EBD-0C5A-4F0C-AED4-CE33018D2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ME"/>
          </a:p>
        </p:txBody>
      </p:sp>
      <p:sp>
        <p:nvSpPr>
          <p:cNvPr id="6" name="Slide Number Placeholder 5">
            <a:extLst>
              <a:ext uri="{FF2B5EF4-FFF2-40B4-BE49-F238E27FC236}">
                <a16:creationId xmlns:a16="http://schemas.microsoft.com/office/drawing/2014/main" id="{1742BCD7-3E46-4E4D-ACCE-6110479F2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91D22-44C1-4AD9-BA84-25C91B1F077B}" type="slidenum">
              <a:rPr lang="sr-Latn-ME" smtClean="0"/>
              <a:t>‹#›</a:t>
            </a:fld>
            <a:endParaRPr lang="sr-Latn-ME"/>
          </a:p>
        </p:txBody>
      </p:sp>
    </p:spTree>
    <p:extLst>
      <p:ext uri="{BB962C8B-B14F-4D97-AF65-F5344CB8AC3E}">
        <p14:creationId xmlns:p14="http://schemas.microsoft.com/office/powerpoint/2010/main" val="197440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png"/><Relationship Id="rId7" Type="http://schemas.openxmlformats.org/officeDocument/2006/relationships/diagramColors" Target="../diagrams/colors3.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49.wmf"/><Relationship Id="rId4" Type="http://schemas.openxmlformats.org/officeDocument/2006/relationships/oleObject" Target="../embeddings/oleObject8.bin"/><Relationship Id="rId9" Type="http://schemas.openxmlformats.org/officeDocument/2006/relationships/image" Target="../media/image51.wmf"/></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45B8-5D2B-45BD-AFD5-812DE448708F}"/>
              </a:ext>
            </a:extLst>
          </p:cNvPr>
          <p:cNvSpPr>
            <a:spLocks noGrp="1"/>
          </p:cNvSpPr>
          <p:nvPr>
            <p:ph type="ctrTitle"/>
          </p:nvPr>
        </p:nvSpPr>
        <p:spPr>
          <a:xfrm>
            <a:off x="8057397" y="1113282"/>
            <a:ext cx="3489569" cy="2396681"/>
          </a:xfrm>
        </p:spPr>
        <p:txBody>
          <a:bodyPr>
            <a:normAutofit/>
          </a:bodyPr>
          <a:lstStyle/>
          <a:p>
            <a:r>
              <a:rPr lang="sr-Latn-RS" sz="3400"/>
              <a:t>Uloga, elementi i osnovne karakteristike prenosne mreže</a:t>
            </a:r>
            <a:endParaRPr lang="en-US" sz="3400"/>
          </a:p>
        </p:txBody>
      </p:sp>
      <p:sp>
        <p:nvSpPr>
          <p:cNvPr id="3" name="Subtitle 2">
            <a:extLst>
              <a:ext uri="{FF2B5EF4-FFF2-40B4-BE49-F238E27FC236}">
                <a16:creationId xmlns:a16="http://schemas.microsoft.com/office/drawing/2014/main" id="{0585951C-331F-4871-AE54-E0819DD53630}"/>
              </a:ext>
            </a:extLst>
          </p:cNvPr>
          <p:cNvSpPr>
            <a:spLocks noGrp="1"/>
          </p:cNvSpPr>
          <p:nvPr>
            <p:ph type="subTitle" idx="1"/>
          </p:nvPr>
        </p:nvSpPr>
        <p:spPr>
          <a:xfrm>
            <a:off x="8046666" y="3602038"/>
            <a:ext cx="3500301" cy="2052720"/>
          </a:xfrm>
        </p:spPr>
        <p:txBody>
          <a:bodyPr>
            <a:normAutofit/>
          </a:bodyPr>
          <a:lstStyle/>
          <a:p>
            <a:r>
              <a:rPr lang="sr-Latn-RS" sz="1800"/>
              <a:t>Prenos električne energije</a:t>
            </a:r>
            <a:endParaRPr lang="en-US" sz="1800"/>
          </a:p>
        </p:txBody>
      </p:sp>
      <p:pic>
        <p:nvPicPr>
          <p:cNvPr id="2050" name="Picture 2" descr="Rezultat slika za power line scheme">
            <a:extLst>
              <a:ext uri="{FF2B5EF4-FFF2-40B4-BE49-F238E27FC236}">
                <a16:creationId xmlns:a16="http://schemas.microsoft.com/office/drawing/2014/main" id="{4394BC76-8E98-4A32-9D53-0136CC2388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6" r="7677" b="-2"/>
          <a:stretch/>
        </p:blipFill>
        <p:spPr bwMode="auto">
          <a:xfrm>
            <a:off x="1118988" y="1136606"/>
            <a:ext cx="6112382" cy="45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2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3F0B-C18D-46A1-BB7D-51F1660EEE44}"/>
              </a:ext>
            </a:extLst>
          </p:cNvPr>
          <p:cNvSpPr>
            <a:spLocks noGrp="1"/>
          </p:cNvSpPr>
          <p:nvPr>
            <p:ph type="ctrTitle"/>
          </p:nvPr>
        </p:nvSpPr>
        <p:spPr>
          <a:xfrm>
            <a:off x="581191" y="4000698"/>
            <a:ext cx="10993549" cy="1475013"/>
          </a:xfrm>
        </p:spPr>
        <p:txBody>
          <a:bodyPr>
            <a:normAutofit/>
          </a:bodyPr>
          <a:lstStyle/>
          <a:p>
            <a:r>
              <a:rPr lang="sr-Latn-RS" dirty="0">
                <a:solidFill>
                  <a:schemeClr val="tx1">
                    <a:lumMod val="85000"/>
                    <a:lumOff val="15000"/>
                  </a:schemeClr>
                </a:solidFill>
              </a:rPr>
              <a:t>Elektroenergetski nadzemni vodovi</a:t>
            </a:r>
            <a:endParaRPr lang="en-US" dirty="0">
              <a:solidFill>
                <a:schemeClr val="tx1">
                  <a:lumMod val="85000"/>
                  <a:lumOff val="15000"/>
                </a:schemeClr>
              </a:solidFill>
            </a:endParaRPr>
          </a:p>
        </p:txBody>
      </p:sp>
      <p:sp>
        <p:nvSpPr>
          <p:cNvPr id="3" name="Subtitle 2">
            <a:extLst>
              <a:ext uri="{FF2B5EF4-FFF2-40B4-BE49-F238E27FC236}">
                <a16:creationId xmlns:a16="http://schemas.microsoft.com/office/drawing/2014/main" id="{0722E3C0-D42A-45EC-8E90-7BA374927614}"/>
              </a:ext>
            </a:extLst>
          </p:cNvPr>
          <p:cNvSpPr>
            <a:spLocks noGrp="1"/>
          </p:cNvSpPr>
          <p:nvPr>
            <p:ph type="subTitle" idx="1"/>
          </p:nvPr>
        </p:nvSpPr>
        <p:spPr>
          <a:xfrm>
            <a:off x="581194" y="5475712"/>
            <a:ext cx="10993546" cy="476099"/>
          </a:xfrm>
        </p:spPr>
        <p:txBody>
          <a:bodyPr>
            <a:normAutofit/>
          </a:bodyPr>
          <a:lstStyle/>
          <a:p>
            <a:r>
              <a:rPr lang="sr-Latn-RS">
                <a:solidFill>
                  <a:schemeClr val="bg1"/>
                </a:solidFill>
              </a:rPr>
              <a:t>Prenos električne energije</a:t>
            </a:r>
            <a:endParaRPr lang="en-US">
              <a:solidFill>
                <a:schemeClr val="bg1"/>
              </a:solidFill>
            </a:endParaRPr>
          </a:p>
        </p:txBody>
      </p:sp>
      <p:pic>
        <p:nvPicPr>
          <p:cNvPr id="4" name="Picture 3">
            <a:extLst>
              <a:ext uri="{FF2B5EF4-FFF2-40B4-BE49-F238E27FC236}">
                <a16:creationId xmlns:a16="http://schemas.microsoft.com/office/drawing/2014/main" id="{E7FCE397-2E0C-4138-B8C8-A624376F2B56}"/>
              </a:ext>
            </a:extLst>
          </p:cNvPr>
          <p:cNvPicPr>
            <a:picLocks noChangeAspect="1"/>
          </p:cNvPicPr>
          <p:nvPr/>
        </p:nvPicPr>
        <p:blipFill rotWithShape="1">
          <a:blip r:embed="rId2"/>
          <a:srcRect t="35352" r="-1" b="2267"/>
          <a:stretch/>
        </p:blipFill>
        <p:spPr>
          <a:xfrm>
            <a:off x="617260" y="684392"/>
            <a:ext cx="11292143" cy="3557252"/>
          </a:xfrm>
          <a:prstGeom prst="rect">
            <a:avLst/>
          </a:prstGeom>
        </p:spPr>
      </p:pic>
    </p:spTree>
    <p:extLst>
      <p:ext uri="{BB962C8B-B14F-4D97-AF65-F5344CB8AC3E}">
        <p14:creationId xmlns:p14="http://schemas.microsoft.com/office/powerpoint/2010/main" val="105183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9FE2-A754-4534-BF7F-85EA792641D8}"/>
              </a:ext>
            </a:extLst>
          </p:cNvPr>
          <p:cNvSpPr>
            <a:spLocks noGrp="1"/>
          </p:cNvSpPr>
          <p:nvPr>
            <p:ph type="title"/>
          </p:nvPr>
        </p:nvSpPr>
        <p:spPr/>
        <p:txBody>
          <a:bodyPr>
            <a:normAutofit/>
          </a:bodyPr>
          <a:lstStyle/>
          <a:p>
            <a:r>
              <a:rPr lang="sr-Latn-RS"/>
              <a:t>Osnovni elementi EE vodova</a:t>
            </a:r>
            <a:endParaRPr lang="en-US"/>
          </a:p>
        </p:txBody>
      </p:sp>
      <p:graphicFrame>
        <p:nvGraphicFramePr>
          <p:cNvPr id="5" name="Content Placeholder 2">
            <a:extLst>
              <a:ext uri="{FF2B5EF4-FFF2-40B4-BE49-F238E27FC236}">
                <a16:creationId xmlns:a16="http://schemas.microsoft.com/office/drawing/2014/main" id="{371BE912-8AAE-42E5-9A05-8DC90928026F}"/>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95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0255-6360-4E88-A162-20AAD1337E66}"/>
              </a:ext>
            </a:extLst>
          </p:cNvPr>
          <p:cNvSpPr>
            <a:spLocks noGrp="1"/>
          </p:cNvSpPr>
          <p:nvPr>
            <p:ph type="title"/>
          </p:nvPr>
        </p:nvSpPr>
        <p:spPr>
          <a:xfrm>
            <a:off x="581192" y="702156"/>
            <a:ext cx="11029616" cy="1013800"/>
          </a:xfrm>
        </p:spPr>
        <p:txBody>
          <a:bodyPr>
            <a:normAutofit/>
          </a:bodyPr>
          <a:lstStyle/>
          <a:p>
            <a:r>
              <a:rPr lang="sr-Latn-RS"/>
              <a:t>PROVODNICI I ZAŠTITNA UŽAD</a:t>
            </a:r>
            <a:endParaRPr lang="en-US"/>
          </a:p>
        </p:txBody>
      </p:sp>
      <p:sp>
        <p:nvSpPr>
          <p:cNvPr id="13" name="Content Placeholder 2">
            <a:extLst>
              <a:ext uri="{FF2B5EF4-FFF2-40B4-BE49-F238E27FC236}">
                <a16:creationId xmlns:a16="http://schemas.microsoft.com/office/drawing/2014/main" id="{EEC87201-933C-48EF-B6E4-82AC5CCC7381}"/>
              </a:ext>
            </a:extLst>
          </p:cNvPr>
          <p:cNvSpPr>
            <a:spLocks noGrp="1"/>
          </p:cNvSpPr>
          <p:nvPr>
            <p:ph idx="1"/>
          </p:nvPr>
        </p:nvSpPr>
        <p:spPr>
          <a:xfrm>
            <a:off x="581192" y="2180496"/>
            <a:ext cx="7225075" cy="3678303"/>
          </a:xfrm>
        </p:spPr>
        <p:txBody>
          <a:bodyPr>
            <a:normAutofit/>
          </a:bodyPr>
          <a:lstStyle/>
          <a:p>
            <a:r>
              <a:rPr lang="sr-Latn-RS" sz="2000" dirty="0"/>
              <a:t>Provodnici nadzemnih vodova služe za prenos električne energije, a zaštitna užad koja se postavljaju iznad faznih provodnika – za zaštitu od atmosferskih prenapona i za odvođenje struja kratkih spojeva.</a:t>
            </a:r>
          </a:p>
          <a:p>
            <a:r>
              <a:rPr lang="sr-Latn-RS" sz="2000" dirty="0"/>
              <a:t>I jedna i druga vrsta su izloženi raznim atmosferskim i hemijskim uticajima</a:t>
            </a:r>
          </a:p>
          <a:p>
            <a:r>
              <a:rPr lang="sr-Latn-RS" sz="2000" dirty="0"/>
              <a:t>Obzirom na njihovu namjenu, oni moraju imati veliku specifičnu provodnost, moraju biti dovoljno elastični, otporni na razna mehanička naprezanja i atmosferske uticaje, a takođe i ekonomični.</a:t>
            </a:r>
            <a:endParaRPr lang="en-US" sz="2000" dirty="0"/>
          </a:p>
        </p:txBody>
      </p:sp>
      <p:pic>
        <p:nvPicPr>
          <p:cNvPr id="57" name="Picture 56">
            <a:extLst>
              <a:ext uri="{FF2B5EF4-FFF2-40B4-BE49-F238E27FC236}">
                <a16:creationId xmlns:a16="http://schemas.microsoft.com/office/drawing/2014/main" id="{1634C06D-59DD-4933-8004-88236DBF5C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96" r="11240" b="3"/>
          <a:stretch/>
        </p:blipFill>
        <p:spPr bwMode="auto">
          <a:xfrm>
            <a:off x="8051799" y="1871133"/>
            <a:ext cx="3683001" cy="45042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60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AE27-AF95-4BDE-AD52-6D1333A9BF6F}"/>
              </a:ext>
            </a:extLst>
          </p:cNvPr>
          <p:cNvSpPr>
            <a:spLocks noGrp="1"/>
          </p:cNvSpPr>
          <p:nvPr>
            <p:ph type="title"/>
          </p:nvPr>
        </p:nvSpPr>
        <p:spPr>
          <a:xfrm>
            <a:off x="803189" y="1209184"/>
            <a:ext cx="3089189" cy="4734416"/>
          </a:xfrm>
        </p:spPr>
        <p:txBody>
          <a:bodyPr anchor="ctr">
            <a:normAutofit/>
          </a:bodyPr>
          <a:lstStyle/>
          <a:p>
            <a:r>
              <a:rPr lang="sr-Latn-RS" dirty="0"/>
              <a:t>Materijali za izradu provodnika i zaštitne užadi</a:t>
            </a:r>
            <a:endParaRPr lang="en-US" dirty="0"/>
          </a:p>
        </p:txBody>
      </p:sp>
      <p:sp>
        <p:nvSpPr>
          <p:cNvPr id="3" name="Content Placeholder 2">
            <a:extLst>
              <a:ext uri="{FF2B5EF4-FFF2-40B4-BE49-F238E27FC236}">
                <a16:creationId xmlns:a16="http://schemas.microsoft.com/office/drawing/2014/main" id="{D37B20A1-5967-45F7-9EFA-693642849DE0}"/>
              </a:ext>
            </a:extLst>
          </p:cNvPr>
          <p:cNvSpPr>
            <a:spLocks noGrp="1"/>
          </p:cNvSpPr>
          <p:nvPr>
            <p:ph idx="1"/>
          </p:nvPr>
        </p:nvSpPr>
        <p:spPr>
          <a:xfrm>
            <a:off x="4561870" y="723899"/>
            <a:ext cx="7183597" cy="3678303"/>
          </a:xfrm>
        </p:spPr>
        <p:txBody>
          <a:bodyPr>
            <a:normAutofit fontScale="70000" lnSpcReduction="20000"/>
          </a:bodyPr>
          <a:lstStyle/>
          <a:p>
            <a:r>
              <a:rPr lang="sr-Latn-RS" dirty="0"/>
              <a:t>Moraju da imaju zadovoljavajuće električne i mehaničke osobine:</a:t>
            </a:r>
          </a:p>
          <a:p>
            <a:r>
              <a:rPr lang="sr-Latn-RS" dirty="0"/>
              <a:t>BAKAR – velika specifična provodnost, relativno dobra mehanička čvrstoća, velika specifična težina, vosoka cijena</a:t>
            </a:r>
          </a:p>
          <a:p>
            <a:r>
              <a:rPr lang="sr-Latn-RS" dirty="0"/>
              <a:t>ALUMINIJUM – specifična električna provodnost (61% u odnosu na bakar), mala mehanička čvrstoća, mala specifična težina, jeftiniji od bakra</a:t>
            </a:r>
          </a:p>
          <a:p>
            <a:r>
              <a:rPr lang="sr-Latn-RS" dirty="0"/>
              <a:t>ČELIK – loš električni provodnik, velika mehanička čvrstoća, sklon korozijivelika specifična težina</a:t>
            </a:r>
          </a:p>
          <a:p>
            <a:r>
              <a:rPr lang="sr-Latn-RS" dirty="0"/>
              <a:t>BRONZA – miješanjem bakara i kalaja</a:t>
            </a:r>
          </a:p>
          <a:p>
            <a:r>
              <a:rPr lang="sr-Latn-RS" dirty="0"/>
              <a:t>ALDREJ – aluminijum, magnezijum, silicijum, gvožđe</a:t>
            </a:r>
          </a:p>
          <a:p>
            <a:r>
              <a:rPr lang="sr-Latn-RS" dirty="0"/>
              <a:t>ALMELEK – aluminijum, silicijum, magnezijum</a:t>
            </a:r>
            <a:endParaRPr lang="en-US" dirty="0"/>
          </a:p>
        </p:txBody>
      </p:sp>
      <p:pic>
        <p:nvPicPr>
          <p:cNvPr id="4" name="Picture 3">
            <a:extLst>
              <a:ext uri="{FF2B5EF4-FFF2-40B4-BE49-F238E27FC236}">
                <a16:creationId xmlns:a16="http://schemas.microsoft.com/office/drawing/2014/main" id="{E11B2D30-6334-4722-8A0E-73E6C3C0148D}"/>
              </a:ext>
            </a:extLst>
          </p:cNvPr>
          <p:cNvPicPr>
            <a:picLocks noChangeAspect="1"/>
          </p:cNvPicPr>
          <p:nvPr/>
        </p:nvPicPr>
        <p:blipFill>
          <a:blip r:embed="rId2"/>
          <a:stretch>
            <a:fillRect/>
          </a:stretch>
        </p:blipFill>
        <p:spPr>
          <a:xfrm>
            <a:off x="4561870" y="4722242"/>
            <a:ext cx="7168694" cy="1624183"/>
          </a:xfrm>
          <a:prstGeom prst="rect">
            <a:avLst/>
          </a:prstGeom>
        </p:spPr>
      </p:pic>
    </p:spTree>
    <p:extLst>
      <p:ext uri="{BB962C8B-B14F-4D97-AF65-F5344CB8AC3E}">
        <p14:creationId xmlns:p14="http://schemas.microsoft.com/office/powerpoint/2010/main" val="168795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17F2-164A-46C6-B368-A43FD1B6BD5B}"/>
              </a:ext>
            </a:extLst>
          </p:cNvPr>
          <p:cNvSpPr>
            <a:spLocks noGrp="1"/>
          </p:cNvSpPr>
          <p:nvPr>
            <p:ph type="title"/>
          </p:nvPr>
        </p:nvSpPr>
        <p:spPr>
          <a:xfrm>
            <a:off x="803189" y="1209184"/>
            <a:ext cx="3089189" cy="4734416"/>
          </a:xfrm>
        </p:spPr>
        <p:txBody>
          <a:bodyPr anchor="ctr">
            <a:normAutofit/>
          </a:bodyPr>
          <a:lstStyle/>
          <a:p>
            <a:r>
              <a:rPr lang="sr-Latn-RS" dirty="0"/>
              <a:t>Konstrukcija provodnika</a:t>
            </a:r>
            <a:endParaRPr lang="en-US" dirty="0"/>
          </a:p>
        </p:txBody>
      </p:sp>
      <p:sp>
        <p:nvSpPr>
          <p:cNvPr id="3" name="Content Placeholder 2">
            <a:extLst>
              <a:ext uri="{FF2B5EF4-FFF2-40B4-BE49-F238E27FC236}">
                <a16:creationId xmlns:a16="http://schemas.microsoft.com/office/drawing/2014/main" id="{0E948A3C-3D77-429B-BAAF-EF35817EC4B7}"/>
              </a:ext>
            </a:extLst>
          </p:cNvPr>
          <p:cNvSpPr>
            <a:spLocks noGrp="1"/>
          </p:cNvSpPr>
          <p:nvPr>
            <p:ph idx="1"/>
          </p:nvPr>
        </p:nvSpPr>
        <p:spPr>
          <a:xfrm>
            <a:off x="4561870" y="723899"/>
            <a:ext cx="7183597" cy="3678303"/>
          </a:xfrm>
        </p:spPr>
        <p:txBody>
          <a:bodyPr>
            <a:normAutofit fontScale="92500" lnSpcReduction="10000"/>
          </a:bodyPr>
          <a:lstStyle/>
          <a:p>
            <a:r>
              <a:rPr lang="sr-Latn-RS" dirty="0"/>
              <a:t>Prema konstrukciji provodnici se dijele na:</a:t>
            </a:r>
          </a:p>
          <a:p>
            <a:pPr marL="342900" indent="-342900">
              <a:buAutoNum type="arabicPeriod"/>
            </a:pPr>
            <a:r>
              <a:rPr lang="sr-Latn-RS" dirty="0"/>
              <a:t>Provodnike punog okruglog presjeka (ŽICE)</a:t>
            </a:r>
          </a:p>
          <a:p>
            <a:pPr marL="342900" indent="-342900">
              <a:buAutoNum type="arabicPeriod"/>
            </a:pPr>
            <a:r>
              <a:rPr lang="sr-Latn-RS" dirty="0"/>
              <a:t>Provodnike u obliku užadi (UŽAD)</a:t>
            </a:r>
          </a:p>
          <a:p>
            <a:pPr marL="342900" indent="-342900">
              <a:buAutoNum type="arabicPeriod"/>
            </a:pPr>
            <a:endParaRPr lang="sr-Latn-RS" dirty="0"/>
          </a:p>
          <a:p>
            <a:pPr marL="0" indent="0">
              <a:buNone/>
            </a:pPr>
            <a:r>
              <a:rPr lang="sr-Latn-RS" b="1" i="1" u="sng"/>
              <a:t>ŽICE</a:t>
            </a:r>
          </a:p>
          <a:p>
            <a:pPr marL="0" indent="0">
              <a:buNone/>
            </a:pPr>
            <a:r>
              <a:rPr lang="sr-Latn-RS" dirty="0"/>
              <a:t>Primjenjuju se samo od bakra, bronze, čelika. Prilično su krute, pa je njihova primjena dozvoljena samo za provodnike presjeka do 16mm2 i to ako se postavljaju u rasponima manjim od 80m.</a:t>
            </a:r>
          </a:p>
        </p:txBody>
      </p:sp>
      <p:pic>
        <p:nvPicPr>
          <p:cNvPr id="4" name="Picture 3">
            <a:extLst>
              <a:ext uri="{FF2B5EF4-FFF2-40B4-BE49-F238E27FC236}">
                <a16:creationId xmlns:a16="http://schemas.microsoft.com/office/drawing/2014/main" id="{29EFB79A-E878-4D50-824A-11BA33E5FD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1870" y="4722242"/>
            <a:ext cx="5749321" cy="16241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12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96C0-25E0-4546-B973-8B145D6937BB}"/>
              </a:ext>
            </a:extLst>
          </p:cNvPr>
          <p:cNvSpPr>
            <a:spLocks noGrp="1"/>
          </p:cNvSpPr>
          <p:nvPr>
            <p:ph type="title"/>
          </p:nvPr>
        </p:nvSpPr>
        <p:spPr>
          <a:xfrm>
            <a:off x="581192" y="702156"/>
            <a:ext cx="11029616" cy="1013800"/>
          </a:xfrm>
        </p:spPr>
        <p:txBody>
          <a:bodyPr>
            <a:normAutofit/>
          </a:bodyPr>
          <a:lstStyle/>
          <a:p>
            <a:r>
              <a:rPr lang="sr-Latn-RS" dirty="0"/>
              <a:t>užad</a:t>
            </a:r>
            <a:endParaRPr lang="en-US" dirty="0"/>
          </a:p>
        </p:txBody>
      </p:sp>
      <p:sp>
        <p:nvSpPr>
          <p:cNvPr id="3" name="Content Placeholder 2">
            <a:extLst>
              <a:ext uri="{FF2B5EF4-FFF2-40B4-BE49-F238E27FC236}">
                <a16:creationId xmlns:a16="http://schemas.microsoft.com/office/drawing/2014/main" id="{7931AF08-E2E2-452D-ADE3-393D880BBFB6}"/>
              </a:ext>
            </a:extLst>
          </p:cNvPr>
          <p:cNvSpPr>
            <a:spLocks noGrp="1"/>
          </p:cNvSpPr>
          <p:nvPr>
            <p:ph idx="1"/>
          </p:nvPr>
        </p:nvSpPr>
        <p:spPr>
          <a:xfrm>
            <a:off x="581192" y="2180496"/>
            <a:ext cx="7225075" cy="3678303"/>
          </a:xfrm>
        </p:spPr>
        <p:txBody>
          <a:bodyPr>
            <a:normAutofit fontScale="92500" lnSpcReduction="20000"/>
          </a:bodyPr>
          <a:lstStyle/>
          <a:p>
            <a:r>
              <a:rPr lang="sr-Latn-RS" dirty="0"/>
              <a:t>Uže se izrađuje od sedam ili više tankih upredenih žica. Iznad centralne žice (jezgra) nalazi se, u zavisnosti od veličine presjeka, jedan ili više slojeva žice. </a:t>
            </a:r>
          </a:p>
          <a:p>
            <a:r>
              <a:rPr lang="sr-Latn-RS" dirty="0"/>
              <a:t>Svaki sloj se upreda naizmjenično u suprotnom smjeru, da ne bi došlo do uvijanja provodnika u jendom smjeru</a:t>
            </a:r>
          </a:p>
          <a:p>
            <a:r>
              <a:rPr lang="sr-Latn-RS" dirty="0"/>
              <a:t>Broj žica u pojedinim slojevima iznosi redom 1, 6, 18, 24, 30</a:t>
            </a:r>
          </a:p>
          <a:p>
            <a:r>
              <a:rPr lang="sr-Latn-RS" dirty="0"/>
              <a:t>Znatno veća mehanička sigurnost usled grešaka u materijalu, znatno je otporniji na zamor materijala</a:t>
            </a:r>
            <a:endParaRPr lang="en-US" dirty="0"/>
          </a:p>
        </p:txBody>
      </p:sp>
      <p:pic>
        <p:nvPicPr>
          <p:cNvPr id="4" name="Picture 3">
            <a:extLst>
              <a:ext uri="{FF2B5EF4-FFF2-40B4-BE49-F238E27FC236}">
                <a16:creationId xmlns:a16="http://schemas.microsoft.com/office/drawing/2014/main" id="{9ADD4350-653E-4EB4-8E01-0CDB23C76B74}"/>
              </a:ext>
            </a:extLst>
          </p:cNvPr>
          <p:cNvPicPr>
            <a:picLocks noChangeAspect="1"/>
          </p:cNvPicPr>
          <p:nvPr/>
        </p:nvPicPr>
        <p:blipFill rotWithShape="1">
          <a:blip r:embed="rId2"/>
          <a:srcRect l="2279" r="15752" b="3"/>
          <a:stretch/>
        </p:blipFill>
        <p:spPr>
          <a:xfrm>
            <a:off x="8051799" y="2022774"/>
            <a:ext cx="3559009" cy="4352626"/>
          </a:xfrm>
          <a:prstGeom prst="rect">
            <a:avLst/>
          </a:prstGeom>
        </p:spPr>
      </p:pic>
    </p:spTree>
    <p:extLst>
      <p:ext uri="{BB962C8B-B14F-4D97-AF65-F5344CB8AC3E}">
        <p14:creationId xmlns:p14="http://schemas.microsoft.com/office/powerpoint/2010/main" val="124136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AB74-06BE-4BDF-A421-C2C28DF21586}"/>
              </a:ext>
            </a:extLst>
          </p:cNvPr>
          <p:cNvSpPr>
            <a:spLocks noGrp="1"/>
          </p:cNvSpPr>
          <p:nvPr>
            <p:ph type="title"/>
          </p:nvPr>
        </p:nvSpPr>
        <p:spPr>
          <a:xfrm>
            <a:off x="4401850" y="702156"/>
            <a:ext cx="7208958" cy="1013800"/>
          </a:xfrm>
        </p:spPr>
        <p:txBody>
          <a:bodyPr>
            <a:normAutofit/>
          </a:bodyPr>
          <a:lstStyle/>
          <a:p>
            <a:r>
              <a:rPr lang="sr-Latn-RS" dirty="0"/>
              <a:t>Kombinovana užad</a:t>
            </a:r>
            <a:endParaRPr lang="en-US" dirty="0"/>
          </a:p>
        </p:txBody>
      </p:sp>
      <p:pic>
        <p:nvPicPr>
          <p:cNvPr id="5" name="Picture 4">
            <a:extLst>
              <a:ext uri="{FF2B5EF4-FFF2-40B4-BE49-F238E27FC236}">
                <a16:creationId xmlns:a16="http://schemas.microsoft.com/office/drawing/2014/main" id="{8C714348-7650-46DF-A538-153176051D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5870" y="1118945"/>
            <a:ext cx="3032063" cy="18713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07A9B0FC-FCD1-4175-9D30-F21D95D5435A}"/>
              </a:ext>
            </a:extLst>
          </p:cNvPr>
          <p:cNvPicPr>
            <a:picLocks noChangeAspect="1"/>
          </p:cNvPicPr>
          <p:nvPr/>
        </p:nvPicPr>
        <p:blipFill rotWithShape="1">
          <a:blip r:embed="rId3"/>
          <a:srcRect l="5128" r="1958" b="3"/>
          <a:stretch/>
        </p:blipFill>
        <p:spPr>
          <a:xfrm>
            <a:off x="1408032" y="3881184"/>
            <a:ext cx="1787739" cy="2186388"/>
          </a:xfrm>
          <a:prstGeom prst="rect">
            <a:avLst/>
          </a:prstGeom>
        </p:spPr>
      </p:pic>
      <p:sp>
        <p:nvSpPr>
          <p:cNvPr id="3" name="Content Placeholder 2">
            <a:extLst>
              <a:ext uri="{FF2B5EF4-FFF2-40B4-BE49-F238E27FC236}">
                <a16:creationId xmlns:a16="http://schemas.microsoft.com/office/drawing/2014/main" id="{3A1F00C7-7EDE-479B-9072-7C59489C58FE}"/>
              </a:ext>
            </a:extLst>
          </p:cNvPr>
          <p:cNvSpPr>
            <a:spLocks noGrp="1"/>
          </p:cNvSpPr>
          <p:nvPr>
            <p:ph idx="1"/>
          </p:nvPr>
        </p:nvSpPr>
        <p:spPr>
          <a:xfrm>
            <a:off x="4401849" y="2180496"/>
            <a:ext cx="7208957" cy="4045683"/>
          </a:xfrm>
        </p:spPr>
        <p:txBody>
          <a:bodyPr>
            <a:normAutofit/>
          </a:bodyPr>
          <a:lstStyle/>
          <a:p>
            <a:r>
              <a:rPr lang="sr-Latn-RS" sz="2000" dirty="0"/>
              <a:t>Najčešće se izrađuje od aluminijuma i čelika ili njihovih legura</a:t>
            </a:r>
          </a:p>
          <a:p>
            <a:r>
              <a:rPr lang="sr-Latn-RS" sz="2000" dirty="0"/>
              <a:t>Jezgro ovakvog užeta je od pocinkovanih čeličnih žica, oko kojeg se nalazi aluminijumski plašt</a:t>
            </a:r>
          </a:p>
          <a:p>
            <a:r>
              <a:rPr lang="sr-Latn-RS" sz="2000" dirty="0"/>
              <a:t>Čelično jezgro služi da primi mehanička naprezanja, a aluminijumskim plaštom se provodi električna struja</a:t>
            </a:r>
          </a:p>
          <a:p>
            <a:r>
              <a:rPr lang="sr-Latn-RS" sz="2000" dirty="0"/>
              <a:t>Karakteristike ovog provodnika zavise od relativnog odnosa aluminijuma i čelika (0.86, 0.95, 1.4, 1.7, 4.3, 4.4, 6, 7.7, 11.3, 14.5, 23.1)</a:t>
            </a:r>
            <a:endParaRPr lang="en-US" sz="2000" dirty="0"/>
          </a:p>
        </p:txBody>
      </p:sp>
    </p:spTree>
    <p:extLst>
      <p:ext uri="{BB962C8B-B14F-4D97-AF65-F5344CB8AC3E}">
        <p14:creationId xmlns:p14="http://schemas.microsoft.com/office/powerpoint/2010/main" val="367318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FCA8-FC48-448D-BF92-DFBECA549953}"/>
              </a:ext>
            </a:extLst>
          </p:cNvPr>
          <p:cNvSpPr>
            <a:spLocks noGrp="1"/>
          </p:cNvSpPr>
          <p:nvPr>
            <p:ph type="title"/>
          </p:nvPr>
        </p:nvSpPr>
        <p:spPr/>
        <p:txBody>
          <a:bodyPr/>
          <a:lstStyle/>
          <a:p>
            <a:r>
              <a:rPr lang="sr-Latn-RS" dirty="0"/>
              <a:t>Žice i užad</a:t>
            </a:r>
            <a:endParaRPr lang="en-US" dirty="0"/>
          </a:p>
        </p:txBody>
      </p:sp>
      <p:sp>
        <p:nvSpPr>
          <p:cNvPr id="3" name="Content Placeholder 2">
            <a:extLst>
              <a:ext uri="{FF2B5EF4-FFF2-40B4-BE49-F238E27FC236}">
                <a16:creationId xmlns:a16="http://schemas.microsoft.com/office/drawing/2014/main" id="{35CABF38-1C98-4CE8-B121-A4136E60272D}"/>
              </a:ext>
            </a:extLst>
          </p:cNvPr>
          <p:cNvSpPr>
            <a:spLocks noGrp="1"/>
          </p:cNvSpPr>
          <p:nvPr>
            <p:ph idx="1"/>
          </p:nvPr>
        </p:nvSpPr>
        <p:spPr>
          <a:xfrm>
            <a:off x="486924" y="2142790"/>
            <a:ext cx="11029615" cy="2165260"/>
          </a:xfrm>
        </p:spPr>
        <p:txBody>
          <a:bodyPr>
            <a:normAutofit fontScale="70000" lnSpcReduction="20000"/>
          </a:bodyPr>
          <a:lstStyle/>
          <a:p>
            <a:r>
              <a:rPr lang="sr-Latn-ME" dirty="0"/>
              <a:t>Prednosti Al/Č u odnosu na bakarne provodnike ekvivalentne provodnosti je znatno manja masa i znatno veći prečnik, što je vrlo važno zbog pojave korone kod  VN vodova.</a:t>
            </a:r>
          </a:p>
          <a:p>
            <a:r>
              <a:rPr lang="sr-Latn-ME" dirty="0"/>
              <a:t>U grupu kombinovane užadi spada i ČEAL uže (u svijetu poznatiji pod nazivon alumoveld). Ova užad se sastoje iz čeličnih žica vrlo velike mehaničke čvrstoće. Svaka žica užeta prevučena je slojem aluminijuma, čiji je zadatak da štiti čelične žice od korozije i da im poveća električnu provodnost.</a:t>
            </a:r>
          </a:p>
          <a:p>
            <a:r>
              <a:rPr lang="sr-Latn-ME" dirty="0"/>
              <a:t>Debljina sloja aluminujuma varira, pa se ovakvo uže može koristiti ili kao provodnik ili kao zaštitno uže.</a:t>
            </a:r>
            <a:endParaRPr lang="en-US" dirty="0"/>
          </a:p>
        </p:txBody>
      </p:sp>
      <p:pic>
        <p:nvPicPr>
          <p:cNvPr id="4" name="Picture 3">
            <a:extLst>
              <a:ext uri="{FF2B5EF4-FFF2-40B4-BE49-F238E27FC236}">
                <a16:creationId xmlns:a16="http://schemas.microsoft.com/office/drawing/2014/main" id="{B9F073D2-6E66-430F-8E73-079A82E23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37" y="4571493"/>
            <a:ext cx="6178215" cy="187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6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EAE0-D54B-45DB-9E83-C45078AAA95F}"/>
              </a:ext>
            </a:extLst>
          </p:cNvPr>
          <p:cNvSpPr>
            <a:spLocks noGrp="1"/>
          </p:cNvSpPr>
          <p:nvPr>
            <p:ph type="title"/>
          </p:nvPr>
        </p:nvSpPr>
        <p:spPr>
          <a:xfrm>
            <a:off x="581192" y="702156"/>
            <a:ext cx="11029616" cy="1013800"/>
          </a:xfrm>
        </p:spPr>
        <p:txBody>
          <a:bodyPr>
            <a:normAutofit/>
          </a:bodyPr>
          <a:lstStyle/>
          <a:p>
            <a:r>
              <a:rPr lang="sr-Latn-RS" dirty="0"/>
              <a:t>PROVODNICI U SNOPU</a:t>
            </a:r>
            <a:endParaRPr lang="en-US" dirty="0"/>
          </a:p>
        </p:txBody>
      </p:sp>
      <p:sp>
        <p:nvSpPr>
          <p:cNvPr id="3" name="Content Placeholder 2">
            <a:extLst>
              <a:ext uri="{FF2B5EF4-FFF2-40B4-BE49-F238E27FC236}">
                <a16:creationId xmlns:a16="http://schemas.microsoft.com/office/drawing/2014/main" id="{0EDC1793-0CE6-4904-B9CD-E6E1A3132193}"/>
              </a:ext>
            </a:extLst>
          </p:cNvPr>
          <p:cNvSpPr>
            <a:spLocks noGrp="1"/>
          </p:cNvSpPr>
          <p:nvPr>
            <p:ph idx="1"/>
          </p:nvPr>
        </p:nvSpPr>
        <p:spPr>
          <a:xfrm>
            <a:off x="581192" y="2180496"/>
            <a:ext cx="7225075" cy="3678303"/>
          </a:xfrm>
        </p:spPr>
        <p:txBody>
          <a:bodyPr>
            <a:normAutofit/>
          </a:bodyPr>
          <a:lstStyle/>
          <a:p>
            <a:pPr>
              <a:lnSpc>
                <a:spcPct val="90000"/>
              </a:lnSpc>
            </a:pPr>
            <a:r>
              <a:rPr lang="vi-VN" sz="1700">
                <a:latin typeface="Verdana" pitchFamily="34" charset="0"/>
                <a:ea typeface="Verdana" pitchFamily="34" charset="0"/>
                <a:cs typeface="Verdana" pitchFamily="34" charset="0"/>
              </a:rPr>
              <a:t>Da bi se u provodnicima visokog napona izbjegla primjena provodnika velikih</a:t>
            </a:r>
            <a:r>
              <a:rPr lang="sr-Latn-ME" sz="1700">
                <a:latin typeface="Verdana" pitchFamily="34" charset="0"/>
                <a:ea typeface="Verdana" pitchFamily="34" charset="0"/>
                <a:cs typeface="Verdana" pitchFamily="34" charset="0"/>
              </a:rPr>
              <a:t> </a:t>
            </a:r>
            <a:r>
              <a:rPr lang="vi-VN" sz="1700">
                <a:latin typeface="Verdana" pitchFamily="34" charset="0"/>
                <a:ea typeface="Verdana" pitchFamily="34" charset="0"/>
                <a:cs typeface="Verdana" pitchFamily="34" charset="0"/>
              </a:rPr>
              <a:t>presjeka umjesto jednog koriste se 2-3 ili više provodnika po fazi, koje se</a:t>
            </a:r>
            <a:r>
              <a:rPr lang="sr-Latn-ME" sz="1700">
                <a:latin typeface="Verdana" pitchFamily="34" charset="0"/>
                <a:ea typeface="Verdana" pitchFamily="34" charset="0"/>
                <a:cs typeface="Verdana" pitchFamily="34" charset="0"/>
              </a:rPr>
              <a:t> </a:t>
            </a:r>
            <a:r>
              <a:rPr lang="vi-VN" sz="1700">
                <a:latin typeface="Verdana" pitchFamily="34" charset="0"/>
                <a:ea typeface="Verdana" pitchFamily="34" charset="0"/>
                <a:cs typeface="Verdana" pitchFamily="34" charset="0"/>
              </a:rPr>
              <a:t>nazivaju </a:t>
            </a:r>
            <a:r>
              <a:rPr lang="vi-VN" sz="1700" b="1">
                <a:latin typeface="Verdana" pitchFamily="34" charset="0"/>
                <a:ea typeface="Verdana" pitchFamily="34" charset="0"/>
                <a:cs typeface="Verdana" pitchFamily="34" charset="0"/>
              </a:rPr>
              <a:t>provodnici u snopu</a:t>
            </a:r>
            <a:r>
              <a:rPr lang="vi-VN" sz="1700">
                <a:latin typeface="Verdana" pitchFamily="34" charset="0"/>
                <a:ea typeface="Verdana" pitchFamily="34" charset="0"/>
                <a:cs typeface="Verdana" pitchFamily="34" charset="0"/>
              </a:rPr>
              <a:t>. </a:t>
            </a:r>
            <a:endParaRPr lang="sr-Latn-ME" sz="1700">
              <a:latin typeface="Verdana" pitchFamily="34" charset="0"/>
              <a:ea typeface="Verdana" pitchFamily="34" charset="0"/>
              <a:cs typeface="Verdana" pitchFamily="34" charset="0"/>
            </a:endParaRPr>
          </a:p>
          <a:p>
            <a:pPr>
              <a:lnSpc>
                <a:spcPct val="90000"/>
              </a:lnSpc>
            </a:pPr>
            <a:r>
              <a:rPr lang="vi-VN" sz="1700">
                <a:latin typeface="Verdana" pitchFamily="34" charset="0"/>
                <a:ea typeface="Verdana" pitchFamily="34" charset="0"/>
                <a:cs typeface="Verdana" pitchFamily="34" charset="0"/>
              </a:rPr>
              <a:t>Provodnici snopa međusobno su povezani spec elastičnim odbojnicima.</a:t>
            </a:r>
          </a:p>
          <a:p>
            <a:pPr>
              <a:lnSpc>
                <a:spcPct val="90000"/>
              </a:lnSpc>
            </a:pPr>
            <a:endParaRPr lang="en-US" sz="1700" b="1">
              <a:latin typeface="Verdana" pitchFamily="34" charset="0"/>
              <a:ea typeface="Verdana" pitchFamily="34" charset="0"/>
              <a:cs typeface="Verdana" pitchFamily="34" charset="0"/>
            </a:endParaRPr>
          </a:p>
          <a:p>
            <a:pPr>
              <a:lnSpc>
                <a:spcPct val="90000"/>
              </a:lnSpc>
            </a:pPr>
            <a:r>
              <a:rPr lang="vi-VN" sz="1700" b="1">
                <a:latin typeface="Verdana" pitchFamily="34" charset="0"/>
                <a:ea typeface="Verdana" pitchFamily="34" charset="0"/>
                <a:cs typeface="Verdana" pitchFamily="34" charset="0"/>
              </a:rPr>
              <a:t>Odbojnik</a:t>
            </a:r>
            <a:r>
              <a:rPr lang="sr-Latn-ME" sz="1700">
                <a:latin typeface="Verdana" pitchFamily="34" charset="0"/>
                <a:ea typeface="Verdana" pitchFamily="34" charset="0"/>
                <a:cs typeface="Verdana" pitchFamily="34" charset="0"/>
              </a:rPr>
              <a:t> </a:t>
            </a:r>
            <a:r>
              <a:rPr lang="vi-VN" sz="1700">
                <a:latin typeface="Verdana" pitchFamily="34" charset="0"/>
                <a:ea typeface="Verdana" pitchFamily="34" charset="0"/>
                <a:cs typeface="Verdana" pitchFamily="34" charset="0"/>
              </a:rPr>
              <a:t>je ele</a:t>
            </a:r>
            <a:r>
              <a:rPr lang="sr-Latn-ME" sz="1700">
                <a:latin typeface="Verdana" pitchFamily="34" charset="0"/>
                <a:ea typeface="Verdana" pitchFamily="34" charset="0"/>
                <a:cs typeface="Verdana" pitchFamily="34" charset="0"/>
              </a:rPr>
              <a:t>menat</a:t>
            </a:r>
            <a:r>
              <a:rPr lang="vi-VN" sz="1700">
                <a:latin typeface="Verdana" pitchFamily="34" charset="0"/>
                <a:ea typeface="Verdana" pitchFamily="34" charset="0"/>
                <a:cs typeface="Verdana" pitchFamily="34" charset="0"/>
              </a:rPr>
              <a:t> koji obezbjeđuje predviđen geo</a:t>
            </a:r>
            <a:r>
              <a:rPr lang="sr-Latn-ME" sz="1700">
                <a:latin typeface="Verdana" pitchFamily="34" charset="0"/>
                <a:ea typeface="Verdana" pitchFamily="34" charset="0"/>
                <a:cs typeface="Verdana" pitchFamily="34" charset="0"/>
              </a:rPr>
              <a:t>metrijski </a:t>
            </a:r>
            <a:r>
              <a:rPr lang="vi-VN" sz="1700">
                <a:latin typeface="Verdana" pitchFamily="34" charset="0"/>
                <a:ea typeface="Verdana" pitchFamily="34" charset="0"/>
                <a:cs typeface="Verdana" pitchFamily="34" charset="0"/>
              </a:rPr>
              <a:t> raspored</a:t>
            </a:r>
            <a:r>
              <a:rPr lang="sr-Latn-ME" sz="1700">
                <a:latin typeface="Verdana" pitchFamily="34" charset="0"/>
                <a:ea typeface="Verdana" pitchFamily="34" charset="0"/>
                <a:cs typeface="Verdana" pitchFamily="34" charset="0"/>
              </a:rPr>
              <a:t> </a:t>
            </a:r>
            <a:r>
              <a:rPr lang="vi-VN" sz="1700">
                <a:latin typeface="Verdana" pitchFamily="34" charset="0"/>
                <a:ea typeface="Verdana" pitchFamily="34" charset="0"/>
                <a:cs typeface="Verdana" pitchFamily="34" charset="0"/>
              </a:rPr>
              <a:t>provodnika snopa. Njihovim primjenom u snopu izbjegavaju se fazni provodnici</a:t>
            </a:r>
            <a:r>
              <a:rPr lang="sr-Latn-ME" sz="1700">
                <a:latin typeface="Verdana" pitchFamily="34" charset="0"/>
                <a:ea typeface="Verdana" pitchFamily="34" charset="0"/>
                <a:cs typeface="Verdana" pitchFamily="34" charset="0"/>
              </a:rPr>
              <a:t> </a:t>
            </a:r>
            <a:r>
              <a:rPr lang="vi-VN" sz="1700">
                <a:latin typeface="Verdana" pitchFamily="34" charset="0"/>
                <a:ea typeface="Verdana" pitchFamily="34" charset="0"/>
                <a:cs typeface="Verdana" pitchFamily="34" charset="0"/>
              </a:rPr>
              <a:t>velikih preskeja koji su nepodesni za transport i montažu. Provodnik u snopu u</a:t>
            </a:r>
            <a:r>
              <a:rPr lang="sr-Latn-ME" sz="1700">
                <a:latin typeface="Verdana" pitchFamily="34" charset="0"/>
                <a:ea typeface="Verdana" pitchFamily="34" charset="0"/>
                <a:cs typeface="Verdana" pitchFamily="34" charset="0"/>
              </a:rPr>
              <a:t> </a:t>
            </a:r>
            <a:r>
              <a:rPr lang="vi-VN" sz="1700">
                <a:latin typeface="Verdana" pitchFamily="34" charset="0"/>
                <a:ea typeface="Verdana" pitchFamily="34" charset="0"/>
                <a:cs typeface="Verdana" pitchFamily="34" charset="0"/>
              </a:rPr>
              <a:t>znatnoj mjeri smanjuju gubitke snage usljed korone</a:t>
            </a:r>
            <a:endParaRPr lang="sr-Latn-ME" sz="1700">
              <a:latin typeface="Verdana" pitchFamily="34" charset="0"/>
              <a:ea typeface="Verdana" pitchFamily="34" charset="0"/>
              <a:cs typeface="Verdana" pitchFamily="34" charset="0"/>
            </a:endParaRPr>
          </a:p>
          <a:p>
            <a:pPr>
              <a:lnSpc>
                <a:spcPct val="90000"/>
              </a:lnSpc>
            </a:pPr>
            <a:endParaRPr lang="en-US" sz="1700"/>
          </a:p>
        </p:txBody>
      </p:sp>
      <p:pic>
        <p:nvPicPr>
          <p:cNvPr id="4" name="Picture 3">
            <a:extLst>
              <a:ext uri="{FF2B5EF4-FFF2-40B4-BE49-F238E27FC236}">
                <a16:creationId xmlns:a16="http://schemas.microsoft.com/office/drawing/2014/main" id="{5902CE3C-EDAA-44A3-A94D-5569AABFA8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44" r="3886" b="3"/>
          <a:stretch/>
        </p:blipFill>
        <p:spPr bwMode="auto">
          <a:xfrm>
            <a:off x="8051799" y="1871133"/>
            <a:ext cx="3683001" cy="45042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11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D97B-7EE5-4496-B54D-3AAA4D7019B3}"/>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FD4E5C00-40DC-42DF-AD30-C10288C37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75" y="465471"/>
            <a:ext cx="11613049" cy="545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36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C8EB-EB28-4B3F-935C-ED660008517F}"/>
              </a:ext>
            </a:extLst>
          </p:cNvPr>
          <p:cNvSpPr>
            <a:spLocks noGrp="1"/>
          </p:cNvSpPr>
          <p:nvPr>
            <p:ph type="title"/>
          </p:nvPr>
        </p:nvSpPr>
        <p:spPr>
          <a:xfrm>
            <a:off x="7885580" y="227869"/>
            <a:ext cx="3815143" cy="849920"/>
          </a:xfrm>
        </p:spPr>
        <p:txBody>
          <a:bodyPr>
            <a:normAutofit/>
          </a:bodyPr>
          <a:lstStyle/>
          <a:p>
            <a:r>
              <a:rPr lang="sr-Latn-RS" sz="3200" dirty="0"/>
              <a:t>Prenosna mreža</a:t>
            </a:r>
            <a:endParaRPr lang="en-US" sz="3200" dirty="0"/>
          </a:p>
        </p:txBody>
      </p:sp>
      <p:pic>
        <p:nvPicPr>
          <p:cNvPr id="1026" name="Picture 2" descr="Rezultat slika za power line scheme">
            <a:extLst>
              <a:ext uri="{FF2B5EF4-FFF2-40B4-BE49-F238E27FC236}">
                <a16:creationId xmlns:a16="http://schemas.microsoft.com/office/drawing/2014/main" id="{2EE51E83-FF64-4284-955A-FCA813DD2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10"/>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9085610-63C0-4FB7-81DF-82AD39079B42}"/>
              </a:ext>
            </a:extLst>
          </p:cNvPr>
          <p:cNvSpPr>
            <a:spLocks noGrp="1"/>
          </p:cNvSpPr>
          <p:nvPr>
            <p:ph idx="1"/>
          </p:nvPr>
        </p:nvSpPr>
        <p:spPr>
          <a:xfrm>
            <a:off x="7960058" y="1162050"/>
            <a:ext cx="3815143" cy="4179888"/>
          </a:xfrm>
        </p:spPr>
        <p:txBody>
          <a:bodyPr>
            <a:noAutofit/>
          </a:bodyPr>
          <a:lstStyle/>
          <a:p>
            <a:pPr>
              <a:lnSpc>
                <a:spcPct val="110000"/>
              </a:lnSpc>
            </a:pPr>
            <a:r>
              <a:rPr lang="sr-Latn-RS" sz="1800" dirty="0"/>
              <a:t>P</a:t>
            </a:r>
            <a:r>
              <a:rPr lang="en-US" sz="1800" dirty="0" err="1"/>
              <a:t>ovezuje</a:t>
            </a:r>
            <a:r>
              <a:rPr lang="en-US" sz="1800" dirty="0"/>
              <a:t> </a:t>
            </a:r>
            <a:r>
              <a:rPr lang="en-US" sz="1800" dirty="0" err="1"/>
              <a:t>izvore</a:t>
            </a:r>
            <a:r>
              <a:rPr lang="en-US" sz="1800" dirty="0"/>
              <a:t> </a:t>
            </a:r>
            <a:r>
              <a:rPr lang="en-US" sz="1800" dirty="0" err="1"/>
              <a:t>i</a:t>
            </a:r>
            <a:r>
              <a:rPr lang="en-US" sz="1800" dirty="0"/>
              <a:t> </a:t>
            </a:r>
            <a:r>
              <a:rPr lang="en-US" sz="1800" dirty="0" err="1"/>
              <a:t>udaljena</a:t>
            </a:r>
            <a:r>
              <a:rPr lang="en-US" sz="1800" dirty="0"/>
              <a:t> </a:t>
            </a:r>
            <a:r>
              <a:rPr lang="en-US" sz="1800" dirty="0" err="1"/>
              <a:t>potrošačka</a:t>
            </a:r>
            <a:r>
              <a:rPr lang="en-US" sz="1800" dirty="0"/>
              <a:t> </a:t>
            </a:r>
            <a:r>
              <a:rPr lang="en-US" sz="1800" dirty="0" err="1"/>
              <a:t>područja</a:t>
            </a:r>
            <a:r>
              <a:rPr lang="en-US" sz="1800" dirty="0"/>
              <a:t> </a:t>
            </a:r>
            <a:r>
              <a:rPr lang="en-US" sz="1800" dirty="0" err="1"/>
              <a:t>i</a:t>
            </a:r>
            <a:r>
              <a:rPr lang="en-US" sz="1800" dirty="0"/>
              <a:t> </a:t>
            </a:r>
            <a:r>
              <a:rPr lang="en-US" sz="1800" dirty="0" err="1"/>
              <a:t>prenosi</a:t>
            </a:r>
            <a:r>
              <a:rPr lang="en-US" sz="1800" dirty="0"/>
              <a:t> </a:t>
            </a:r>
            <a:r>
              <a:rPr lang="en-US" sz="1800" dirty="0" err="1"/>
              <a:t>električnu</a:t>
            </a:r>
            <a:r>
              <a:rPr lang="en-US" sz="1800" dirty="0"/>
              <a:t> </a:t>
            </a:r>
            <a:r>
              <a:rPr lang="en-US" sz="1800" dirty="0" err="1"/>
              <a:t>energiju</a:t>
            </a:r>
            <a:r>
              <a:rPr lang="en-US" sz="1800" dirty="0"/>
              <a:t> </a:t>
            </a:r>
            <a:r>
              <a:rPr lang="en-US" sz="1800" dirty="0" err="1"/>
              <a:t>velikih</a:t>
            </a:r>
            <a:r>
              <a:rPr lang="en-US" sz="1800" dirty="0"/>
              <a:t> </a:t>
            </a:r>
            <a:r>
              <a:rPr lang="en-US" sz="1800" dirty="0" err="1"/>
              <a:t>snaga</a:t>
            </a:r>
            <a:r>
              <a:rPr lang="en-US" sz="1800" dirty="0"/>
              <a:t> </a:t>
            </a:r>
            <a:r>
              <a:rPr lang="en-US" sz="1800" dirty="0" err="1"/>
              <a:t>na</a:t>
            </a:r>
            <a:r>
              <a:rPr lang="en-US" sz="1800" dirty="0"/>
              <a:t> </a:t>
            </a:r>
            <a:r>
              <a:rPr lang="en-US" sz="1800" dirty="0" err="1"/>
              <a:t>velike</a:t>
            </a:r>
            <a:r>
              <a:rPr lang="en-US" sz="1800" dirty="0"/>
              <a:t> </a:t>
            </a:r>
            <a:r>
              <a:rPr lang="en-US" sz="1800" dirty="0" err="1"/>
              <a:t>udaljenosti</a:t>
            </a:r>
            <a:r>
              <a:rPr lang="en-US" sz="1800" dirty="0"/>
              <a:t>. </a:t>
            </a:r>
            <a:endParaRPr lang="sr-Latn-RS" sz="1800" dirty="0"/>
          </a:p>
          <a:p>
            <a:pPr>
              <a:lnSpc>
                <a:spcPct val="110000"/>
              </a:lnSpc>
            </a:pPr>
            <a:r>
              <a:rPr lang="en-US" sz="1800" dirty="0" err="1"/>
              <a:t>Rastojanja</a:t>
            </a:r>
            <a:r>
              <a:rPr lang="en-US" sz="1800" dirty="0"/>
              <a:t> </a:t>
            </a:r>
            <a:r>
              <a:rPr lang="en-US" sz="1800" dirty="0" err="1"/>
              <a:t>između</a:t>
            </a:r>
            <a:r>
              <a:rPr lang="en-US" sz="1800" dirty="0"/>
              <a:t> </a:t>
            </a:r>
            <a:r>
              <a:rPr lang="en-US" sz="1800" dirty="0" err="1"/>
              <a:t>izvora</a:t>
            </a:r>
            <a:r>
              <a:rPr lang="en-US" sz="1800" dirty="0"/>
              <a:t> </a:t>
            </a:r>
            <a:r>
              <a:rPr lang="en-US" sz="1800" dirty="0" err="1"/>
              <a:t>i</a:t>
            </a:r>
            <a:r>
              <a:rPr lang="en-US" sz="1800" dirty="0"/>
              <a:t> </a:t>
            </a:r>
            <a:r>
              <a:rPr lang="en-US" sz="1800" dirty="0" err="1"/>
              <a:t>potrošačkih</a:t>
            </a:r>
            <a:r>
              <a:rPr lang="en-US" sz="1800" dirty="0"/>
              <a:t> </a:t>
            </a:r>
            <a:r>
              <a:rPr lang="en-US" sz="1800" dirty="0" err="1"/>
              <a:t>područja</a:t>
            </a:r>
            <a:r>
              <a:rPr lang="en-US" sz="1800" dirty="0"/>
              <a:t> </a:t>
            </a:r>
            <a:r>
              <a:rPr lang="en-US" sz="1800" dirty="0" err="1"/>
              <a:t>kao</a:t>
            </a:r>
            <a:r>
              <a:rPr lang="en-US" sz="1800" dirty="0"/>
              <a:t> </a:t>
            </a:r>
            <a:r>
              <a:rPr lang="en-US" sz="1800" dirty="0" err="1"/>
              <a:t>i</a:t>
            </a:r>
            <a:r>
              <a:rPr lang="en-US" sz="1800" dirty="0"/>
              <a:t> </a:t>
            </a:r>
            <a:r>
              <a:rPr lang="en-US" sz="1800" dirty="0" err="1"/>
              <a:t>između</a:t>
            </a:r>
            <a:r>
              <a:rPr lang="en-US" sz="1800" dirty="0"/>
              <a:t> </a:t>
            </a:r>
            <a:r>
              <a:rPr lang="en-US" sz="1800" dirty="0" err="1"/>
              <a:t>izvora</a:t>
            </a:r>
            <a:r>
              <a:rPr lang="en-US" sz="1800" dirty="0"/>
              <a:t> </a:t>
            </a:r>
            <a:r>
              <a:rPr lang="en-US" sz="1800" dirty="0" err="1"/>
              <a:t>i</a:t>
            </a:r>
            <a:r>
              <a:rPr lang="en-US" sz="1800" dirty="0"/>
              <a:t> </a:t>
            </a:r>
            <a:r>
              <a:rPr lang="en-US" sz="1800" dirty="0" err="1"/>
              <a:t>sistema</a:t>
            </a:r>
            <a:r>
              <a:rPr lang="en-US" sz="1800" dirty="0"/>
              <a:t> </a:t>
            </a:r>
            <a:r>
              <a:rPr lang="en-US" sz="1800" dirty="0" err="1"/>
              <a:t>su</a:t>
            </a:r>
            <a:r>
              <a:rPr lang="en-US" sz="1800" dirty="0"/>
              <a:t> </a:t>
            </a:r>
            <a:r>
              <a:rPr lang="en-US" sz="1800" dirty="0" err="1"/>
              <a:t>najčešće</a:t>
            </a:r>
            <a:r>
              <a:rPr lang="en-US" sz="1800" dirty="0"/>
              <a:t> </a:t>
            </a:r>
            <a:r>
              <a:rPr lang="en-US" sz="1800" dirty="0" err="1"/>
              <a:t>veoma</a:t>
            </a:r>
            <a:r>
              <a:rPr lang="en-US" sz="1800" dirty="0"/>
              <a:t> </a:t>
            </a:r>
            <a:r>
              <a:rPr lang="en-US" sz="1800" dirty="0" err="1"/>
              <a:t>velika</a:t>
            </a:r>
            <a:r>
              <a:rPr lang="en-US" sz="1800" dirty="0"/>
              <a:t> (</a:t>
            </a:r>
            <a:r>
              <a:rPr lang="en-US" sz="1800" dirty="0" err="1"/>
              <a:t>više</a:t>
            </a:r>
            <a:r>
              <a:rPr lang="en-US" sz="1800" dirty="0"/>
              <a:t> </a:t>
            </a:r>
            <a:r>
              <a:rPr lang="en-US" sz="1800" dirty="0" err="1"/>
              <a:t>desetina</a:t>
            </a:r>
            <a:r>
              <a:rPr lang="en-US" sz="1800" dirty="0"/>
              <a:t>, </a:t>
            </a:r>
            <a:r>
              <a:rPr lang="en-US" sz="1800" dirty="0" err="1"/>
              <a:t>stotina</a:t>
            </a:r>
            <a:r>
              <a:rPr lang="en-US" sz="1800" dirty="0"/>
              <a:t> pa </a:t>
            </a:r>
            <a:r>
              <a:rPr lang="en-US" sz="1800" dirty="0" err="1"/>
              <a:t>i</a:t>
            </a:r>
            <a:r>
              <a:rPr lang="en-US" sz="1800" dirty="0"/>
              <a:t> </a:t>
            </a:r>
            <a:r>
              <a:rPr lang="en-US" sz="1800" dirty="0" err="1"/>
              <a:t>hiljada</a:t>
            </a:r>
            <a:r>
              <a:rPr lang="en-US" sz="1800" dirty="0"/>
              <a:t> </a:t>
            </a:r>
            <a:r>
              <a:rPr lang="en-US" sz="1800" dirty="0" err="1"/>
              <a:t>kilometara</a:t>
            </a:r>
            <a:r>
              <a:rPr lang="en-US" sz="1800" dirty="0"/>
              <a:t>), pa je </a:t>
            </a:r>
            <a:r>
              <a:rPr lang="en-US" sz="1800" dirty="0" err="1"/>
              <a:t>prenos</a:t>
            </a:r>
            <a:r>
              <a:rPr lang="en-US" sz="1800" dirty="0"/>
              <a:t> </a:t>
            </a:r>
            <a:r>
              <a:rPr lang="en-US" sz="1800" dirty="0" err="1"/>
              <a:t>eletrične</a:t>
            </a:r>
            <a:r>
              <a:rPr lang="en-US" sz="1800" dirty="0"/>
              <a:t> </a:t>
            </a:r>
            <a:r>
              <a:rPr lang="en-US" sz="1800" dirty="0" err="1"/>
              <a:t>energije</a:t>
            </a:r>
            <a:r>
              <a:rPr lang="en-US" sz="1800" dirty="0"/>
              <a:t> </a:t>
            </a:r>
            <a:r>
              <a:rPr lang="en-US" sz="1800" dirty="0" err="1"/>
              <a:t>uz</a:t>
            </a:r>
            <a:r>
              <a:rPr lang="en-US" sz="1800" dirty="0"/>
              <a:t> </a:t>
            </a:r>
            <a:r>
              <a:rPr lang="en-US" sz="1800" dirty="0" err="1"/>
              <a:t>velike</a:t>
            </a:r>
            <a:r>
              <a:rPr lang="en-US" sz="1800" dirty="0"/>
              <a:t> </a:t>
            </a:r>
            <a:r>
              <a:rPr lang="en-US" sz="1800" dirty="0" err="1"/>
              <a:t>snage</a:t>
            </a:r>
            <a:r>
              <a:rPr lang="en-US" sz="1800" dirty="0"/>
              <a:t> (</a:t>
            </a:r>
            <a:r>
              <a:rPr lang="en-US" sz="1800" dirty="0" err="1"/>
              <a:t>više</a:t>
            </a:r>
            <a:r>
              <a:rPr lang="en-US" sz="1800" dirty="0"/>
              <a:t> </a:t>
            </a:r>
            <a:r>
              <a:rPr lang="en-US" sz="1800" dirty="0" err="1"/>
              <a:t>desetina</a:t>
            </a:r>
            <a:r>
              <a:rPr lang="en-US" sz="1800" dirty="0"/>
              <a:t>, </a:t>
            </a:r>
            <a:r>
              <a:rPr lang="en-US" sz="1800" dirty="0" err="1"/>
              <a:t>stotina</a:t>
            </a:r>
            <a:r>
              <a:rPr lang="en-US" sz="1800" dirty="0"/>
              <a:t> pa </a:t>
            </a:r>
            <a:r>
              <a:rPr lang="en-US" sz="1800" dirty="0" err="1"/>
              <a:t>i</a:t>
            </a:r>
            <a:r>
              <a:rPr lang="en-US" sz="1800" dirty="0"/>
              <a:t> </a:t>
            </a:r>
            <a:r>
              <a:rPr lang="en-US" sz="1800" dirty="0" err="1"/>
              <a:t>hiljada</a:t>
            </a:r>
            <a:r>
              <a:rPr lang="en-US" sz="1800" dirty="0"/>
              <a:t> MW) </a:t>
            </a:r>
            <a:r>
              <a:rPr lang="en-US" sz="1800" dirty="0" err="1"/>
              <a:t>na</a:t>
            </a:r>
            <a:r>
              <a:rPr lang="en-US" sz="1800" dirty="0"/>
              <a:t> </a:t>
            </a:r>
            <a:r>
              <a:rPr lang="en-US" sz="1800" dirty="0" err="1"/>
              <a:t>tako</a:t>
            </a:r>
            <a:r>
              <a:rPr lang="en-US" sz="1800" dirty="0"/>
              <a:t> </a:t>
            </a:r>
            <a:r>
              <a:rPr lang="en-US" sz="1800" dirty="0" err="1"/>
              <a:t>velika</a:t>
            </a:r>
            <a:r>
              <a:rPr lang="en-US" sz="1800" dirty="0"/>
              <a:t> </a:t>
            </a:r>
            <a:r>
              <a:rPr lang="en-US" sz="1800" dirty="0" err="1"/>
              <a:t>rastojanja</a:t>
            </a:r>
            <a:r>
              <a:rPr lang="en-US" sz="1800" dirty="0"/>
              <a:t> </a:t>
            </a:r>
            <a:r>
              <a:rPr lang="en-US" sz="1800" dirty="0" err="1"/>
              <a:t>naponima</a:t>
            </a:r>
            <a:r>
              <a:rPr lang="en-US" sz="1800" dirty="0"/>
              <a:t> </a:t>
            </a:r>
            <a:r>
              <a:rPr lang="en-US" sz="1800" dirty="0" err="1"/>
              <a:t>nivoa</a:t>
            </a:r>
            <a:r>
              <a:rPr lang="en-US" sz="1800" dirty="0"/>
              <a:t> </a:t>
            </a:r>
            <a:r>
              <a:rPr lang="en-US" sz="1800" dirty="0" err="1"/>
              <a:t>generatorskih</a:t>
            </a:r>
            <a:r>
              <a:rPr lang="en-US" sz="1800" dirty="0"/>
              <a:t> (SN : 10,5 </a:t>
            </a:r>
            <a:r>
              <a:rPr lang="en-US" sz="1800" dirty="0" err="1"/>
              <a:t>i</a:t>
            </a:r>
            <a:r>
              <a:rPr lang="en-US" sz="1800" dirty="0"/>
              <a:t> 15,75 kV </a:t>
            </a:r>
            <a:r>
              <a:rPr lang="en-US" sz="1800" dirty="0" err="1"/>
              <a:t>npr</a:t>
            </a:r>
            <a:r>
              <a:rPr lang="en-US" sz="1800" dirty="0"/>
              <a:t>.) </a:t>
            </a:r>
            <a:r>
              <a:rPr lang="en-US" sz="1800" dirty="0" err="1"/>
              <a:t>praktično</a:t>
            </a:r>
            <a:r>
              <a:rPr lang="en-US" sz="1800" dirty="0"/>
              <a:t> </a:t>
            </a:r>
            <a:r>
              <a:rPr lang="en-US" sz="1800" dirty="0" err="1"/>
              <a:t>nemoguć</a:t>
            </a:r>
            <a:r>
              <a:rPr lang="en-US" sz="1800" dirty="0"/>
              <a:t>, </a:t>
            </a:r>
            <a:r>
              <a:rPr lang="en-US" sz="1800" dirty="0" err="1"/>
              <a:t>odnosno</a:t>
            </a:r>
            <a:r>
              <a:rPr lang="en-US" sz="1800" dirty="0"/>
              <a:t> </a:t>
            </a:r>
            <a:r>
              <a:rPr lang="en-US" sz="1800" dirty="0" err="1"/>
              <a:t>neekonomičan</a:t>
            </a:r>
            <a:r>
              <a:rPr lang="en-US" sz="1800" dirty="0"/>
              <a:t> </a:t>
            </a:r>
            <a:r>
              <a:rPr lang="en-US" sz="1800" dirty="0" err="1"/>
              <a:t>zbog</a:t>
            </a:r>
            <a:r>
              <a:rPr lang="en-US" sz="1800" dirty="0"/>
              <a:t> </a:t>
            </a:r>
            <a:r>
              <a:rPr lang="en-US" sz="1800" dirty="0" err="1"/>
              <a:t>velikih</a:t>
            </a:r>
            <a:r>
              <a:rPr lang="en-US" sz="1800" dirty="0"/>
              <a:t> </a:t>
            </a:r>
            <a:r>
              <a:rPr lang="en-US" sz="1800" dirty="0" err="1"/>
              <a:t>gubitaka</a:t>
            </a:r>
            <a:r>
              <a:rPr lang="en-US" sz="1800" dirty="0"/>
              <a:t> </a:t>
            </a:r>
            <a:r>
              <a:rPr lang="en-US" sz="1800" dirty="0" err="1"/>
              <a:t>električne</a:t>
            </a:r>
            <a:r>
              <a:rPr lang="en-US" sz="1800" dirty="0"/>
              <a:t> </a:t>
            </a:r>
            <a:r>
              <a:rPr lang="en-US" sz="1800" dirty="0" err="1"/>
              <a:t>energije</a:t>
            </a:r>
            <a:r>
              <a:rPr lang="en-US" sz="1800" dirty="0"/>
              <a:t>. </a:t>
            </a:r>
            <a:endParaRPr lang="sr-Latn-RS" sz="1800" dirty="0"/>
          </a:p>
        </p:txBody>
      </p:sp>
    </p:spTree>
    <p:extLst>
      <p:ext uri="{BB962C8B-B14F-4D97-AF65-F5344CB8AC3E}">
        <p14:creationId xmlns:p14="http://schemas.microsoft.com/office/powerpoint/2010/main" val="2481557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4E640F-B3F2-4824-A786-5319EF409FCC}"/>
              </a:ext>
            </a:extLst>
          </p:cNvPr>
          <p:cNvPicPr>
            <a:picLocks noGrp="1" noChangeAspect="1"/>
          </p:cNvPicPr>
          <p:nvPr>
            <p:ph idx="1"/>
          </p:nvPr>
        </p:nvPicPr>
        <p:blipFill>
          <a:blip r:embed="rId2"/>
          <a:stretch>
            <a:fillRect/>
          </a:stretch>
        </p:blipFill>
        <p:spPr>
          <a:xfrm>
            <a:off x="1644665" y="1310458"/>
            <a:ext cx="8897649" cy="5316346"/>
          </a:xfrm>
          <a:prstGeom prst="rect">
            <a:avLst/>
          </a:prstGeom>
        </p:spPr>
      </p:pic>
    </p:spTree>
    <p:extLst>
      <p:ext uri="{BB962C8B-B14F-4D97-AF65-F5344CB8AC3E}">
        <p14:creationId xmlns:p14="http://schemas.microsoft.com/office/powerpoint/2010/main" val="174810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 doesn't the U.S. bury its power lines? - News - University of Florida">
            <a:extLst>
              <a:ext uri="{FF2B5EF4-FFF2-40B4-BE49-F238E27FC236}">
                <a16:creationId xmlns:a16="http://schemas.microsoft.com/office/drawing/2014/main" id="{825447D9-DB40-4056-A294-FE0638CC9E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50"/>
          <a:stretch/>
        </p:blipFill>
        <p:spPr bwMode="auto">
          <a:xfrm>
            <a:off x="27" y="13"/>
            <a:ext cx="12191973" cy="254811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38870FA4-10AE-4E66-A0E1-1627E98974E6}"/>
              </a:ext>
            </a:extLst>
          </p:cNvPr>
          <p:cNvSpPr>
            <a:spLocks noGrp="1"/>
          </p:cNvSpPr>
          <p:nvPr>
            <p:ph type="subTitle" idx="1"/>
          </p:nvPr>
        </p:nvSpPr>
        <p:spPr>
          <a:xfrm>
            <a:off x="841248" y="5543643"/>
            <a:ext cx="8856059" cy="479701"/>
          </a:xfrm>
        </p:spPr>
        <p:txBody>
          <a:bodyPr>
            <a:normAutofit/>
          </a:bodyPr>
          <a:lstStyle/>
          <a:p>
            <a:pPr algn="l"/>
            <a:r>
              <a:rPr lang="sr-Latn-ME" sz="2000">
                <a:solidFill>
                  <a:srgbClr val="FFFFFF"/>
                </a:solidFill>
              </a:rPr>
              <a:t>Prenos električne energije</a:t>
            </a:r>
          </a:p>
        </p:txBody>
      </p:sp>
      <p:sp>
        <p:nvSpPr>
          <p:cNvPr id="2" name="Title 1">
            <a:extLst>
              <a:ext uri="{FF2B5EF4-FFF2-40B4-BE49-F238E27FC236}">
                <a16:creationId xmlns:a16="http://schemas.microsoft.com/office/drawing/2014/main" id="{62C52D22-7056-4015-A76D-73AE88BA63FD}"/>
              </a:ext>
            </a:extLst>
          </p:cNvPr>
          <p:cNvSpPr>
            <a:spLocks noGrp="1"/>
          </p:cNvSpPr>
          <p:nvPr>
            <p:ph type="ctrTitle"/>
          </p:nvPr>
        </p:nvSpPr>
        <p:spPr>
          <a:xfrm>
            <a:off x="841248" y="4199860"/>
            <a:ext cx="8856059" cy="1336827"/>
          </a:xfrm>
        </p:spPr>
        <p:txBody>
          <a:bodyPr>
            <a:normAutofit/>
          </a:bodyPr>
          <a:lstStyle/>
          <a:p>
            <a:pPr algn="l">
              <a:lnSpc>
                <a:spcPct val="90000"/>
              </a:lnSpc>
            </a:pPr>
            <a:r>
              <a:rPr lang="sr-Latn-ME" sz="4267" dirty="0"/>
              <a:t>Stubovi – podjela prema funkciji i trasi u vodu</a:t>
            </a:r>
          </a:p>
        </p:txBody>
      </p:sp>
    </p:spTree>
    <p:extLst>
      <p:ext uri="{BB962C8B-B14F-4D97-AF65-F5344CB8AC3E}">
        <p14:creationId xmlns:p14="http://schemas.microsoft.com/office/powerpoint/2010/main" val="2954878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n't Follow the Powerlines | Creepypasta Wiki | Fandom">
            <a:extLst>
              <a:ext uri="{FF2B5EF4-FFF2-40B4-BE49-F238E27FC236}">
                <a16:creationId xmlns:a16="http://schemas.microsoft.com/office/drawing/2014/main" id="{0F1536C1-FD63-4018-98A4-28B4186FAD7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7752" b="2"/>
          <a:stretch/>
        </p:blipFill>
        <p:spPr bwMode="auto">
          <a:xfrm>
            <a:off x="5797543" y="13"/>
            <a:ext cx="6394152" cy="6857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D7F5CD-28EF-4DD3-9F08-B2B4D29753BB}"/>
              </a:ext>
            </a:extLst>
          </p:cNvPr>
          <p:cNvSpPr>
            <a:spLocks noGrp="1"/>
          </p:cNvSpPr>
          <p:nvPr>
            <p:ph type="title"/>
          </p:nvPr>
        </p:nvSpPr>
        <p:spPr>
          <a:xfrm>
            <a:off x="708165" y="381000"/>
            <a:ext cx="4803636" cy="1311664"/>
          </a:xfrm>
        </p:spPr>
        <p:txBody>
          <a:bodyPr>
            <a:normAutofit/>
          </a:bodyPr>
          <a:lstStyle/>
          <a:p>
            <a:r>
              <a:rPr lang="sr-Latn-ME" dirty="0">
                <a:solidFill>
                  <a:srgbClr val="000000"/>
                </a:solidFill>
              </a:rPr>
              <a:t>Stubovi</a:t>
            </a:r>
          </a:p>
        </p:txBody>
      </p:sp>
      <p:sp>
        <p:nvSpPr>
          <p:cNvPr id="3" name="Content Placeholder 2">
            <a:extLst>
              <a:ext uri="{FF2B5EF4-FFF2-40B4-BE49-F238E27FC236}">
                <a16:creationId xmlns:a16="http://schemas.microsoft.com/office/drawing/2014/main" id="{881FE503-0B42-4EF0-8B38-229692F0C3D1}"/>
              </a:ext>
            </a:extLst>
          </p:cNvPr>
          <p:cNvSpPr>
            <a:spLocks noGrp="1"/>
          </p:cNvSpPr>
          <p:nvPr>
            <p:ph idx="1"/>
          </p:nvPr>
        </p:nvSpPr>
        <p:spPr>
          <a:xfrm>
            <a:off x="101601" y="1803400"/>
            <a:ext cx="5695636" cy="4978400"/>
          </a:xfrm>
        </p:spPr>
        <p:txBody>
          <a:bodyPr anchor="ctr">
            <a:normAutofit/>
          </a:bodyPr>
          <a:lstStyle/>
          <a:p>
            <a:pPr>
              <a:lnSpc>
                <a:spcPct val="90000"/>
              </a:lnSpc>
            </a:pPr>
            <a:r>
              <a:rPr lang="sr-Latn-ME" sz="1733" dirty="0">
                <a:solidFill>
                  <a:srgbClr val="000000"/>
                </a:solidFill>
              </a:rPr>
              <a:t>Provodnici nadzemnog EE voda moraju biti na određenoj visini iznad zemlje, na određenom međusobnom rastojanju, kao i na određenoj udaljenosti od EE objekata.</a:t>
            </a:r>
          </a:p>
          <a:p>
            <a:pPr>
              <a:lnSpc>
                <a:spcPct val="90000"/>
              </a:lnSpc>
            </a:pPr>
            <a:r>
              <a:rPr lang="sr-Latn-ME" sz="1733" dirty="0">
                <a:solidFill>
                  <a:srgbClr val="000000"/>
                </a:solidFill>
              </a:rPr>
              <a:t>Elementi EE voda koji omogućavaju takvo postavljanje provodnika nazivaju se stubovi.</a:t>
            </a:r>
          </a:p>
          <a:p>
            <a:pPr>
              <a:lnSpc>
                <a:spcPct val="90000"/>
              </a:lnSpc>
            </a:pPr>
            <a:r>
              <a:rPr lang="sr-Latn-ME" sz="1733" b="1" dirty="0">
                <a:solidFill>
                  <a:srgbClr val="000000"/>
                </a:solidFill>
                <a:latin typeface="Helvetica-Bold"/>
              </a:rPr>
              <a:t>Stub je konstrukcija koja nosi izolatore, provodnike i zaštitnu užad.</a:t>
            </a:r>
          </a:p>
          <a:p>
            <a:pPr>
              <a:lnSpc>
                <a:spcPct val="90000"/>
              </a:lnSpc>
            </a:pPr>
            <a:r>
              <a:rPr lang="sr-Latn-ME" sz="1733" dirty="0">
                <a:solidFill>
                  <a:srgbClr val="000000"/>
                </a:solidFill>
                <a:latin typeface="Helvetica" panose="020B0604020202020204" pitchFamily="34" charset="0"/>
              </a:rPr>
              <a:t>Stubovi osiguravaju provodnicima odgovaraju</a:t>
            </a:r>
            <a:r>
              <a:rPr lang="sr-Latn-ME" sz="1733" dirty="0">
                <a:solidFill>
                  <a:srgbClr val="000000"/>
                </a:solidFill>
                <a:latin typeface="TT5D0o00"/>
              </a:rPr>
              <a:t>ć</a:t>
            </a:r>
            <a:r>
              <a:rPr lang="sr-Latn-ME" sz="1733" dirty="0">
                <a:solidFill>
                  <a:srgbClr val="000000"/>
                </a:solidFill>
                <a:latin typeface="Helvetica" panose="020B0604020202020204" pitchFamily="34" charset="0"/>
              </a:rPr>
              <a:t>u visinu nad tlom.</a:t>
            </a:r>
            <a:br>
              <a:rPr lang="sr-Latn-ME" sz="1733" dirty="0">
                <a:solidFill>
                  <a:srgbClr val="000000"/>
                </a:solidFill>
                <a:latin typeface="Helvetica" panose="020B0604020202020204" pitchFamily="34" charset="0"/>
              </a:rPr>
            </a:br>
            <a:r>
              <a:rPr lang="sr-Latn-ME" sz="1733" dirty="0">
                <a:solidFill>
                  <a:srgbClr val="000000"/>
                </a:solidFill>
                <a:latin typeface="Helvetica" panose="020B0604020202020204" pitchFamily="34" charset="0"/>
              </a:rPr>
              <a:t>Optere</a:t>
            </a:r>
            <a:r>
              <a:rPr lang="sr-Latn-ME" sz="1733" dirty="0">
                <a:solidFill>
                  <a:srgbClr val="000000"/>
                </a:solidFill>
                <a:latin typeface="TT5D0o00"/>
              </a:rPr>
              <a:t>ć</a:t>
            </a:r>
            <a:r>
              <a:rPr lang="sr-Latn-ME" sz="1733" dirty="0">
                <a:solidFill>
                  <a:srgbClr val="000000"/>
                </a:solidFill>
                <a:latin typeface="Helvetica" panose="020B0604020202020204" pitchFamily="34" charset="0"/>
              </a:rPr>
              <a:t>eni su mehani</a:t>
            </a:r>
            <a:r>
              <a:rPr lang="sr-Latn-ME" sz="1733" dirty="0">
                <a:solidFill>
                  <a:srgbClr val="000000"/>
                </a:solidFill>
                <a:latin typeface="TT5D0o00"/>
              </a:rPr>
              <a:t>č</a:t>
            </a:r>
            <a:r>
              <a:rPr lang="sr-Latn-ME" sz="1733" dirty="0">
                <a:solidFill>
                  <a:srgbClr val="000000"/>
                </a:solidFill>
                <a:latin typeface="Helvetica" panose="020B0604020202020204" pitchFamily="34" charset="0"/>
              </a:rPr>
              <a:t>ki</a:t>
            </a:r>
            <a:r>
              <a:rPr lang="sr-Latn-ME" sz="1733" dirty="0">
                <a:solidFill>
                  <a:srgbClr val="000000"/>
                </a:solidFill>
              </a:rPr>
              <a:t> </a:t>
            </a:r>
          </a:p>
          <a:p>
            <a:pPr>
              <a:lnSpc>
                <a:spcPct val="90000"/>
              </a:lnSpc>
            </a:pPr>
            <a:r>
              <a:rPr lang="sr-Latn-ME" sz="1733" dirty="0">
                <a:solidFill>
                  <a:srgbClr val="000000"/>
                </a:solidFill>
              </a:rPr>
              <a:t>Mogu se podijeliti prema funkciji koju imaju u vodu, prema položaju u trasi voda, konstrukciji i materijalu od kog su izrađeni.</a:t>
            </a:r>
            <a:br>
              <a:rPr lang="sr-Latn-ME" sz="1733" dirty="0">
                <a:solidFill>
                  <a:srgbClr val="000000"/>
                </a:solidFill>
              </a:rPr>
            </a:br>
            <a:endParaRPr lang="sr-Latn-ME" sz="1733" dirty="0">
              <a:solidFill>
                <a:srgbClr val="000000"/>
              </a:solidFill>
            </a:endParaRPr>
          </a:p>
        </p:txBody>
      </p:sp>
    </p:spTree>
    <p:extLst>
      <p:ext uri="{BB962C8B-B14F-4D97-AF65-F5344CB8AC3E}">
        <p14:creationId xmlns:p14="http://schemas.microsoft.com/office/powerpoint/2010/main" val="145855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C62B-B4B3-4C8F-AE3F-9882001730F5}"/>
              </a:ext>
            </a:extLst>
          </p:cNvPr>
          <p:cNvSpPr>
            <a:spLocks noGrp="1"/>
          </p:cNvSpPr>
          <p:nvPr>
            <p:ph type="title"/>
          </p:nvPr>
        </p:nvSpPr>
        <p:spPr/>
        <p:txBody>
          <a:bodyPr/>
          <a:lstStyle/>
          <a:p>
            <a:r>
              <a:rPr lang="sr-Latn-ME" dirty="0"/>
              <a:t>Djelovi stuba</a:t>
            </a:r>
          </a:p>
        </p:txBody>
      </p:sp>
      <p:sp>
        <p:nvSpPr>
          <p:cNvPr id="3" name="Content Placeholder 2">
            <a:extLst>
              <a:ext uri="{FF2B5EF4-FFF2-40B4-BE49-F238E27FC236}">
                <a16:creationId xmlns:a16="http://schemas.microsoft.com/office/drawing/2014/main" id="{3B64A9BF-C4DD-4F12-9E53-57EFBFF90624}"/>
              </a:ext>
            </a:extLst>
          </p:cNvPr>
          <p:cNvSpPr>
            <a:spLocks noGrp="1"/>
          </p:cNvSpPr>
          <p:nvPr>
            <p:ph idx="1"/>
          </p:nvPr>
        </p:nvSpPr>
        <p:spPr>
          <a:xfrm>
            <a:off x="304800" y="1701800"/>
            <a:ext cx="5181600" cy="4525963"/>
          </a:xfrm>
        </p:spPr>
        <p:txBody>
          <a:bodyPr>
            <a:normAutofit fontScale="70000" lnSpcReduction="20000"/>
          </a:bodyPr>
          <a:lstStyle/>
          <a:p>
            <a:r>
              <a:rPr lang="sr-Latn-ME" sz="2400" b="1" dirty="0">
                <a:latin typeface="Helvetica-Bold"/>
              </a:rPr>
              <a:t>Glava stuba </a:t>
            </a:r>
            <a:r>
              <a:rPr lang="sr-Latn-ME" sz="2400" dirty="0">
                <a:latin typeface="Helvetica" panose="020B0604020202020204" pitchFamily="34" charset="0"/>
              </a:rPr>
              <a:t>ima konzole (najmanje tri za svaki fazni provodnik po jedna) na koje se vezuju izolatori, odnosno izolatorski lanci koji nose (zatežu) provodnike.</a:t>
            </a:r>
            <a:br>
              <a:rPr lang="sr-Latn-ME" sz="2400" dirty="0">
                <a:latin typeface="Helvetica" panose="020B0604020202020204" pitchFamily="34" charset="0"/>
              </a:rPr>
            </a:br>
            <a:r>
              <a:rPr lang="sr-Latn-ME" sz="2400" dirty="0">
                <a:latin typeface="Helvetica" panose="020B0604020202020204" pitchFamily="34" charset="0"/>
              </a:rPr>
              <a:t>Konstruktivnoj izvedbi glave stuba posve</a:t>
            </a:r>
            <a:r>
              <a:rPr lang="sr-Latn-ME" sz="2400" dirty="0">
                <a:latin typeface="TT5D0o00"/>
              </a:rPr>
              <a:t>ć</a:t>
            </a:r>
            <a:r>
              <a:rPr lang="sr-Latn-ME" sz="2400" dirty="0">
                <a:latin typeface="Helvetica" panose="020B0604020202020204" pitchFamily="34" charset="0"/>
              </a:rPr>
              <a:t>uje se posebna pažnja, jer se njome osiguravaju potrebne udaljenosti izme</a:t>
            </a:r>
            <a:r>
              <a:rPr lang="sr-Latn-ME" sz="2400" dirty="0">
                <a:latin typeface="TT5D0o00"/>
              </a:rPr>
              <a:t>đ</a:t>
            </a:r>
            <a:r>
              <a:rPr lang="sr-Latn-ME" sz="2400" dirty="0">
                <a:latin typeface="Helvetica" panose="020B0604020202020204" pitchFamily="34" charset="0"/>
              </a:rPr>
              <a:t>u provodnika pojedinih faza, izme</a:t>
            </a:r>
            <a:r>
              <a:rPr lang="sr-Latn-ME" sz="2400" dirty="0">
                <a:latin typeface="TT5D0o00"/>
              </a:rPr>
              <a:t>đ</a:t>
            </a:r>
            <a:r>
              <a:rPr lang="sr-Latn-ME" sz="2400" dirty="0">
                <a:latin typeface="Helvetica" panose="020B0604020202020204" pitchFamily="34" charset="0"/>
              </a:rPr>
              <a:t>u provodnika i zaštitnog(ih) užeta(adi), kao i izme</a:t>
            </a:r>
            <a:r>
              <a:rPr lang="sr-Latn-ME" sz="2400" dirty="0">
                <a:latin typeface="TT5D0o00"/>
              </a:rPr>
              <a:t>đ</a:t>
            </a:r>
            <a:r>
              <a:rPr lang="sr-Latn-ME" sz="2400" dirty="0">
                <a:latin typeface="Helvetica" panose="020B0604020202020204" pitchFamily="34" charset="0"/>
              </a:rPr>
              <a:t>u provodnika i tijela stuba.</a:t>
            </a:r>
          </a:p>
          <a:p>
            <a:endParaRPr lang="sr-Latn-ME" sz="2400" dirty="0">
              <a:latin typeface="Helvetica" panose="020B0604020202020204" pitchFamily="34" charset="0"/>
            </a:endParaRPr>
          </a:p>
          <a:p>
            <a:r>
              <a:rPr lang="sr-Latn-ME" sz="2400" b="1" dirty="0">
                <a:latin typeface="Helvetica-Bold"/>
              </a:rPr>
              <a:t>Tijelo stuba </a:t>
            </a:r>
            <a:r>
              <a:rPr lang="sr-Latn-ME" sz="2400" dirty="0">
                <a:latin typeface="Helvetica" panose="020B0604020202020204" pitchFamily="34" charset="0"/>
              </a:rPr>
              <a:t>je osnovna nose</a:t>
            </a:r>
            <a:r>
              <a:rPr lang="sr-Latn-ME" sz="2400" dirty="0">
                <a:latin typeface="TT5D0o00"/>
              </a:rPr>
              <a:t>ć</a:t>
            </a:r>
            <a:r>
              <a:rPr lang="sr-Latn-ME" sz="2400" dirty="0">
                <a:latin typeface="Helvetica" panose="020B0604020202020204" pitchFamily="34" charset="0"/>
              </a:rPr>
              <a:t>a konstrukcija, kojom izme</a:t>
            </a:r>
            <a:r>
              <a:rPr lang="sr-Latn-ME" sz="2400" dirty="0">
                <a:latin typeface="TT5D0o00"/>
              </a:rPr>
              <a:t>đ</a:t>
            </a:r>
            <a:r>
              <a:rPr lang="sr-Latn-ME" sz="2400" dirty="0">
                <a:latin typeface="Helvetica" panose="020B0604020202020204" pitchFamily="34" charset="0"/>
              </a:rPr>
              <a:t>u ostalog treba da se obezbijedi i potrebna </a:t>
            </a:r>
            <a:r>
              <a:rPr lang="sr-Latn-ME" sz="2400" b="1" dirty="0">
                <a:latin typeface="Helvetica-Bold"/>
              </a:rPr>
              <a:t>visina provodnika iznad tla</a:t>
            </a:r>
            <a:r>
              <a:rPr lang="sr-Latn-ME" sz="2400" dirty="0">
                <a:latin typeface="Helvetica" panose="020B0604020202020204" pitchFamily="34" charset="0"/>
              </a:rPr>
              <a:t>, odnosno iznad objekata na tlu.</a:t>
            </a:r>
          </a:p>
          <a:p>
            <a:endParaRPr lang="sr-Latn-ME" sz="2400" dirty="0">
              <a:latin typeface="Helvetica" panose="020B0604020202020204" pitchFamily="34" charset="0"/>
            </a:endParaRPr>
          </a:p>
          <a:p>
            <a:r>
              <a:rPr lang="sr-Latn-ME" sz="2400" b="1" dirty="0">
                <a:latin typeface="Helvetica-Bold"/>
              </a:rPr>
              <a:t>Temelji </a:t>
            </a:r>
            <a:r>
              <a:rPr lang="sr-Latn-ME" sz="2400" dirty="0">
                <a:latin typeface="Helvetica" panose="020B0604020202020204" pitchFamily="34" charset="0"/>
              </a:rPr>
              <a:t>osiguravaju stati</a:t>
            </a:r>
            <a:r>
              <a:rPr lang="sr-Latn-ME" sz="2400" dirty="0">
                <a:latin typeface="TT5D0o00"/>
              </a:rPr>
              <a:t>č</a:t>
            </a:r>
            <a:r>
              <a:rPr lang="sr-Latn-ME" sz="2400" dirty="0">
                <a:latin typeface="Helvetica" panose="020B0604020202020204" pitchFamily="34" charset="0"/>
              </a:rPr>
              <a:t>ku stabilnost cijelog objekta. Prenose sile sa stubova u tlo, a izvedbe mogu biti veoma razli</a:t>
            </a:r>
            <a:r>
              <a:rPr lang="sr-Latn-ME" sz="2400" dirty="0">
                <a:latin typeface="TT5D0o00"/>
              </a:rPr>
              <a:t>č</a:t>
            </a:r>
            <a:r>
              <a:rPr lang="sr-Latn-ME" sz="2400" dirty="0">
                <a:latin typeface="Helvetica" panose="020B0604020202020204" pitchFamily="34" charset="0"/>
              </a:rPr>
              <a:t>ite.</a:t>
            </a:r>
            <a:r>
              <a:rPr lang="sr-Latn-ME" dirty="0"/>
              <a:t> </a:t>
            </a:r>
            <a:br>
              <a:rPr lang="sr-Latn-ME" dirty="0"/>
            </a:br>
            <a:endParaRPr lang="sr-Latn-ME" dirty="0"/>
          </a:p>
        </p:txBody>
      </p:sp>
      <p:pic>
        <p:nvPicPr>
          <p:cNvPr id="4" name="Picture 3">
            <a:extLst>
              <a:ext uri="{FF2B5EF4-FFF2-40B4-BE49-F238E27FC236}">
                <a16:creationId xmlns:a16="http://schemas.microsoft.com/office/drawing/2014/main" id="{FA226DFE-6F3A-47E7-8C4A-F3C45A850ACF}"/>
              </a:ext>
            </a:extLst>
          </p:cNvPr>
          <p:cNvPicPr>
            <a:picLocks noChangeAspect="1"/>
          </p:cNvPicPr>
          <p:nvPr/>
        </p:nvPicPr>
        <p:blipFill>
          <a:blip r:embed="rId2"/>
          <a:stretch>
            <a:fillRect/>
          </a:stretch>
        </p:blipFill>
        <p:spPr>
          <a:xfrm>
            <a:off x="5746960" y="1461063"/>
            <a:ext cx="6445041" cy="4685888"/>
          </a:xfrm>
          <a:prstGeom prst="rect">
            <a:avLst/>
          </a:prstGeom>
        </p:spPr>
      </p:pic>
    </p:spTree>
    <p:extLst>
      <p:ext uri="{BB962C8B-B14F-4D97-AF65-F5344CB8AC3E}">
        <p14:creationId xmlns:p14="http://schemas.microsoft.com/office/powerpoint/2010/main" val="357189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FAF6-4D92-4767-96D5-373CF7D217DE}"/>
              </a:ext>
            </a:extLst>
          </p:cNvPr>
          <p:cNvSpPr>
            <a:spLocks noGrp="1"/>
          </p:cNvSpPr>
          <p:nvPr>
            <p:ph type="title"/>
          </p:nvPr>
        </p:nvSpPr>
        <p:spPr>
          <a:xfrm>
            <a:off x="524257" y="491261"/>
            <a:ext cx="6594188" cy="1625209"/>
          </a:xfrm>
        </p:spPr>
        <p:txBody>
          <a:bodyPr>
            <a:normAutofit/>
          </a:bodyPr>
          <a:lstStyle/>
          <a:p>
            <a:pPr>
              <a:lnSpc>
                <a:spcPct val="90000"/>
              </a:lnSpc>
            </a:pPr>
            <a:r>
              <a:rPr lang="sr-Latn-ME" dirty="0"/>
              <a:t>Podjela stubova prema funkciji u vodu:</a:t>
            </a:r>
          </a:p>
        </p:txBody>
      </p:sp>
      <p:pic>
        <p:nvPicPr>
          <p:cNvPr id="4100" name="Picture 4" descr="With New Tech, Panasonic Aims to Revive Interest in Delivering Broadband  Over Power Lines - IEEE Spectrum">
            <a:extLst>
              <a:ext uri="{FF2B5EF4-FFF2-40B4-BE49-F238E27FC236}">
                <a16:creationId xmlns:a16="http://schemas.microsoft.com/office/drawing/2014/main" id="{083F759D-C54A-4A18-9690-0DF1A2012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3" r="-2" b="-2"/>
          <a:stretch/>
        </p:blipFill>
        <p:spPr bwMode="auto">
          <a:xfrm>
            <a:off x="292198" y="2381751"/>
            <a:ext cx="7058305" cy="40802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2642A00-7090-4835-B4A4-7DAA61BB7B40}"/>
              </a:ext>
            </a:extLst>
          </p:cNvPr>
          <p:cNvSpPr>
            <a:spLocks noGrp="1"/>
          </p:cNvSpPr>
          <p:nvPr>
            <p:ph idx="1"/>
          </p:nvPr>
        </p:nvSpPr>
        <p:spPr>
          <a:xfrm>
            <a:off x="8029319" y="917724"/>
            <a:ext cx="3424739" cy="4852363"/>
          </a:xfrm>
        </p:spPr>
        <p:txBody>
          <a:bodyPr anchor="ctr">
            <a:normAutofit/>
          </a:bodyPr>
          <a:lstStyle/>
          <a:p>
            <a:r>
              <a:rPr lang="sr-Latn-ME" sz="4267" dirty="0"/>
              <a:t>Noseći </a:t>
            </a:r>
          </a:p>
          <a:p>
            <a:r>
              <a:rPr lang="sr-Latn-ME" sz="4267" dirty="0"/>
              <a:t>Zatezni</a:t>
            </a:r>
          </a:p>
        </p:txBody>
      </p:sp>
    </p:spTree>
    <p:extLst>
      <p:ext uri="{BB962C8B-B14F-4D97-AF65-F5344CB8AC3E}">
        <p14:creationId xmlns:p14="http://schemas.microsoft.com/office/powerpoint/2010/main" val="177764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DC10-513A-4072-B65E-CA8BE9E8F2F4}"/>
              </a:ext>
            </a:extLst>
          </p:cNvPr>
          <p:cNvSpPr>
            <a:spLocks noGrp="1"/>
          </p:cNvSpPr>
          <p:nvPr>
            <p:ph type="title"/>
          </p:nvPr>
        </p:nvSpPr>
        <p:spPr>
          <a:xfrm>
            <a:off x="950976" y="700185"/>
            <a:ext cx="5374493" cy="1188720"/>
          </a:xfrm>
        </p:spPr>
        <p:txBody>
          <a:bodyPr anchor="ctr">
            <a:normAutofit/>
          </a:bodyPr>
          <a:lstStyle/>
          <a:p>
            <a:r>
              <a:rPr lang="sr-Latn-ME" dirty="0"/>
              <a:t>Noseći stubovi</a:t>
            </a:r>
          </a:p>
        </p:txBody>
      </p:sp>
      <p:sp>
        <p:nvSpPr>
          <p:cNvPr id="3" name="Content Placeholder 2">
            <a:extLst>
              <a:ext uri="{FF2B5EF4-FFF2-40B4-BE49-F238E27FC236}">
                <a16:creationId xmlns:a16="http://schemas.microsoft.com/office/drawing/2014/main" id="{42642CC6-2F19-4BA8-A3ED-FA2DCABC9300}"/>
              </a:ext>
            </a:extLst>
          </p:cNvPr>
          <p:cNvSpPr>
            <a:spLocks noGrp="1"/>
          </p:cNvSpPr>
          <p:nvPr>
            <p:ph idx="1"/>
          </p:nvPr>
        </p:nvSpPr>
        <p:spPr>
          <a:xfrm>
            <a:off x="950976" y="2066545"/>
            <a:ext cx="5374493" cy="3788345"/>
          </a:xfrm>
        </p:spPr>
        <p:txBody>
          <a:bodyPr>
            <a:normAutofit/>
          </a:bodyPr>
          <a:lstStyle/>
          <a:p>
            <a:r>
              <a:rPr lang="sr-Latn-ME" sz="2267" dirty="0"/>
              <a:t>Pri normalnom pogonu, kada su svi provodnici cijeli i zategnuti, sile usled zatezanja provodnika sa obje strane stuba približno su jednake po veličini, ali suprotnog smjera.</a:t>
            </a:r>
          </a:p>
          <a:p>
            <a:r>
              <a:rPr lang="sr-Latn-ME" sz="2267" dirty="0"/>
              <a:t>Rezultantna sila usled zatezanja provodnika, koja se prenosi na stub, približno je jednaka 0.</a:t>
            </a:r>
          </a:p>
          <a:p>
            <a:r>
              <a:rPr lang="sr-Latn-ME" sz="2267" dirty="0"/>
              <a:t>Noseći stubovi nose težinu provodnika i opreme.</a:t>
            </a:r>
          </a:p>
        </p:txBody>
      </p:sp>
      <p:pic>
        <p:nvPicPr>
          <p:cNvPr id="5" name="Picture 4">
            <a:extLst>
              <a:ext uri="{FF2B5EF4-FFF2-40B4-BE49-F238E27FC236}">
                <a16:creationId xmlns:a16="http://schemas.microsoft.com/office/drawing/2014/main" id="{22B1B5EB-A3FC-4159-965A-52986D293497}"/>
              </a:ext>
            </a:extLst>
          </p:cNvPr>
          <p:cNvPicPr>
            <a:picLocks noChangeAspect="1"/>
          </p:cNvPicPr>
          <p:nvPr/>
        </p:nvPicPr>
        <p:blipFill>
          <a:blip r:embed="rId2"/>
          <a:stretch>
            <a:fillRect/>
          </a:stretch>
        </p:blipFill>
        <p:spPr>
          <a:xfrm>
            <a:off x="8327395" y="482600"/>
            <a:ext cx="2244339" cy="4267200"/>
          </a:xfrm>
          <a:prstGeom prst="rect">
            <a:avLst/>
          </a:prstGeom>
        </p:spPr>
      </p:pic>
      <p:pic>
        <p:nvPicPr>
          <p:cNvPr id="4" name="Picture 2">
            <a:extLst>
              <a:ext uri="{FF2B5EF4-FFF2-40B4-BE49-F238E27FC236}">
                <a16:creationId xmlns:a16="http://schemas.microsoft.com/office/drawing/2014/main" id="{B254D403-E493-419E-B26D-6A57BE5F0C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2000" y="5265453"/>
            <a:ext cx="4663440" cy="9201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615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ar_power_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8303"/>
            <a:ext cx="11069427" cy="6279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7201" y="6447632"/>
            <a:ext cx="1631922" cy="461665"/>
          </a:xfrm>
          <a:prstGeom prst="rect">
            <a:avLst/>
          </a:prstGeom>
          <a:noFill/>
        </p:spPr>
        <p:txBody>
          <a:bodyPr wrap="none" rtlCol="0">
            <a:spAutoFit/>
          </a:bodyPr>
          <a:lstStyle/>
          <a:p>
            <a:r>
              <a:rPr lang="sr-Latn-ME" sz="2400" dirty="0"/>
              <a:t>Noseći stub</a:t>
            </a:r>
            <a:endParaRPr lang="en-US" sz="2400" dirty="0"/>
          </a:p>
        </p:txBody>
      </p:sp>
      <p:pic>
        <p:nvPicPr>
          <p:cNvPr id="2052" name="Picture 4" descr="Image result for dalekovodi s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8303"/>
            <a:ext cx="11069427" cy="627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D1148E-47AB-48C4-AF39-CFBF5A6C443B}"/>
              </a:ext>
            </a:extLst>
          </p:cNvPr>
          <p:cNvPicPr>
            <a:picLocks noChangeAspect="1"/>
          </p:cNvPicPr>
          <p:nvPr/>
        </p:nvPicPr>
        <p:blipFill rotWithShape="1">
          <a:blip r:embed="rId2">
            <a:alphaModFix/>
          </a:blip>
          <a:srcRect l="2252" r="-1" b="-1"/>
          <a:stretch/>
        </p:blipFill>
        <p:spPr>
          <a:xfrm>
            <a:off x="5797543" y="13"/>
            <a:ext cx="6394152" cy="6857987"/>
          </a:xfrm>
          <a:prstGeom prst="rect">
            <a:avLst/>
          </a:prstGeom>
        </p:spPr>
      </p:pic>
      <p:sp>
        <p:nvSpPr>
          <p:cNvPr id="2" name="Title 1">
            <a:extLst>
              <a:ext uri="{FF2B5EF4-FFF2-40B4-BE49-F238E27FC236}">
                <a16:creationId xmlns:a16="http://schemas.microsoft.com/office/drawing/2014/main" id="{6001AA98-FFEB-461D-AD7F-045FBB892BAB}"/>
              </a:ext>
            </a:extLst>
          </p:cNvPr>
          <p:cNvSpPr>
            <a:spLocks noGrp="1"/>
          </p:cNvSpPr>
          <p:nvPr>
            <p:ph type="title"/>
          </p:nvPr>
        </p:nvSpPr>
        <p:spPr>
          <a:xfrm>
            <a:off x="704993" y="435915"/>
            <a:ext cx="4803636" cy="700156"/>
          </a:xfrm>
        </p:spPr>
        <p:txBody>
          <a:bodyPr>
            <a:normAutofit/>
          </a:bodyPr>
          <a:lstStyle/>
          <a:p>
            <a:r>
              <a:rPr lang="sr-Latn-ME" dirty="0">
                <a:solidFill>
                  <a:srgbClr val="000000"/>
                </a:solidFill>
              </a:rPr>
              <a:t>Zatezni stubovi</a:t>
            </a:r>
          </a:p>
        </p:txBody>
      </p:sp>
      <p:sp>
        <p:nvSpPr>
          <p:cNvPr id="3" name="Content Placeholder 2">
            <a:extLst>
              <a:ext uri="{FF2B5EF4-FFF2-40B4-BE49-F238E27FC236}">
                <a16:creationId xmlns:a16="http://schemas.microsoft.com/office/drawing/2014/main" id="{C4747C2A-C8DB-4C09-BDC1-A132EAD81EC7}"/>
              </a:ext>
            </a:extLst>
          </p:cNvPr>
          <p:cNvSpPr>
            <a:spLocks noGrp="1"/>
          </p:cNvSpPr>
          <p:nvPr>
            <p:ph idx="1"/>
          </p:nvPr>
        </p:nvSpPr>
        <p:spPr>
          <a:xfrm>
            <a:off x="203201" y="1295401"/>
            <a:ext cx="5892799" cy="5384799"/>
          </a:xfrm>
        </p:spPr>
        <p:txBody>
          <a:bodyPr anchor="ctr">
            <a:normAutofit lnSpcReduction="10000"/>
          </a:bodyPr>
          <a:lstStyle/>
          <a:p>
            <a:pPr>
              <a:lnSpc>
                <a:spcPct val="90000"/>
              </a:lnSpc>
            </a:pPr>
            <a:r>
              <a:rPr lang="sr-Latn-ME" sz="2133" dirty="0">
                <a:solidFill>
                  <a:srgbClr val="000000"/>
                </a:solidFill>
              </a:rPr>
              <a:t>Postavljaju se na mjestima gdje trasa voda skreće za neki ugao, na početku i na kraju linije voda, na određenim mjestima u pravoj liniji voda.</a:t>
            </a:r>
          </a:p>
          <a:p>
            <a:pPr>
              <a:lnSpc>
                <a:spcPct val="90000"/>
              </a:lnSpc>
            </a:pPr>
            <a:r>
              <a:rPr lang="sr-Latn-ME" sz="2133" dirty="0">
                <a:solidFill>
                  <a:srgbClr val="000000"/>
                </a:solidFill>
              </a:rPr>
              <a:t>Rezultantna sila se razlikuje po veličini, zavisno od vrste zateznog stuba</a:t>
            </a:r>
          </a:p>
          <a:p>
            <a:pPr>
              <a:lnSpc>
                <a:spcPct val="90000"/>
              </a:lnSpc>
            </a:pPr>
            <a:r>
              <a:rPr lang="en-US" sz="2133" dirty="0" err="1">
                <a:solidFill>
                  <a:srgbClr val="000000"/>
                </a:solidFill>
              </a:rPr>
              <a:t>Provodnici</a:t>
            </a:r>
            <a:r>
              <a:rPr lang="en-US" sz="2133" dirty="0">
                <a:solidFill>
                  <a:srgbClr val="000000"/>
                </a:solidFill>
              </a:rPr>
              <a:t> </a:t>
            </a:r>
            <a:r>
              <a:rPr lang="en-US" sz="2133" dirty="0" err="1">
                <a:solidFill>
                  <a:srgbClr val="000000"/>
                </a:solidFill>
              </a:rPr>
              <a:t>su</a:t>
            </a:r>
            <a:r>
              <a:rPr lang="en-US" sz="2133" dirty="0">
                <a:solidFill>
                  <a:srgbClr val="000000"/>
                </a:solidFill>
              </a:rPr>
              <a:t> </a:t>
            </a:r>
            <a:r>
              <a:rPr lang="en-US" sz="2133" dirty="0" err="1">
                <a:solidFill>
                  <a:srgbClr val="000000"/>
                </a:solidFill>
              </a:rPr>
              <a:t>na</a:t>
            </a:r>
            <a:r>
              <a:rPr lang="en-US" sz="2133" dirty="0">
                <a:solidFill>
                  <a:srgbClr val="000000"/>
                </a:solidFill>
              </a:rPr>
              <a:t> </a:t>
            </a:r>
            <a:r>
              <a:rPr lang="en-US" sz="2133" dirty="0" err="1">
                <a:solidFill>
                  <a:srgbClr val="000000"/>
                </a:solidFill>
              </a:rPr>
              <a:t>zateznim</a:t>
            </a:r>
            <a:r>
              <a:rPr lang="en-US" sz="2133" dirty="0">
                <a:solidFill>
                  <a:srgbClr val="000000"/>
                </a:solidFill>
              </a:rPr>
              <a:t> </a:t>
            </a:r>
            <a:r>
              <a:rPr lang="en-US" sz="2133" dirty="0" err="1">
                <a:solidFill>
                  <a:srgbClr val="000000"/>
                </a:solidFill>
              </a:rPr>
              <a:t>stubovima</a:t>
            </a:r>
            <a:r>
              <a:rPr lang="en-US" sz="2133" dirty="0">
                <a:solidFill>
                  <a:srgbClr val="000000"/>
                </a:solidFill>
              </a:rPr>
              <a:t> </a:t>
            </a:r>
            <a:r>
              <a:rPr lang="en-US" sz="2133" b="1" dirty="0" err="1">
                <a:solidFill>
                  <a:srgbClr val="000000"/>
                </a:solidFill>
              </a:rPr>
              <a:t>zategnuti</a:t>
            </a:r>
            <a:r>
              <a:rPr lang="en-US" sz="2133" b="1" dirty="0">
                <a:solidFill>
                  <a:srgbClr val="000000"/>
                </a:solidFill>
              </a:rPr>
              <a:t> </a:t>
            </a:r>
            <a:r>
              <a:rPr lang="en-US" sz="2133" b="1" dirty="0" err="1">
                <a:solidFill>
                  <a:srgbClr val="000000"/>
                </a:solidFill>
              </a:rPr>
              <a:t>odgovaraju</a:t>
            </a:r>
            <a:r>
              <a:rPr lang="en-US" sz="2133" dirty="0" err="1">
                <a:solidFill>
                  <a:srgbClr val="000000"/>
                </a:solidFill>
              </a:rPr>
              <a:t>ć</a:t>
            </a:r>
            <a:r>
              <a:rPr lang="en-US" sz="2133" b="1" dirty="0" err="1">
                <a:solidFill>
                  <a:srgbClr val="000000"/>
                </a:solidFill>
              </a:rPr>
              <a:t>om</a:t>
            </a:r>
            <a:r>
              <a:rPr lang="en-US" sz="2133" b="1" dirty="0">
                <a:solidFill>
                  <a:srgbClr val="000000"/>
                </a:solidFill>
              </a:rPr>
              <a:t> </a:t>
            </a:r>
            <a:r>
              <a:rPr lang="en-US" sz="2133" b="1" dirty="0" err="1">
                <a:solidFill>
                  <a:srgbClr val="000000"/>
                </a:solidFill>
              </a:rPr>
              <a:t>silom</a:t>
            </a:r>
            <a:r>
              <a:rPr lang="sr-Latn-ME" sz="2133" b="1" dirty="0">
                <a:solidFill>
                  <a:srgbClr val="000000"/>
                </a:solidFill>
              </a:rPr>
              <a:t> </a:t>
            </a:r>
            <a:r>
              <a:rPr lang="en-US" sz="2133" dirty="0">
                <a:solidFill>
                  <a:srgbClr val="000000"/>
                </a:solidFill>
              </a:rPr>
              <a:t>(</a:t>
            </a:r>
            <a:r>
              <a:rPr lang="en-US" sz="2133" dirty="0" err="1">
                <a:solidFill>
                  <a:srgbClr val="000000"/>
                </a:solidFill>
              </a:rPr>
              <a:t>koja</a:t>
            </a:r>
            <a:r>
              <a:rPr lang="en-US" sz="2133" dirty="0">
                <a:solidFill>
                  <a:srgbClr val="000000"/>
                </a:solidFill>
              </a:rPr>
              <a:t> se </a:t>
            </a:r>
            <a:r>
              <a:rPr lang="en-US" sz="2133" dirty="0" err="1">
                <a:solidFill>
                  <a:srgbClr val="000000"/>
                </a:solidFill>
              </a:rPr>
              <a:t>uobičajeno</a:t>
            </a:r>
            <a:r>
              <a:rPr lang="en-US" sz="2133" dirty="0">
                <a:solidFill>
                  <a:srgbClr val="000000"/>
                </a:solidFill>
              </a:rPr>
              <a:t> </a:t>
            </a:r>
            <a:r>
              <a:rPr lang="en-US" sz="2133" dirty="0" err="1">
                <a:solidFill>
                  <a:srgbClr val="000000"/>
                </a:solidFill>
              </a:rPr>
              <a:t>izražava</a:t>
            </a:r>
            <a:r>
              <a:rPr lang="en-US" sz="2133" dirty="0">
                <a:solidFill>
                  <a:srgbClr val="000000"/>
                </a:solidFill>
              </a:rPr>
              <a:t> </a:t>
            </a:r>
            <a:r>
              <a:rPr lang="en-US" sz="2133" dirty="0" err="1">
                <a:solidFill>
                  <a:srgbClr val="000000"/>
                </a:solidFill>
              </a:rPr>
              <a:t>naprezanjem</a:t>
            </a:r>
            <a:r>
              <a:rPr lang="en-US" sz="2133" dirty="0">
                <a:solidFill>
                  <a:srgbClr val="000000"/>
                </a:solidFill>
              </a:rPr>
              <a:t>, </a:t>
            </a:r>
            <a:r>
              <a:rPr lang="en-US" sz="2133" dirty="0" err="1">
                <a:solidFill>
                  <a:srgbClr val="000000"/>
                </a:solidFill>
              </a:rPr>
              <a:t>jednakim</a:t>
            </a:r>
            <a:r>
              <a:rPr lang="en-US" sz="2133" dirty="0">
                <a:solidFill>
                  <a:srgbClr val="000000"/>
                </a:solidFill>
              </a:rPr>
              <a:t> </a:t>
            </a:r>
            <a:r>
              <a:rPr lang="en-US" sz="2133" dirty="0" err="1">
                <a:solidFill>
                  <a:srgbClr val="000000"/>
                </a:solidFill>
              </a:rPr>
              <a:t>sili</a:t>
            </a:r>
            <a:r>
              <a:rPr lang="en-US" sz="2133" dirty="0">
                <a:solidFill>
                  <a:srgbClr val="000000"/>
                </a:solidFill>
              </a:rPr>
              <a:t> </a:t>
            </a:r>
            <a:r>
              <a:rPr lang="en-US" sz="2133" dirty="0" err="1">
                <a:solidFill>
                  <a:srgbClr val="000000"/>
                </a:solidFill>
              </a:rPr>
              <a:t>zatezanja</a:t>
            </a:r>
            <a:r>
              <a:rPr lang="en-US" sz="2133" dirty="0">
                <a:solidFill>
                  <a:srgbClr val="000000"/>
                </a:solidFill>
              </a:rPr>
              <a:t> po</a:t>
            </a:r>
            <a:r>
              <a:rPr lang="sr-Latn-ME" sz="2133" dirty="0">
                <a:solidFill>
                  <a:srgbClr val="000000"/>
                </a:solidFill>
              </a:rPr>
              <a:t> </a:t>
            </a:r>
            <a:r>
              <a:rPr lang="en-US" sz="2133" dirty="0" err="1">
                <a:solidFill>
                  <a:srgbClr val="000000"/>
                </a:solidFill>
              </a:rPr>
              <a:t>jedinici</a:t>
            </a:r>
            <a:r>
              <a:rPr lang="en-US" sz="2133" dirty="0">
                <a:solidFill>
                  <a:srgbClr val="000000"/>
                </a:solidFill>
              </a:rPr>
              <a:t> </a:t>
            </a:r>
            <a:r>
              <a:rPr lang="en-US" sz="2133" dirty="0" err="1">
                <a:solidFill>
                  <a:srgbClr val="000000"/>
                </a:solidFill>
              </a:rPr>
              <a:t>poprečnog</a:t>
            </a:r>
            <a:r>
              <a:rPr lang="en-US" sz="2133" dirty="0">
                <a:solidFill>
                  <a:srgbClr val="000000"/>
                </a:solidFill>
              </a:rPr>
              <a:t> </a:t>
            </a:r>
            <a:r>
              <a:rPr lang="en-US" sz="2133" dirty="0" err="1">
                <a:solidFill>
                  <a:srgbClr val="000000"/>
                </a:solidFill>
              </a:rPr>
              <a:t>presjeka</a:t>
            </a:r>
            <a:r>
              <a:rPr lang="en-US" sz="2133" dirty="0">
                <a:solidFill>
                  <a:srgbClr val="000000"/>
                </a:solidFill>
              </a:rPr>
              <a:t> </a:t>
            </a:r>
            <a:r>
              <a:rPr lang="en-US" sz="2133" dirty="0" err="1">
                <a:solidFill>
                  <a:srgbClr val="000000"/>
                </a:solidFill>
              </a:rPr>
              <a:t>užeta</a:t>
            </a:r>
            <a:r>
              <a:rPr lang="en-US" sz="2133" dirty="0">
                <a:solidFill>
                  <a:srgbClr val="000000"/>
                </a:solidFill>
              </a:rPr>
              <a:t>) </a:t>
            </a:r>
            <a:r>
              <a:rPr lang="en-US" sz="2133" dirty="0" err="1">
                <a:solidFill>
                  <a:srgbClr val="000000"/>
                </a:solidFill>
              </a:rPr>
              <a:t>i</a:t>
            </a:r>
            <a:r>
              <a:rPr lang="en-US" sz="2133" dirty="0">
                <a:solidFill>
                  <a:srgbClr val="000000"/>
                </a:solidFill>
              </a:rPr>
              <a:t> </a:t>
            </a:r>
            <a:r>
              <a:rPr lang="en-US" sz="2133" b="1" dirty="0" err="1">
                <a:solidFill>
                  <a:srgbClr val="000000"/>
                </a:solidFill>
              </a:rPr>
              <a:t>čvrsto</a:t>
            </a:r>
            <a:r>
              <a:rPr lang="en-US" sz="2133" b="1" dirty="0">
                <a:solidFill>
                  <a:srgbClr val="000000"/>
                </a:solidFill>
              </a:rPr>
              <a:t> </a:t>
            </a:r>
            <a:r>
              <a:rPr lang="en-US" sz="2133" b="1" dirty="0" err="1">
                <a:solidFill>
                  <a:srgbClr val="000000"/>
                </a:solidFill>
              </a:rPr>
              <a:t>spojeni</a:t>
            </a:r>
            <a:r>
              <a:rPr lang="en-US" sz="2133" dirty="0">
                <a:solidFill>
                  <a:srgbClr val="000000"/>
                </a:solidFill>
              </a:rPr>
              <a:t>.</a:t>
            </a:r>
            <a:endParaRPr lang="sr-Latn-ME" sz="2133" dirty="0">
              <a:solidFill>
                <a:srgbClr val="000000"/>
              </a:solidFill>
            </a:endParaRPr>
          </a:p>
          <a:p>
            <a:pPr>
              <a:lnSpc>
                <a:spcPct val="90000"/>
              </a:lnSpc>
            </a:pPr>
            <a:r>
              <a:rPr lang="en-US" sz="2133" dirty="0" err="1">
                <a:solidFill>
                  <a:srgbClr val="000000"/>
                </a:solidFill>
              </a:rPr>
              <a:t>Kod</a:t>
            </a:r>
            <a:r>
              <a:rPr lang="en-US" sz="2133" dirty="0">
                <a:solidFill>
                  <a:srgbClr val="000000"/>
                </a:solidFill>
              </a:rPr>
              <a:t> </a:t>
            </a:r>
            <a:r>
              <a:rPr lang="en-US" sz="2133" dirty="0" err="1">
                <a:solidFill>
                  <a:srgbClr val="000000"/>
                </a:solidFill>
              </a:rPr>
              <a:t>zateznih</a:t>
            </a:r>
            <a:r>
              <a:rPr lang="en-US" sz="2133" dirty="0">
                <a:solidFill>
                  <a:srgbClr val="000000"/>
                </a:solidFill>
              </a:rPr>
              <a:t> </a:t>
            </a:r>
            <a:r>
              <a:rPr lang="en-US" sz="2133" dirty="0" err="1">
                <a:solidFill>
                  <a:srgbClr val="000000"/>
                </a:solidFill>
              </a:rPr>
              <a:t>stubova</a:t>
            </a:r>
            <a:r>
              <a:rPr lang="en-US" sz="2133" dirty="0">
                <a:solidFill>
                  <a:srgbClr val="000000"/>
                </a:solidFill>
              </a:rPr>
              <a:t> </a:t>
            </a:r>
            <a:r>
              <a:rPr lang="en-US" sz="2133" b="1" dirty="0" err="1">
                <a:solidFill>
                  <a:srgbClr val="000000"/>
                </a:solidFill>
              </a:rPr>
              <a:t>naprezanje</a:t>
            </a:r>
            <a:r>
              <a:rPr lang="en-US" sz="2133" b="1" dirty="0">
                <a:solidFill>
                  <a:srgbClr val="000000"/>
                </a:solidFill>
              </a:rPr>
              <a:t> </a:t>
            </a:r>
            <a:r>
              <a:rPr lang="en-US" sz="2133" b="1" dirty="0" err="1">
                <a:solidFill>
                  <a:srgbClr val="000000"/>
                </a:solidFill>
              </a:rPr>
              <a:t>provodnika</a:t>
            </a:r>
            <a:r>
              <a:rPr lang="en-US" sz="2133" dirty="0">
                <a:solidFill>
                  <a:srgbClr val="000000"/>
                </a:solidFill>
              </a:rPr>
              <a:t>, </a:t>
            </a:r>
            <a:r>
              <a:rPr lang="en-US" sz="2133" dirty="0" err="1">
                <a:solidFill>
                  <a:srgbClr val="000000"/>
                </a:solidFill>
              </a:rPr>
              <a:t>odnosno</a:t>
            </a:r>
            <a:r>
              <a:rPr lang="en-US" sz="2133" dirty="0">
                <a:solidFill>
                  <a:srgbClr val="000000"/>
                </a:solidFill>
              </a:rPr>
              <a:t> </a:t>
            </a:r>
            <a:r>
              <a:rPr lang="en-US" sz="2133" dirty="0" err="1">
                <a:solidFill>
                  <a:srgbClr val="000000"/>
                </a:solidFill>
              </a:rPr>
              <a:t>zaštitne</a:t>
            </a:r>
            <a:r>
              <a:rPr lang="en-US" sz="2133" dirty="0">
                <a:solidFill>
                  <a:srgbClr val="000000"/>
                </a:solidFill>
              </a:rPr>
              <a:t> </a:t>
            </a:r>
            <a:r>
              <a:rPr lang="en-US" sz="2133" dirty="0" err="1">
                <a:solidFill>
                  <a:srgbClr val="000000"/>
                </a:solidFill>
              </a:rPr>
              <a:t>užadi</a:t>
            </a:r>
            <a:r>
              <a:rPr lang="en-US" sz="2133" dirty="0">
                <a:solidFill>
                  <a:srgbClr val="000000"/>
                </a:solidFill>
              </a:rPr>
              <a:t>, ne</a:t>
            </a:r>
            <a:r>
              <a:rPr lang="sr-Latn-ME" sz="2133" dirty="0">
                <a:solidFill>
                  <a:srgbClr val="000000"/>
                </a:solidFill>
              </a:rPr>
              <a:t> </a:t>
            </a:r>
            <a:r>
              <a:rPr lang="en-US" sz="2133" dirty="0">
                <a:solidFill>
                  <a:srgbClr val="000000"/>
                </a:solidFill>
              </a:rPr>
              <a:t>mora </a:t>
            </a:r>
            <a:r>
              <a:rPr lang="en-US" sz="2133" dirty="0" err="1">
                <a:solidFill>
                  <a:srgbClr val="000000"/>
                </a:solidFill>
              </a:rPr>
              <a:t>biti</a:t>
            </a:r>
            <a:r>
              <a:rPr lang="en-US" sz="2133" dirty="0">
                <a:solidFill>
                  <a:srgbClr val="000000"/>
                </a:solidFill>
              </a:rPr>
              <a:t> </a:t>
            </a:r>
            <a:r>
              <a:rPr lang="en-US" sz="2133" dirty="0" err="1">
                <a:solidFill>
                  <a:srgbClr val="000000"/>
                </a:solidFill>
              </a:rPr>
              <a:t>jednako</a:t>
            </a:r>
            <a:r>
              <a:rPr lang="en-US" sz="2133" dirty="0">
                <a:solidFill>
                  <a:srgbClr val="000000"/>
                </a:solidFill>
              </a:rPr>
              <a:t> u </a:t>
            </a:r>
            <a:r>
              <a:rPr lang="en-US" sz="2133" dirty="0" err="1">
                <a:solidFill>
                  <a:srgbClr val="000000"/>
                </a:solidFill>
              </a:rPr>
              <a:t>oba</a:t>
            </a:r>
            <a:r>
              <a:rPr lang="en-US" sz="2133" dirty="0">
                <a:solidFill>
                  <a:srgbClr val="000000"/>
                </a:solidFill>
              </a:rPr>
              <a:t> </a:t>
            </a:r>
            <a:r>
              <a:rPr lang="en-US" sz="2133" dirty="0" err="1">
                <a:solidFill>
                  <a:srgbClr val="000000"/>
                </a:solidFill>
              </a:rPr>
              <a:t>raspona</a:t>
            </a:r>
            <a:r>
              <a:rPr lang="en-US" sz="2133" dirty="0">
                <a:solidFill>
                  <a:srgbClr val="000000"/>
                </a:solidFill>
              </a:rPr>
              <a:t>, a </a:t>
            </a:r>
            <a:r>
              <a:rPr lang="en-US" sz="2133" dirty="0" err="1">
                <a:solidFill>
                  <a:srgbClr val="000000"/>
                </a:solidFill>
              </a:rPr>
              <a:t>kako</a:t>
            </a:r>
            <a:r>
              <a:rPr lang="en-US" sz="2133" dirty="0">
                <a:solidFill>
                  <a:srgbClr val="000000"/>
                </a:solidFill>
              </a:rPr>
              <a:t> </a:t>
            </a:r>
            <a:r>
              <a:rPr lang="en-US" sz="2133" dirty="0" err="1">
                <a:solidFill>
                  <a:srgbClr val="000000"/>
                </a:solidFill>
              </a:rPr>
              <a:t>su</a:t>
            </a:r>
            <a:r>
              <a:rPr lang="en-US" sz="2133" dirty="0">
                <a:solidFill>
                  <a:srgbClr val="000000"/>
                </a:solidFill>
              </a:rPr>
              <a:t> </a:t>
            </a:r>
            <a:r>
              <a:rPr lang="en-US" sz="2133" dirty="0" err="1">
                <a:solidFill>
                  <a:srgbClr val="000000"/>
                </a:solidFill>
              </a:rPr>
              <a:t>provodnici</a:t>
            </a:r>
            <a:r>
              <a:rPr lang="en-US" sz="2133" dirty="0">
                <a:solidFill>
                  <a:srgbClr val="000000"/>
                </a:solidFill>
              </a:rPr>
              <a:t> </a:t>
            </a:r>
            <a:r>
              <a:rPr lang="en-US" sz="2133" dirty="0" err="1">
                <a:solidFill>
                  <a:srgbClr val="000000"/>
                </a:solidFill>
              </a:rPr>
              <a:t>i</a:t>
            </a:r>
            <a:r>
              <a:rPr lang="en-US" sz="2133" dirty="0">
                <a:solidFill>
                  <a:srgbClr val="000000"/>
                </a:solidFill>
              </a:rPr>
              <a:t> </a:t>
            </a:r>
            <a:r>
              <a:rPr lang="en-US" sz="2133" dirty="0" err="1">
                <a:solidFill>
                  <a:srgbClr val="000000"/>
                </a:solidFill>
              </a:rPr>
              <a:t>zaštitna</a:t>
            </a:r>
            <a:r>
              <a:rPr lang="en-US" sz="2133" dirty="0">
                <a:solidFill>
                  <a:srgbClr val="000000"/>
                </a:solidFill>
              </a:rPr>
              <a:t> </a:t>
            </a:r>
            <a:r>
              <a:rPr lang="en-US" sz="2133" dirty="0" err="1">
                <a:solidFill>
                  <a:srgbClr val="000000"/>
                </a:solidFill>
              </a:rPr>
              <a:t>užad</a:t>
            </a:r>
            <a:r>
              <a:rPr lang="en-US" sz="2133" dirty="0">
                <a:solidFill>
                  <a:srgbClr val="000000"/>
                </a:solidFill>
              </a:rPr>
              <a:t> </a:t>
            </a:r>
            <a:r>
              <a:rPr lang="en-US" sz="2133" dirty="0" err="1">
                <a:solidFill>
                  <a:srgbClr val="000000"/>
                </a:solidFill>
              </a:rPr>
              <a:t>na</a:t>
            </a:r>
            <a:r>
              <a:rPr lang="sr-Latn-ME" sz="2133" dirty="0">
                <a:solidFill>
                  <a:srgbClr val="000000"/>
                </a:solidFill>
              </a:rPr>
              <a:t> </a:t>
            </a:r>
            <a:r>
              <a:rPr lang="en-US" sz="2133" dirty="0" err="1">
                <a:solidFill>
                  <a:srgbClr val="000000"/>
                </a:solidFill>
              </a:rPr>
              <a:t>njima</a:t>
            </a:r>
            <a:r>
              <a:rPr lang="en-US" sz="2133" dirty="0">
                <a:solidFill>
                  <a:srgbClr val="000000"/>
                </a:solidFill>
              </a:rPr>
              <a:t> </a:t>
            </a:r>
            <a:r>
              <a:rPr lang="en-US" sz="2133" dirty="0" err="1">
                <a:solidFill>
                  <a:srgbClr val="000000"/>
                </a:solidFill>
              </a:rPr>
              <a:t>čvrsto</a:t>
            </a:r>
            <a:r>
              <a:rPr lang="en-US" sz="2133" dirty="0">
                <a:solidFill>
                  <a:srgbClr val="000000"/>
                </a:solidFill>
              </a:rPr>
              <a:t> </a:t>
            </a:r>
            <a:r>
              <a:rPr lang="en-US" sz="2133" dirty="0" err="1">
                <a:solidFill>
                  <a:srgbClr val="000000"/>
                </a:solidFill>
              </a:rPr>
              <a:t>spojeni</a:t>
            </a:r>
            <a:r>
              <a:rPr lang="en-US" sz="2133" dirty="0">
                <a:solidFill>
                  <a:srgbClr val="000000"/>
                </a:solidFill>
              </a:rPr>
              <a:t>, </a:t>
            </a:r>
            <a:r>
              <a:rPr lang="en-US" sz="2133" dirty="0" err="1">
                <a:solidFill>
                  <a:srgbClr val="000000"/>
                </a:solidFill>
              </a:rPr>
              <a:t>na</a:t>
            </a:r>
            <a:r>
              <a:rPr lang="en-US" sz="2133" dirty="0">
                <a:solidFill>
                  <a:srgbClr val="000000"/>
                </a:solidFill>
              </a:rPr>
              <a:t> stub se </a:t>
            </a:r>
            <a:r>
              <a:rPr lang="en-US" sz="2133" dirty="0" err="1">
                <a:solidFill>
                  <a:srgbClr val="000000"/>
                </a:solidFill>
              </a:rPr>
              <a:t>direktno</a:t>
            </a:r>
            <a:r>
              <a:rPr lang="en-US" sz="2133" dirty="0">
                <a:solidFill>
                  <a:srgbClr val="000000"/>
                </a:solidFill>
              </a:rPr>
              <a:t> </a:t>
            </a:r>
            <a:r>
              <a:rPr lang="en-US" sz="2133" dirty="0" err="1">
                <a:solidFill>
                  <a:srgbClr val="000000"/>
                </a:solidFill>
              </a:rPr>
              <a:t>prenosi</a:t>
            </a:r>
            <a:r>
              <a:rPr lang="en-US" sz="2133" dirty="0">
                <a:solidFill>
                  <a:srgbClr val="000000"/>
                </a:solidFill>
              </a:rPr>
              <a:t> </a:t>
            </a:r>
            <a:r>
              <a:rPr lang="en-US" sz="2133" dirty="0" err="1">
                <a:solidFill>
                  <a:srgbClr val="000000"/>
                </a:solidFill>
              </a:rPr>
              <a:t>sila</a:t>
            </a:r>
            <a:r>
              <a:rPr lang="en-US" sz="2133" dirty="0">
                <a:solidFill>
                  <a:srgbClr val="000000"/>
                </a:solidFill>
              </a:rPr>
              <a:t> </a:t>
            </a:r>
            <a:r>
              <a:rPr lang="en-US" sz="2133" dirty="0" err="1">
                <a:solidFill>
                  <a:srgbClr val="000000"/>
                </a:solidFill>
              </a:rPr>
              <a:t>zatezanja</a:t>
            </a:r>
            <a:r>
              <a:rPr lang="en-US" sz="2133" dirty="0">
                <a:solidFill>
                  <a:srgbClr val="000000"/>
                </a:solidFill>
              </a:rPr>
              <a:t> </a:t>
            </a:r>
            <a:r>
              <a:rPr lang="en-US" sz="2133" dirty="0" err="1">
                <a:solidFill>
                  <a:srgbClr val="000000"/>
                </a:solidFill>
              </a:rPr>
              <a:t>svakog</a:t>
            </a:r>
            <a:r>
              <a:rPr lang="en-US" sz="2133" dirty="0">
                <a:solidFill>
                  <a:srgbClr val="000000"/>
                </a:solidFill>
              </a:rPr>
              <a:t> </a:t>
            </a:r>
            <a:r>
              <a:rPr lang="en-US" sz="2133" dirty="0" err="1">
                <a:solidFill>
                  <a:srgbClr val="000000"/>
                </a:solidFill>
              </a:rPr>
              <a:t>provodnika</a:t>
            </a:r>
            <a:r>
              <a:rPr lang="en-US" sz="2133" dirty="0">
                <a:solidFill>
                  <a:srgbClr val="000000"/>
                </a:solidFill>
              </a:rPr>
              <a:t> </a:t>
            </a:r>
            <a:r>
              <a:rPr lang="en-US" sz="2133" dirty="0" err="1">
                <a:solidFill>
                  <a:srgbClr val="000000"/>
                </a:solidFill>
              </a:rPr>
              <a:t>i</a:t>
            </a:r>
            <a:r>
              <a:rPr lang="en-US" sz="2133" dirty="0">
                <a:solidFill>
                  <a:srgbClr val="000000"/>
                </a:solidFill>
              </a:rPr>
              <a:t> </a:t>
            </a:r>
            <a:r>
              <a:rPr lang="en-US" sz="2133" dirty="0" err="1">
                <a:solidFill>
                  <a:srgbClr val="000000"/>
                </a:solidFill>
              </a:rPr>
              <a:t>zaštitnog</a:t>
            </a:r>
            <a:r>
              <a:rPr lang="en-US" sz="2133" dirty="0">
                <a:solidFill>
                  <a:srgbClr val="000000"/>
                </a:solidFill>
              </a:rPr>
              <a:t> </a:t>
            </a:r>
            <a:r>
              <a:rPr lang="en-US" sz="2133" dirty="0" err="1">
                <a:solidFill>
                  <a:srgbClr val="000000"/>
                </a:solidFill>
              </a:rPr>
              <a:t>užeta</a:t>
            </a:r>
            <a:r>
              <a:rPr lang="en-US" sz="2133" dirty="0">
                <a:solidFill>
                  <a:srgbClr val="000000"/>
                </a:solidFill>
              </a:rPr>
              <a:t> </a:t>
            </a:r>
            <a:r>
              <a:rPr lang="en-US" sz="2133" dirty="0" err="1">
                <a:solidFill>
                  <a:srgbClr val="000000"/>
                </a:solidFill>
              </a:rPr>
              <a:t>sa</a:t>
            </a:r>
            <a:r>
              <a:rPr lang="en-US" sz="2133" dirty="0">
                <a:solidFill>
                  <a:srgbClr val="000000"/>
                </a:solidFill>
              </a:rPr>
              <a:t> </a:t>
            </a:r>
            <a:r>
              <a:rPr lang="en-US" sz="2133" dirty="0" err="1">
                <a:solidFill>
                  <a:srgbClr val="000000"/>
                </a:solidFill>
              </a:rPr>
              <a:t>svake</a:t>
            </a:r>
            <a:r>
              <a:rPr lang="en-US" sz="2133" dirty="0">
                <a:solidFill>
                  <a:srgbClr val="000000"/>
                </a:solidFill>
              </a:rPr>
              <a:t> </a:t>
            </a:r>
            <a:r>
              <a:rPr lang="en-US" sz="2133" dirty="0" err="1">
                <a:solidFill>
                  <a:srgbClr val="000000"/>
                </a:solidFill>
              </a:rPr>
              <a:t>strane</a:t>
            </a:r>
            <a:r>
              <a:rPr lang="en-US" sz="2133" dirty="0">
                <a:solidFill>
                  <a:srgbClr val="000000"/>
                </a:solidFill>
              </a:rPr>
              <a:t> </a:t>
            </a:r>
            <a:r>
              <a:rPr lang="en-US" sz="2133" dirty="0" err="1">
                <a:solidFill>
                  <a:srgbClr val="000000"/>
                </a:solidFill>
              </a:rPr>
              <a:t>stuba</a:t>
            </a:r>
            <a:r>
              <a:rPr lang="en-US" sz="2133" dirty="0">
                <a:solidFill>
                  <a:srgbClr val="000000"/>
                </a:solidFill>
              </a:rPr>
              <a:t>. </a:t>
            </a:r>
            <a:br>
              <a:rPr lang="en-US" sz="1867" dirty="0">
                <a:solidFill>
                  <a:srgbClr val="000000"/>
                </a:solidFill>
              </a:rPr>
            </a:br>
            <a:endParaRPr lang="sr-Latn-ME" sz="1867" dirty="0">
              <a:solidFill>
                <a:srgbClr val="000000"/>
              </a:solidFill>
            </a:endParaRPr>
          </a:p>
        </p:txBody>
      </p:sp>
    </p:spTree>
    <p:extLst>
      <p:ext uri="{BB962C8B-B14F-4D97-AF65-F5344CB8AC3E}">
        <p14:creationId xmlns:p14="http://schemas.microsoft.com/office/powerpoint/2010/main" val="1543304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ADFC-20EC-475E-9F6F-1E80574E71C6}"/>
              </a:ext>
            </a:extLst>
          </p:cNvPr>
          <p:cNvSpPr>
            <a:spLocks noGrp="1"/>
          </p:cNvSpPr>
          <p:nvPr>
            <p:ph type="title"/>
          </p:nvPr>
        </p:nvSpPr>
        <p:spPr>
          <a:xfrm>
            <a:off x="519544" y="621792"/>
            <a:ext cx="5181504" cy="5504688"/>
          </a:xfrm>
        </p:spPr>
        <p:txBody>
          <a:bodyPr>
            <a:normAutofit/>
          </a:bodyPr>
          <a:lstStyle/>
          <a:p>
            <a:r>
              <a:rPr lang="sr-Latn-ME" sz="4800"/>
              <a:t>Zatezne stubove dijelimo na:</a:t>
            </a:r>
          </a:p>
        </p:txBody>
      </p:sp>
      <p:graphicFrame>
        <p:nvGraphicFramePr>
          <p:cNvPr id="5" name="Content Placeholder 2">
            <a:extLst>
              <a:ext uri="{FF2B5EF4-FFF2-40B4-BE49-F238E27FC236}">
                <a16:creationId xmlns:a16="http://schemas.microsoft.com/office/drawing/2014/main" id="{99229E07-D118-41D4-9A6F-4694DA8D67B2}"/>
              </a:ext>
            </a:extLst>
          </p:cNvPr>
          <p:cNvGraphicFramePr>
            <a:graphicFrameLocks noGrp="1"/>
          </p:cNvGraphicFramePr>
          <p:nvPr>
            <p:ph idx="1"/>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25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5233"/>
            <a:ext cx="36830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894" y="2425700"/>
            <a:ext cx="6125685"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101" name="TextBox 1">
            <a:extLst>
              <a:ext uri="{FF2B5EF4-FFF2-40B4-BE49-F238E27FC236}">
                <a16:creationId xmlns:a16="http://schemas.microsoft.com/office/drawing/2014/main" id="{EAB9516F-CA5C-49D1-87E2-3CA456346EF9}"/>
              </a:ext>
            </a:extLst>
          </p:cNvPr>
          <p:cNvGraphicFramePr/>
          <p:nvPr/>
        </p:nvGraphicFramePr>
        <p:xfrm>
          <a:off x="352421" y="1397000"/>
          <a:ext cx="4775200" cy="4555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624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9640F-D999-4CC2-9B1B-B3D78342D7EE}"/>
              </a:ext>
            </a:extLst>
          </p:cNvPr>
          <p:cNvSpPr>
            <a:spLocks noGrp="1"/>
          </p:cNvSpPr>
          <p:nvPr>
            <p:ph idx="1"/>
          </p:nvPr>
        </p:nvSpPr>
        <p:spPr>
          <a:xfrm>
            <a:off x="1143001" y="1141414"/>
            <a:ext cx="9905999" cy="4565120"/>
          </a:xfrm>
        </p:spPr>
        <p:txBody>
          <a:bodyPr anchor="ctr">
            <a:normAutofit/>
          </a:bodyPr>
          <a:lstStyle/>
          <a:p>
            <a:r>
              <a:rPr lang="en-US" sz="2000" dirty="0"/>
              <a:t>Da bi se </a:t>
            </a:r>
            <a:r>
              <a:rPr lang="en-US" sz="2000" dirty="0" err="1"/>
              <a:t>smanjio</a:t>
            </a:r>
            <a:r>
              <a:rPr lang="en-US" sz="2000" dirty="0"/>
              <a:t> pad </a:t>
            </a:r>
            <a:r>
              <a:rPr lang="en-US" sz="2000" dirty="0" err="1"/>
              <a:t>napona</a:t>
            </a:r>
            <a:r>
              <a:rPr lang="en-US" sz="2000" dirty="0"/>
              <a:t> </a:t>
            </a:r>
            <a:r>
              <a:rPr lang="en-US" sz="2000" dirty="0" err="1"/>
              <a:t>i</a:t>
            </a:r>
            <a:r>
              <a:rPr lang="en-US" sz="2000" dirty="0"/>
              <a:t> </a:t>
            </a:r>
            <a:r>
              <a:rPr lang="en-US" sz="2000" dirty="0" err="1"/>
              <a:t>gubici</a:t>
            </a:r>
            <a:r>
              <a:rPr lang="en-US" sz="2000" dirty="0"/>
              <a:t> </a:t>
            </a:r>
            <a:r>
              <a:rPr lang="en-US" sz="2000" dirty="0" err="1"/>
              <a:t>i</a:t>
            </a:r>
            <a:r>
              <a:rPr lang="en-US" sz="2000" dirty="0"/>
              <a:t> </a:t>
            </a:r>
            <a:r>
              <a:rPr lang="en-US" sz="2000" dirty="0" err="1"/>
              <a:t>obezbijedila</a:t>
            </a:r>
            <a:r>
              <a:rPr lang="en-US" sz="2000" dirty="0"/>
              <a:t> </a:t>
            </a:r>
            <a:r>
              <a:rPr lang="en-US" sz="2000" dirty="0" err="1"/>
              <a:t>ekonomičnost</a:t>
            </a:r>
            <a:r>
              <a:rPr lang="en-US" sz="2000" dirty="0"/>
              <a:t> </a:t>
            </a:r>
            <a:r>
              <a:rPr lang="en-US" sz="2000" dirty="0" err="1"/>
              <a:t>prenosa</a:t>
            </a:r>
            <a:r>
              <a:rPr lang="en-US" sz="2000" dirty="0"/>
              <a:t>, </a:t>
            </a:r>
            <a:r>
              <a:rPr lang="en-US" sz="2000" dirty="0" err="1"/>
              <a:t>prenos</a:t>
            </a:r>
            <a:r>
              <a:rPr lang="en-US" sz="2000" dirty="0"/>
              <a:t> se </a:t>
            </a:r>
            <a:r>
              <a:rPr lang="en-US" sz="2000" dirty="0" err="1"/>
              <a:t>realizuje</a:t>
            </a:r>
            <a:r>
              <a:rPr lang="en-US" sz="2000" dirty="0"/>
              <a:t> </a:t>
            </a:r>
            <a:r>
              <a:rPr lang="en-US" sz="2000" dirty="0" err="1"/>
              <a:t>mrežama</a:t>
            </a:r>
            <a:r>
              <a:rPr lang="en-US" sz="2000" dirty="0"/>
              <a:t> </a:t>
            </a:r>
            <a:r>
              <a:rPr lang="en-US" sz="2000" dirty="0" err="1"/>
              <a:t>visokog</a:t>
            </a:r>
            <a:r>
              <a:rPr lang="en-US" sz="2000" dirty="0"/>
              <a:t> </a:t>
            </a:r>
            <a:r>
              <a:rPr lang="en-US" sz="2000" dirty="0" err="1"/>
              <a:t>i</a:t>
            </a:r>
            <a:r>
              <a:rPr lang="en-US" sz="2000" dirty="0"/>
              <a:t> </a:t>
            </a:r>
            <a:r>
              <a:rPr lang="en-US" sz="2000" dirty="0" err="1"/>
              <a:t>veoma</a:t>
            </a:r>
            <a:r>
              <a:rPr lang="en-US" sz="2000" dirty="0"/>
              <a:t> </a:t>
            </a:r>
            <a:r>
              <a:rPr lang="en-US" sz="2000" dirty="0" err="1"/>
              <a:t>visokog</a:t>
            </a:r>
            <a:r>
              <a:rPr lang="en-US" sz="2000" dirty="0"/>
              <a:t> </a:t>
            </a:r>
            <a:r>
              <a:rPr lang="en-US" sz="2000" dirty="0" err="1"/>
              <a:t>napona</a:t>
            </a:r>
            <a:r>
              <a:rPr lang="en-US" sz="2000" dirty="0"/>
              <a:t> : u </a:t>
            </a:r>
            <a:r>
              <a:rPr lang="en-US" sz="2000" dirty="0" err="1"/>
              <a:t>našim</a:t>
            </a:r>
            <a:r>
              <a:rPr lang="en-US" sz="2000" dirty="0"/>
              <a:t> </a:t>
            </a:r>
            <a:r>
              <a:rPr lang="en-US" sz="2000" dirty="0" err="1"/>
              <a:t>uslovima</a:t>
            </a:r>
            <a:r>
              <a:rPr lang="en-US" sz="2000" dirty="0"/>
              <a:t> 110, 220 </a:t>
            </a:r>
            <a:r>
              <a:rPr lang="en-US" sz="2000" dirty="0" err="1"/>
              <a:t>i</a:t>
            </a:r>
            <a:r>
              <a:rPr lang="en-US" sz="2000" dirty="0"/>
              <a:t> 400 kV, a u </a:t>
            </a:r>
            <a:r>
              <a:rPr lang="en-US" sz="2000" dirty="0" err="1"/>
              <a:t>razvijenijim</a:t>
            </a:r>
            <a:r>
              <a:rPr lang="en-US" sz="2000" dirty="0"/>
              <a:t> </a:t>
            </a:r>
            <a:r>
              <a:rPr lang="en-US" sz="2000" dirty="0" err="1"/>
              <a:t>sistemima</a:t>
            </a:r>
            <a:r>
              <a:rPr lang="en-US" sz="2000" dirty="0"/>
              <a:t> </a:t>
            </a:r>
            <a:r>
              <a:rPr lang="en-US" sz="2000" dirty="0" err="1"/>
              <a:t>i</a:t>
            </a:r>
            <a:r>
              <a:rPr lang="en-US" sz="2000" dirty="0"/>
              <a:t> 750 kV, 1000 kV do 1500 kV, </a:t>
            </a:r>
            <a:r>
              <a:rPr lang="en-US" sz="2000" dirty="0" err="1"/>
              <a:t>Pošto</a:t>
            </a:r>
            <a:r>
              <a:rPr lang="en-US" sz="2000" dirty="0"/>
              <a:t> je </a:t>
            </a:r>
            <a:r>
              <a:rPr lang="en-US" sz="2000" dirty="0" err="1"/>
              <a:t>generatorski</a:t>
            </a:r>
            <a:r>
              <a:rPr lang="en-US" sz="2000" dirty="0"/>
              <a:t> </a:t>
            </a:r>
            <a:r>
              <a:rPr lang="en-US" sz="2000" dirty="0" err="1"/>
              <a:t>napon</a:t>
            </a:r>
            <a:r>
              <a:rPr lang="en-US" sz="2000" dirty="0"/>
              <a:t> </a:t>
            </a:r>
            <a:r>
              <a:rPr lang="en-US" sz="2000" dirty="0" err="1"/>
              <a:t>nivoa</a:t>
            </a:r>
            <a:r>
              <a:rPr lang="en-US" sz="2000" dirty="0"/>
              <a:t> SN (10,5 </a:t>
            </a:r>
            <a:r>
              <a:rPr lang="en-US" sz="2000" dirty="0" err="1"/>
              <a:t>i</a:t>
            </a:r>
            <a:r>
              <a:rPr lang="en-US" sz="2000" dirty="0"/>
              <a:t> 15,75 kV u </a:t>
            </a:r>
            <a:r>
              <a:rPr lang="en-US" sz="2000" dirty="0" err="1"/>
              <a:t>našim</a:t>
            </a:r>
            <a:r>
              <a:rPr lang="en-US" sz="2000" dirty="0"/>
              <a:t> </a:t>
            </a:r>
            <a:r>
              <a:rPr lang="en-US" sz="2000" dirty="0" err="1"/>
              <a:t>uslovima</a:t>
            </a:r>
            <a:r>
              <a:rPr lang="en-US" sz="2000" dirty="0"/>
              <a:t> ) za </a:t>
            </a:r>
            <a:r>
              <a:rPr lang="en-US" sz="2000" dirty="0" err="1"/>
              <a:t>realizaciju</a:t>
            </a:r>
            <a:r>
              <a:rPr lang="en-US" sz="2000" dirty="0"/>
              <a:t> </a:t>
            </a:r>
            <a:r>
              <a:rPr lang="en-US" sz="2000" dirty="0" err="1"/>
              <a:t>prenosa</a:t>
            </a:r>
            <a:r>
              <a:rPr lang="en-US" sz="2000" dirty="0"/>
              <a:t> </a:t>
            </a:r>
            <a:r>
              <a:rPr lang="en-US" sz="2000" dirty="0" err="1"/>
              <a:t>neophodno</a:t>
            </a:r>
            <a:r>
              <a:rPr lang="en-US" sz="2000" dirty="0"/>
              <a:t> je </a:t>
            </a:r>
            <a:r>
              <a:rPr lang="en-US" sz="2000" dirty="0" err="1"/>
              <a:t>posredstvo</a:t>
            </a:r>
            <a:r>
              <a:rPr lang="en-US" sz="2000" dirty="0"/>
              <a:t> </a:t>
            </a:r>
            <a:r>
              <a:rPr lang="en-US" sz="2000" dirty="0" err="1"/>
              <a:t>elektroenergetskih</a:t>
            </a:r>
            <a:r>
              <a:rPr lang="en-US" sz="2000" dirty="0"/>
              <a:t> </a:t>
            </a:r>
            <a:r>
              <a:rPr lang="en-US" sz="2000" dirty="0" err="1"/>
              <a:t>transformatora</a:t>
            </a:r>
            <a:r>
              <a:rPr lang="en-US" sz="2000" dirty="0"/>
              <a:t> (TR), </a:t>
            </a:r>
            <a:r>
              <a:rPr lang="en-US" sz="2000" dirty="0" err="1"/>
              <a:t>koji</a:t>
            </a:r>
            <a:r>
              <a:rPr lang="en-US" sz="2000" dirty="0"/>
              <a:t> </a:t>
            </a:r>
            <a:r>
              <a:rPr lang="en-US" sz="2000" dirty="0" err="1"/>
              <a:t>omogućavaju</a:t>
            </a:r>
            <a:r>
              <a:rPr lang="en-US" sz="2000" dirty="0"/>
              <a:t> "</a:t>
            </a:r>
            <a:r>
              <a:rPr lang="en-US" sz="2000" dirty="0" err="1"/>
              <a:t>povezivanje</a:t>
            </a:r>
            <a:r>
              <a:rPr lang="en-US" sz="2000" dirty="0"/>
              <a:t> </a:t>
            </a:r>
            <a:r>
              <a:rPr lang="en-US" sz="2000" dirty="0" err="1"/>
              <a:t>različitih</a:t>
            </a:r>
            <a:r>
              <a:rPr lang="en-US" sz="2000" dirty="0"/>
              <a:t> </a:t>
            </a:r>
            <a:r>
              <a:rPr lang="en-US" sz="2000" dirty="0" err="1"/>
              <a:t>naponskih</a:t>
            </a:r>
            <a:r>
              <a:rPr lang="en-US" sz="2000" dirty="0"/>
              <a:t> </a:t>
            </a:r>
            <a:r>
              <a:rPr lang="en-US" sz="2000" dirty="0" err="1"/>
              <a:t>nivoa</a:t>
            </a:r>
            <a:r>
              <a:rPr lang="en-US" sz="2000" dirty="0"/>
              <a:t>". </a:t>
            </a:r>
            <a:endParaRPr lang="sr-Latn-RS" sz="2000" dirty="0"/>
          </a:p>
          <a:p>
            <a:r>
              <a:rPr lang="en-US" sz="2000" b="1" dirty="0" err="1"/>
              <a:t>Transformatori</a:t>
            </a:r>
            <a:r>
              <a:rPr lang="en-US" sz="2000" b="1" dirty="0"/>
              <a:t> </a:t>
            </a:r>
            <a:r>
              <a:rPr lang="en-US" sz="2000" b="1" dirty="0" err="1"/>
              <a:t>su</a:t>
            </a:r>
            <a:r>
              <a:rPr lang="en-US" sz="2000" b="1" dirty="0"/>
              <a:t> </a:t>
            </a:r>
            <a:r>
              <a:rPr lang="en-US" sz="2000" b="1" dirty="0" err="1"/>
              <a:t>statičke</a:t>
            </a:r>
            <a:r>
              <a:rPr lang="en-US" sz="2000" b="1" dirty="0"/>
              <a:t> </a:t>
            </a:r>
            <a:r>
              <a:rPr lang="en-US" sz="2000" b="1" dirty="0" err="1"/>
              <a:t>električne</a:t>
            </a:r>
            <a:r>
              <a:rPr lang="en-US" sz="2000" b="1" dirty="0"/>
              <a:t> </a:t>
            </a:r>
            <a:r>
              <a:rPr lang="en-US" sz="2000" b="1" dirty="0" err="1"/>
              <a:t>mašine</a:t>
            </a:r>
            <a:r>
              <a:rPr lang="en-US" sz="2000" b="1" dirty="0"/>
              <a:t> </a:t>
            </a:r>
            <a:r>
              <a:rPr lang="en-US" sz="2000" b="1" dirty="0" err="1"/>
              <a:t>koje</a:t>
            </a:r>
            <a:r>
              <a:rPr lang="en-US" sz="2000" b="1" dirty="0"/>
              <a:t> </a:t>
            </a:r>
            <a:r>
              <a:rPr lang="en-US" sz="2000" b="1" dirty="0" err="1"/>
              <a:t>električnu</a:t>
            </a:r>
            <a:r>
              <a:rPr lang="en-US" sz="2000" b="1" dirty="0"/>
              <a:t> </a:t>
            </a:r>
            <a:r>
              <a:rPr lang="en-US" sz="2000" b="1" dirty="0" err="1"/>
              <a:t>energiju</a:t>
            </a:r>
            <a:r>
              <a:rPr lang="en-US" sz="2000" b="1" dirty="0"/>
              <a:t> </a:t>
            </a:r>
            <a:r>
              <a:rPr lang="en-US" sz="2000" b="1" dirty="0" err="1"/>
              <a:t>određene</a:t>
            </a:r>
            <a:r>
              <a:rPr lang="en-US" sz="2000" b="1" dirty="0"/>
              <a:t> </a:t>
            </a:r>
            <a:r>
              <a:rPr lang="en-US" sz="2000" b="1" dirty="0" err="1"/>
              <a:t>učestanosti</a:t>
            </a:r>
            <a:r>
              <a:rPr lang="en-US" sz="2000" b="1" dirty="0"/>
              <a:t> </a:t>
            </a:r>
            <a:r>
              <a:rPr lang="en-US" sz="2000" b="1" dirty="0" err="1"/>
              <a:t>i</a:t>
            </a:r>
            <a:r>
              <a:rPr lang="en-US" sz="2000" b="1" dirty="0"/>
              <a:t> </a:t>
            </a:r>
            <a:r>
              <a:rPr lang="en-US" sz="2000" b="1" dirty="0" err="1"/>
              <a:t>napona</a:t>
            </a:r>
            <a:r>
              <a:rPr lang="en-US" sz="2000" b="1" dirty="0"/>
              <a:t> (</a:t>
            </a:r>
            <a:r>
              <a:rPr lang="en-US" sz="2000" b="1" dirty="0" err="1"/>
              <a:t>npr</a:t>
            </a:r>
            <a:r>
              <a:rPr lang="en-US" sz="2000" b="1" dirty="0"/>
              <a:t>. 50 Hz </a:t>
            </a:r>
            <a:r>
              <a:rPr lang="en-US" sz="2000" b="1" dirty="0" err="1"/>
              <a:t>i</a:t>
            </a:r>
            <a:r>
              <a:rPr lang="en-US" sz="2000" b="1" dirty="0"/>
              <a:t> </a:t>
            </a:r>
            <a:r>
              <a:rPr lang="en-US" sz="2000" b="1" dirty="0" err="1"/>
              <a:t>nazivnog</a:t>
            </a:r>
            <a:r>
              <a:rPr lang="en-US" sz="2000" b="1" dirty="0"/>
              <a:t> </a:t>
            </a:r>
            <a:r>
              <a:rPr lang="en-US" sz="2000" b="1" dirty="0" err="1"/>
              <a:t>napona</a:t>
            </a:r>
            <a:r>
              <a:rPr lang="en-US" sz="2000" b="1" dirty="0"/>
              <a:t> </a:t>
            </a:r>
            <a:r>
              <a:rPr lang="en-US" sz="2000" b="1" dirty="0" err="1"/>
              <a:t>generatora</a:t>
            </a:r>
            <a:r>
              <a:rPr lang="en-US" sz="2000" b="1" dirty="0"/>
              <a:t> 10.5 kV </a:t>
            </a:r>
            <a:r>
              <a:rPr lang="en-US" sz="2000" b="1" dirty="0" err="1"/>
              <a:t>ili</a:t>
            </a:r>
            <a:r>
              <a:rPr lang="en-US" sz="2000" b="1" dirty="0"/>
              <a:t> 15,75 kV) </a:t>
            </a:r>
            <a:r>
              <a:rPr lang="en-US" sz="2000" b="1" dirty="0" err="1"/>
              <a:t>transformišu</a:t>
            </a:r>
            <a:r>
              <a:rPr lang="en-US" sz="2000" b="1" dirty="0"/>
              <a:t> u </a:t>
            </a:r>
            <a:r>
              <a:rPr lang="en-US" sz="2000" b="1" dirty="0" err="1"/>
              <a:t>električnu</a:t>
            </a:r>
            <a:r>
              <a:rPr lang="en-US" sz="2000" b="1" dirty="0"/>
              <a:t> </a:t>
            </a:r>
            <a:r>
              <a:rPr lang="en-US" sz="2000" b="1" dirty="0" err="1"/>
              <a:t>energiju</a:t>
            </a:r>
            <a:r>
              <a:rPr lang="en-US" sz="2000" b="1" dirty="0"/>
              <a:t> </a:t>
            </a:r>
            <a:r>
              <a:rPr lang="en-US" sz="2000" b="1" dirty="0" err="1"/>
              <a:t>iste</a:t>
            </a:r>
            <a:r>
              <a:rPr lang="en-US" sz="2000" b="1" dirty="0"/>
              <a:t> </a:t>
            </a:r>
            <a:r>
              <a:rPr lang="en-US" sz="2000" b="1" dirty="0" err="1"/>
              <a:t>učestanosti</a:t>
            </a:r>
            <a:r>
              <a:rPr lang="en-US" sz="2000" b="1" dirty="0"/>
              <a:t> </a:t>
            </a:r>
            <a:r>
              <a:rPr lang="en-US" sz="2000" b="1" dirty="0" err="1"/>
              <a:t>ali</a:t>
            </a:r>
            <a:r>
              <a:rPr lang="en-US" sz="2000" b="1" dirty="0"/>
              <a:t> </a:t>
            </a:r>
            <a:r>
              <a:rPr lang="en-US" sz="2000" b="1" dirty="0" err="1"/>
              <a:t>željenog</a:t>
            </a:r>
            <a:r>
              <a:rPr lang="en-US" sz="2000" b="1" dirty="0"/>
              <a:t> </a:t>
            </a:r>
            <a:r>
              <a:rPr lang="en-US" sz="2000" b="1" dirty="0" err="1"/>
              <a:t>napona</a:t>
            </a:r>
            <a:r>
              <a:rPr lang="en-US" sz="2000" b="1" dirty="0"/>
              <a:t> (</a:t>
            </a:r>
            <a:r>
              <a:rPr lang="en-US" sz="2000" b="1" dirty="0" err="1"/>
              <a:t>npr</a:t>
            </a:r>
            <a:r>
              <a:rPr lang="en-US" sz="2000" b="1" dirty="0"/>
              <a:t>. </a:t>
            </a:r>
            <a:r>
              <a:rPr lang="en-US" sz="2000" b="1" dirty="0" err="1"/>
              <a:t>napona</a:t>
            </a:r>
            <a:r>
              <a:rPr lang="en-US" sz="2000" b="1" dirty="0"/>
              <a:t> </a:t>
            </a:r>
            <a:r>
              <a:rPr lang="en-US" sz="2000" b="1" dirty="0" err="1"/>
              <a:t>mreže</a:t>
            </a:r>
            <a:r>
              <a:rPr lang="en-US" sz="2000" b="1" dirty="0"/>
              <a:t> 110 kV </a:t>
            </a:r>
            <a:r>
              <a:rPr lang="en-US" sz="2000" b="1" dirty="0" err="1"/>
              <a:t>ili</a:t>
            </a:r>
            <a:r>
              <a:rPr lang="en-US" sz="2000" b="1" dirty="0"/>
              <a:t> 220 kV). </a:t>
            </a:r>
          </a:p>
          <a:p>
            <a:endParaRPr lang="en-US" sz="2000" dirty="0"/>
          </a:p>
        </p:txBody>
      </p:sp>
    </p:spTree>
    <p:extLst>
      <p:ext uri="{BB962C8B-B14F-4D97-AF65-F5344CB8AC3E}">
        <p14:creationId xmlns:p14="http://schemas.microsoft.com/office/powerpoint/2010/main" val="150383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nergy transmission lines"/>
          <p:cNvPicPr>
            <a:picLocks noChangeAspect="1" noChangeArrowheads="1"/>
          </p:cNvPicPr>
          <p:nvPr/>
        </p:nvPicPr>
        <p:blipFill rotWithShape="1">
          <a:blip r:embed="rId2">
            <a:extLst>
              <a:ext uri="{28A0092B-C50C-407E-A947-70E740481C1C}">
                <a14:useLocalDpi xmlns:a14="http://schemas.microsoft.com/office/drawing/2010/main" val="0"/>
              </a:ext>
            </a:extLst>
          </a:blip>
          <a:srcRect r="2" b="2854"/>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8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1226" y="4591054"/>
            <a:ext cx="4459934" cy="972836"/>
          </a:xfrm>
        </p:spPr>
        <p:txBody>
          <a:bodyPr anchor="t">
            <a:normAutofit/>
          </a:bodyPr>
          <a:lstStyle/>
          <a:p>
            <a:pPr algn="l"/>
            <a:r>
              <a:rPr lang="sr-Latn-RS" sz="3100">
                <a:solidFill>
                  <a:srgbClr val="000000"/>
                </a:solidFill>
              </a:rPr>
              <a:t>Izolatori</a:t>
            </a:r>
            <a:br>
              <a:rPr lang="sr-Latn-RS" sz="3100">
                <a:solidFill>
                  <a:srgbClr val="000000"/>
                </a:solidFill>
              </a:rPr>
            </a:br>
            <a:endParaRPr lang="en-US" sz="3100">
              <a:solidFill>
                <a:srgbClr val="000000"/>
              </a:solidFill>
            </a:endParaRPr>
          </a:p>
        </p:txBody>
      </p:sp>
      <p:sp>
        <p:nvSpPr>
          <p:cNvPr id="3" name="Subtitle 2"/>
          <p:cNvSpPr>
            <a:spLocks noGrp="1"/>
          </p:cNvSpPr>
          <p:nvPr>
            <p:ph type="subTitle" idx="1"/>
          </p:nvPr>
        </p:nvSpPr>
        <p:spPr>
          <a:xfrm>
            <a:off x="1731508" y="3961931"/>
            <a:ext cx="4459652" cy="629123"/>
          </a:xfrm>
        </p:spPr>
        <p:txBody>
          <a:bodyPr anchor="b">
            <a:normAutofit/>
          </a:bodyPr>
          <a:lstStyle/>
          <a:p>
            <a:pPr algn="l"/>
            <a:r>
              <a:rPr lang="sr-Latn-RS" sz="1350">
                <a:solidFill>
                  <a:srgbClr val="000000"/>
                </a:solidFill>
              </a:rPr>
              <a:t>Prenos električne energije</a:t>
            </a:r>
            <a:endParaRPr lang="en-US" sz="1350">
              <a:solidFill>
                <a:srgbClr val="000000"/>
              </a:solidFill>
            </a:endParaRPr>
          </a:p>
        </p:txBody>
      </p:sp>
      <p:pic>
        <p:nvPicPr>
          <p:cNvPr id="5" name="Picture 4">
            <a:extLst>
              <a:ext uri="{FF2B5EF4-FFF2-40B4-BE49-F238E27FC236}">
                <a16:creationId xmlns:a16="http://schemas.microsoft.com/office/drawing/2014/main" id="{CAC02B05-87FC-42D4-8E91-12A069E0D6C0}"/>
              </a:ext>
            </a:extLst>
          </p:cNvPr>
          <p:cNvPicPr>
            <a:picLocks noChangeAspect="1"/>
          </p:cNvPicPr>
          <p:nvPr/>
        </p:nvPicPr>
        <p:blipFill rotWithShape="1">
          <a:blip r:embed="rId2">
            <a:alphaModFix/>
          </a:blip>
          <a:srcRect t="7631" r="1" b="10031"/>
          <a:stretch/>
        </p:blipFill>
        <p:spPr>
          <a:xfrm>
            <a:off x="1853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pic>
        <p:nvPicPr>
          <p:cNvPr id="4" name="Picture 3">
            <a:extLst>
              <a:ext uri="{FF2B5EF4-FFF2-40B4-BE49-F238E27FC236}">
                <a16:creationId xmlns:a16="http://schemas.microsoft.com/office/drawing/2014/main" id="{2CCCD761-5616-4A11-821B-D65599AC3401}"/>
              </a:ext>
            </a:extLst>
          </p:cNvPr>
          <p:cNvPicPr>
            <a:picLocks noChangeAspect="1"/>
          </p:cNvPicPr>
          <p:nvPr/>
        </p:nvPicPr>
        <p:blipFill rotWithShape="1">
          <a:blip r:embed="rId3">
            <a:alphaModFix/>
          </a:blip>
          <a:srcRect l="1576" r="11096"/>
          <a:stretch/>
        </p:blipFill>
        <p:spPr>
          <a:xfrm>
            <a:off x="6321278" y="1575832"/>
            <a:ext cx="4346723" cy="5282169"/>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Tree>
    <p:extLst>
      <p:ext uri="{BB962C8B-B14F-4D97-AF65-F5344CB8AC3E}">
        <p14:creationId xmlns:p14="http://schemas.microsoft.com/office/powerpoint/2010/main" val="134119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731520"/>
            <a:ext cx="4567428" cy="1426464"/>
          </a:xfrm>
        </p:spPr>
        <p:txBody>
          <a:bodyPr>
            <a:normAutofit/>
          </a:bodyPr>
          <a:lstStyle/>
          <a:p>
            <a:r>
              <a:rPr lang="sr-Latn-RS">
                <a:solidFill>
                  <a:srgbClr val="FFFFFF"/>
                </a:solidFill>
              </a:rPr>
              <a:t>Izolatori</a:t>
            </a:r>
            <a:endParaRPr lang="en-US">
              <a:solidFill>
                <a:srgbClr val="FFFFFF"/>
              </a:solidFill>
            </a:endParaRPr>
          </a:p>
        </p:txBody>
      </p:sp>
      <p:sp>
        <p:nvSpPr>
          <p:cNvPr id="3" name="Content Placeholder 2"/>
          <p:cNvSpPr>
            <a:spLocks noGrp="1"/>
          </p:cNvSpPr>
          <p:nvPr>
            <p:ph idx="1"/>
          </p:nvPr>
        </p:nvSpPr>
        <p:spPr>
          <a:xfrm>
            <a:off x="2116093" y="2798385"/>
            <a:ext cx="4523975" cy="3283260"/>
          </a:xfrm>
        </p:spPr>
        <p:txBody>
          <a:bodyPr anchor="ctr">
            <a:normAutofit lnSpcReduction="10000"/>
          </a:bodyPr>
          <a:lstStyle/>
          <a:p>
            <a:r>
              <a:rPr lang="sr-Latn-RS" sz="1600" dirty="0"/>
              <a:t>N</a:t>
            </a:r>
            <a:r>
              <a:rPr lang="en-US" sz="1600" dirty="0"/>
              <a:t>a </a:t>
            </a:r>
            <a:r>
              <a:rPr lang="en-US" sz="1600" dirty="0" err="1"/>
              <a:t>mjestima</a:t>
            </a:r>
            <a:r>
              <a:rPr lang="en-US" sz="1600" dirty="0"/>
              <a:t> </a:t>
            </a:r>
            <a:r>
              <a:rPr lang="en-US" sz="1600" dirty="0" err="1"/>
              <a:t>gdje</a:t>
            </a:r>
            <a:r>
              <a:rPr lang="en-US" sz="1600" dirty="0"/>
              <a:t> se </a:t>
            </a:r>
            <a:r>
              <a:rPr lang="en-US" sz="1600" dirty="0" err="1"/>
              <a:t>provodnici</a:t>
            </a:r>
            <a:r>
              <a:rPr lang="en-US" sz="1600" dirty="0"/>
              <a:t> </a:t>
            </a:r>
            <a:r>
              <a:rPr lang="en-US" sz="1600" dirty="0" err="1"/>
              <a:t>postavljaju</a:t>
            </a:r>
            <a:r>
              <a:rPr lang="en-US" sz="1600" dirty="0"/>
              <a:t> </a:t>
            </a:r>
            <a:r>
              <a:rPr lang="en-US" sz="1600" dirty="0" err="1"/>
              <a:t>na</a:t>
            </a:r>
            <a:r>
              <a:rPr lang="en-US" sz="1600" dirty="0"/>
              <a:t> </a:t>
            </a:r>
            <a:r>
              <a:rPr lang="en-US" sz="1600" dirty="0" err="1"/>
              <a:t>stubove</a:t>
            </a:r>
            <a:r>
              <a:rPr lang="en-US" sz="1600" dirty="0"/>
              <a:t> </a:t>
            </a:r>
            <a:r>
              <a:rPr lang="en-US" sz="1600" dirty="0" err="1"/>
              <a:t>neophodno</a:t>
            </a:r>
            <a:r>
              <a:rPr lang="en-US" sz="1600" dirty="0"/>
              <a:t> </a:t>
            </a:r>
            <a:r>
              <a:rPr lang="en-US" sz="1600" dirty="0" err="1"/>
              <a:t>ih</a:t>
            </a:r>
            <a:r>
              <a:rPr lang="en-US" sz="1600" dirty="0"/>
              <a:t> je </a:t>
            </a:r>
            <a:r>
              <a:rPr lang="en-US" sz="1600" dirty="0" err="1"/>
              <a:t>izolovati</a:t>
            </a:r>
            <a:r>
              <a:rPr lang="en-US" sz="1600" dirty="0"/>
              <a:t> </a:t>
            </a:r>
            <a:r>
              <a:rPr lang="en-US" sz="1600" dirty="0" err="1"/>
              <a:t>izolatorima</a:t>
            </a:r>
            <a:r>
              <a:rPr lang="en-US" sz="1600" dirty="0"/>
              <a:t>.</a:t>
            </a:r>
            <a:endParaRPr lang="sr-Latn-RS" sz="1600" dirty="0"/>
          </a:p>
          <a:p>
            <a:r>
              <a:rPr lang="en-US" sz="1600" b="1" dirty="0" err="1"/>
              <a:t>Izolatori</a:t>
            </a:r>
            <a:r>
              <a:rPr lang="en-US" sz="1600" b="1" dirty="0"/>
              <a:t> </a:t>
            </a:r>
            <a:r>
              <a:rPr lang="en-US" sz="1600" b="1" dirty="0" err="1"/>
              <a:t>električno</a:t>
            </a:r>
            <a:r>
              <a:rPr lang="en-US" sz="1600" b="1" dirty="0"/>
              <a:t> </a:t>
            </a:r>
            <a:r>
              <a:rPr lang="en-US" sz="1600" b="1" dirty="0" err="1"/>
              <a:t>odvajaju</a:t>
            </a:r>
            <a:r>
              <a:rPr lang="en-US" sz="1600" b="1" dirty="0"/>
              <a:t> (</a:t>
            </a:r>
            <a:r>
              <a:rPr lang="en-US" sz="1600" b="1" dirty="0" err="1"/>
              <a:t>izoluju</a:t>
            </a:r>
            <a:r>
              <a:rPr lang="en-US" sz="1600" b="1" dirty="0"/>
              <a:t>) </a:t>
            </a:r>
            <a:r>
              <a:rPr lang="en-US" sz="1600" b="1" dirty="0" err="1"/>
              <a:t>provodnike</a:t>
            </a:r>
            <a:r>
              <a:rPr lang="en-US" sz="1600" b="1" dirty="0"/>
              <a:t> od </a:t>
            </a:r>
            <a:r>
              <a:rPr lang="en-US" sz="1600" b="1" dirty="0" err="1"/>
              <a:t>stubova</a:t>
            </a:r>
            <a:r>
              <a:rPr lang="en-US" sz="1600" b="1" dirty="0"/>
              <a:t> </a:t>
            </a:r>
            <a:r>
              <a:rPr lang="en-US" sz="1600" b="1" dirty="0" err="1"/>
              <a:t>i</a:t>
            </a:r>
            <a:r>
              <a:rPr lang="en-US" sz="1600" b="1" dirty="0"/>
              <a:t> </a:t>
            </a:r>
            <a:r>
              <a:rPr lang="en-US" sz="1600" b="1" dirty="0" err="1"/>
              <a:t>njihovih</a:t>
            </a:r>
            <a:r>
              <a:rPr lang="en-US" sz="1600" b="1" dirty="0"/>
              <a:t> </a:t>
            </a:r>
            <a:r>
              <a:rPr lang="en-US" sz="1600" b="1" dirty="0" err="1"/>
              <a:t>uzemljenih</a:t>
            </a:r>
            <a:r>
              <a:rPr lang="en-US" sz="1600" b="1" dirty="0"/>
              <a:t> </a:t>
            </a:r>
            <a:r>
              <a:rPr lang="en-US" sz="1600" b="1" dirty="0" err="1"/>
              <a:t>djelova</a:t>
            </a:r>
            <a:r>
              <a:rPr lang="en-US" sz="1600" b="1" dirty="0"/>
              <a:t>. </a:t>
            </a:r>
            <a:endParaRPr lang="sr-Latn-RS" sz="1600" b="1" dirty="0"/>
          </a:p>
          <a:p>
            <a:r>
              <a:rPr lang="en-US" sz="1600" dirty="0" err="1"/>
              <a:t>Istovremeno</a:t>
            </a:r>
            <a:r>
              <a:rPr lang="en-US" sz="1600" dirty="0"/>
              <a:t> </a:t>
            </a:r>
            <a:r>
              <a:rPr lang="en-US" sz="1600" dirty="0" err="1"/>
              <a:t>izolatori</a:t>
            </a:r>
            <a:r>
              <a:rPr lang="en-US" sz="1600" dirty="0"/>
              <a:t> </a:t>
            </a:r>
            <a:r>
              <a:rPr lang="en-US" sz="1600" dirty="0" err="1"/>
              <a:t>imaju</a:t>
            </a:r>
            <a:r>
              <a:rPr lang="en-US" sz="1600" dirty="0"/>
              <a:t> </a:t>
            </a:r>
            <a:r>
              <a:rPr lang="en-US" sz="1600" dirty="0" err="1"/>
              <a:t>važnu</a:t>
            </a:r>
            <a:r>
              <a:rPr lang="en-US" sz="1600" dirty="0"/>
              <a:t> </a:t>
            </a:r>
            <a:r>
              <a:rPr lang="en-US" sz="1600" dirty="0" err="1"/>
              <a:t>mehaničku</a:t>
            </a:r>
            <a:r>
              <a:rPr lang="en-US" sz="1600" dirty="0"/>
              <a:t> </a:t>
            </a:r>
            <a:r>
              <a:rPr lang="en-US" sz="1600" dirty="0" err="1"/>
              <a:t>ulogu</a:t>
            </a:r>
            <a:r>
              <a:rPr lang="en-US" sz="1600" dirty="0"/>
              <a:t> </a:t>
            </a:r>
            <a:r>
              <a:rPr lang="en-US" sz="1600" dirty="0" err="1"/>
              <a:t>na</a:t>
            </a:r>
            <a:r>
              <a:rPr lang="en-US" sz="1600" dirty="0"/>
              <a:t> </a:t>
            </a:r>
            <a:r>
              <a:rPr lang="en-US" sz="1600" dirty="0" err="1"/>
              <a:t>vodu</a:t>
            </a:r>
            <a:r>
              <a:rPr lang="en-US" sz="1600" dirty="0"/>
              <a:t>, time </a:t>
            </a:r>
            <a:r>
              <a:rPr lang="en-US" sz="1600" dirty="0" err="1"/>
              <a:t>što</a:t>
            </a:r>
            <a:r>
              <a:rPr lang="en-US" sz="1600" dirty="0"/>
              <a:t> </a:t>
            </a:r>
            <a:r>
              <a:rPr lang="en-US" sz="1600" dirty="0" err="1"/>
              <a:t>težinu</a:t>
            </a:r>
            <a:r>
              <a:rPr lang="en-US" sz="1600" dirty="0"/>
              <a:t> </a:t>
            </a:r>
            <a:r>
              <a:rPr lang="en-US" sz="1600" dirty="0" err="1"/>
              <a:t>provodnika</a:t>
            </a:r>
            <a:r>
              <a:rPr lang="en-US" sz="1600" dirty="0"/>
              <a:t>, </a:t>
            </a:r>
            <a:r>
              <a:rPr lang="en-US" sz="1600" dirty="0" err="1"/>
              <a:t>kao</a:t>
            </a:r>
            <a:r>
              <a:rPr lang="en-US" sz="1600" dirty="0"/>
              <a:t> </a:t>
            </a:r>
            <a:r>
              <a:rPr lang="en-US" sz="1600" dirty="0" err="1"/>
              <a:t>i</a:t>
            </a:r>
            <a:r>
              <a:rPr lang="en-US" sz="1600" dirty="0"/>
              <a:t> </a:t>
            </a:r>
            <a:r>
              <a:rPr lang="en-US" sz="1600" dirty="0" err="1"/>
              <a:t>dodatni</a:t>
            </a:r>
            <a:r>
              <a:rPr lang="en-US" sz="1600" dirty="0"/>
              <a:t> </a:t>
            </a:r>
            <a:r>
              <a:rPr lang="en-US" sz="1600" dirty="0" err="1"/>
              <a:t>teret</a:t>
            </a:r>
            <a:r>
              <a:rPr lang="en-US" sz="1600" dirty="0"/>
              <a:t> (</a:t>
            </a:r>
            <a:r>
              <a:rPr lang="en-US" sz="1600" dirty="0" err="1"/>
              <a:t>vjetar</a:t>
            </a:r>
            <a:r>
              <a:rPr lang="en-US" sz="1600" dirty="0"/>
              <a:t>, led </a:t>
            </a:r>
            <a:r>
              <a:rPr lang="en-US" sz="1600" dirty="0" err="1"/>
              <a:t>i</a:t>
            </a:r>
            <a:r>
              <a:rPr lang="sr-Latn-RS" sz="1600" dirty="0"/>
              <a:t> </a:t>
            </a:r>
            <a:r>
              <a:rPr lang="en-US" sz="1600" dirty="0"/>
              <a:t>sl.) </a:t>
            </a:r>
            <a:r>
              <a:rPr lang="en-US" sz="1600" dirty="0" err="1"/>
              <a:t>sa</a:t>
            </a:r>
            <a:r>
              <a:rPr lang="en-US" sz="1600" dirty="0"/>
              <a:t> </a:t>
            </a:r>
            <a:r>
              <a:rPr lang="en-US" sz="1600" dirty="0" err="1"/>
              <a:t>provodnika</a:t>
            </a:r>
            <a:r>
              <a:rPr lang="en-US" sz="1600" dirty="0"/>
              <a:t> </a:t>
            </a:r>
            <a:r>
              <a:rPr lang="en-US" sz="1600" dirty="0" err="1"/>
              <a:t>prenose</a:t>
            </a:r>
            <a:r>
              <a:rPr lang="en-US" sz="1600" dirty="0"/>
              <a:t> </a:t>
            </a:r>
            <a:r>
              <a:rPr lang="en-US" sz="1600" dirty="0" err="1"/>
              <a:t>na</a:t>
            </a:r>
            <a:r>
              <a:rPr lang="en-US" sz="1600" dirty="0"/>
              <a:t> stub. </a:t>
            </a:r>
            <a:endParaRPr lang="sr-Latn-RS" sz="1600" dirty="0"/>
          </a:p>
          <a:p>
            <a:r>
              <a:rPr lang="en-US" sz="1600" dirty="0" err="1"/>
              <a:t>Izolatori</a:t>
            </a:r>
            <a:r>
              <a:rPr lang="en-US" sz="1600" dirty="0"/>
              <a:t> </a:t>
            </a:r>
            <a:r>
              <a:rPr lang="en-US" sz="1600" dirty="0" err="1"/>
              <a:t>moraju</a:t>
            </a:r>
            <a:r>
              <a:rPr lang="en-US" sz="1600" dirty="0"/>
              <a:t> </a:t>
            </a:r>
            <a:r>
              <a:rPr lang="en-US" sz="1600" dirty="0" err="1"/>
              <a:t>imati</a:t>
            </a:r>
            <a:r>
              <a:rPr lang="en-US" sz="1600" dirty="0"/>
              <a:t> </a:t>
            </a:r>
            <a:r>
              <a:rPr lang="en-US" sz="1600" dirty="0" err="1"/>
              <a:t>odgovarajuća</a:t>
            </a:r>
            <a:r>
              <a:rPr lang="en-US" sz="1600" dirty="0"/>
              <a:t> </a:t>
            </a:r>
            <a:r>
              <a:rPr lang="en-US" sz="1600" dirty="0" err="1"/>
              <a:t>električna</a:t>
            </a:r>
            <a:r>
              <a:rPr lang="en-US" sz="1600" dirty="0"/>
              <a:t> </a:t>
            </a:r>
            <a:r>
              <a:rPr lang="en-US" sz="1600" dirty="0" err="1"/>
              <a:t>i</a:t>
            </a:r>
            <a:r>
              <a:rPr lang="en-US" sz="1600" dirty="0"/>
              <a:t> </a:t>
            </a:r>
            <a:r>
              <a:rPr lang="en-US" sz="1600" dirty="0" err="1"/>
              <a:t>mehanička</a:t>
            </a:r>
            <a:r>
              <a:rPr lang="en-US" sz="1600" dirty="0"/>
              <a:t> </a:t>
            </a:r>
            <a:r>
              <a:rPr lang="en-US" sz="1600" dirty="0" err="1"/>
              <a:t>svojstva</a:t>
            </a:r>
            <a:r>
              <a:rPr lang="en-US" sz="1600" dirty="0"/>
              <a:t> </a:t>
            </a:r>
            <a:r>
              <a:rPr lang="en-US" sz="1600" dirty="0" err="1"/>
              <a:t>i</a:t>
            </a:r>
            <a:r>
              <a:rPr lang="en-US" sz="1600" dirty="0"/>
              <a:t> mor</a:t>
            </a:r>
            <a:r>
              <a:rPr lang="sr-Latn-RS" sz="1600" dirty="0"/>
              <a:t>a</a:t>
            </a:r>
            <a:r>
              <a:rPr lang="en-US" sz="1600" dirty="0" err="1"/>
              <a:t>ju</a:t>
            </a:r>
            <a:r>
              <a:rPr lang="en-US" sz="1600" dirty="0"/>
              <a:t> </a:t>
            </a:r>
            <a:r>
              <a:rPr lang="en-US" sz="1600" dirty="0" err="1"/>
              <a:t>biti</a:t>
            </a:r>
            <a:r>
              <a:rPr lang="en-US" sz="1600" dirty="0"/>
              <a:t> </a:t>
            </a:r>
            <a:r>
              <a:rPr lang="en-US" sz="1600" dirty="0" err="1"/>
              <a:t>otporni</a:t>
            </a:r>
            <a:r>
              <a:rPr lang="en-US" sz="1600" dirty="0"/>
              <a:t> </a:t>
            </a:r>
            <a:r>
              <a:rPr lang="en-US" sz="1600" dirty="0" err="1"/>
              <a:t>na</a:t>
            </a:r>
            <a:r>
              <a:rPr lang="en-US" sz="1600" dirty="0"/>
              <a:t> </a:t>
            </a:r>
            <a:r>
              <a:rPr lang="en-US" sz="1600" dirty="0" err="1"/>
              <a:t>atmosferske</a:t>
            </a:r>
            <a:r>
              <a:rPr lang="en-US" sz="1600" dirty="0"/>
              <a:t> </a:t>
            </a:r>
            <a:r>
              <a:rPr lang="en-US" sz="1600" dirty="0" err="1"/>
              <a:t>i</a:t>
            </a:r>
            <a:r>
              <a:rPr lang="en-US" sz="1600" dirty="0"/>
              <a:t> </a:t>
            </a:r>
            <a:r>
              <a:rPr lang="en-US" sz="1600" dirty="0" err="1"/>
              <a:t>hemijske</a:t>
            </a:r>
            <a:r>
              <a:rPr lang="en-US" sz="1600" dirty="0"/>
              <a:t> </a:t>
            </a:r>
            <a:r>
              <a:rPr lang="en-US" sz="1600" dirty="0" err="1"/>
              <a:t>uticaje</a:t>
            </a:r>
            <a:r>
              <a:rPr lang="en-US" sz="1600" dirty="0"/>
              <a:t>, ne </a:t>
            </a:r>
            <a:r>
              <a:rPr lang="en-US" sz="1600" dirty="0" err="1"/>
              <a:t>smiju</a:t>
            </a:r>
            <a:r>
              <a:rPr lang="en-US" sz="1600" dirty="0"/>
              <a:t> </a:t>
            </a:r>
            <a:r>
              <a:rPr lang="en-US" sz="1600" dirty="0" err="1"/>
              <a:t>pretjerano</a:t>
            </a:r>
            <a:r>
              <a:rPr lang="en-US" sz="1600" dirty="0"/>
              <a:t> </a:t>
            </a:r>
            <a:r>
              <a:rPr lang="en-US" sz="1600" dirty="0" err="1"/>
              <a:t>brzo</a:t>
            </a:r>
            <a:r>
              <a:rPr lang="en-US" sz="1600" dirty="0"/>
              <a:t> </a:t>
            </a:r>
            <a:r>
              <a:rPr lang="en-US" sz="1600" dirty="0" err="1"/>
              <a:t>stariti</a:t>
            </a:r>
            <a:r>
              <a:rPr lang="en-US" sz="1600" dirty="0"/>
              <a:t> u </a:t>
            </a:r>
            <a:r>
              <a:rPr lang="en-US" sz="1600" dirty="0" err="1"/>
              <a:t>pogonu</a:t>
            </a:r>
            <a:r>
              <a:rPr lang="en-US" sz="1600" dirty="0"/>
              <a:t> </a:t>
            </a:r>
            <a:r>
              <a:rPr lang="en-US" sz="1600" dirty="0" err="1"/>
              <a:t>i</a:t>
            </a:r>
            <a:r>
              <a:rPr lang="en-US" sz="1600" dirty="0"/>
              <a:t> </a:t>
            </a:r>
            <a:r>
              <a:rPr lang="en-US" sz="1600" dirty="0" err="1"/>
              <a:t>moraju</a:t>
            </a:r>
            <a:r>
              <a:rPr lang="en-US" sz="1600" dirty="0"/>
              <a:t> </a:t>
            </a:r>
            <a:r>
              <a:rPr lang="en-US" sz="1600" dirty="0" err="1"/>
              <a:t>biti</a:t>
            </a:r>
            <a:r>
              <a:rPr lang="en-US" sz="1600" dirty="0"/>
              <a:t> </a:t>
            </a:r>
            <a:r>
              <a:rPr lang="en-US" sz="1600" dirty="0" err="1"/>
              <a:t>ekonomični</a:t>
            </a:r>
            <a:r>
              <a:rPr lang="en-US" sz="1600" dirty="0"/>
              <a:t>. </a:t>
            </a:r>
          </a:p>
        </p:txBody>
      </p:sp>
      <p:pic>
        <p:nvPicPr>
          <p:cNvPr id="9" name="Picture 8">
            <a:extLst>
              <a:ext uri="{FF2B5EF4-FFF2-40B4-BE49-F238E27FC236}">
                <a16:creationId xmlns:a16="http://schemas.microsoft.com/office/drawing/2014/main" id="{62813489-C066-4082-8CCF-27E1644FBDFE}"/>
              </a:ext>
            </a:extLst>
          </p:cNvPr>
          <p:cNvPicPr>
            <a:picLocks noChangeAspect="1"/>
          </p:cNvPicPr>
          <p:nvPr/>
        </p:nvPicPr>
        <p:blipFill rotWithShape="1">
          <a:blip r:embed="rId2"/>
          <a:srcRect l="7882" r="13805" b="-1"/>
          <a:stretch/>
        </p:blipFill>
        <p:spPr>
          <a:xfrm>
            <a:off x="6981825" y="2480955"/>
            <a:ext cx="3341984" cy="3918123"/>
          </a:xfrm>
          <a:prstGeom prst="rect">
            <a:avLst/>
          </a:prstGeom>
        </p:spPr>
      </p:pic>
    </p:spTree>
    <p:extLst>
      <p:ext uri="{BB962C8B-B14F-4D97-AF65-F5344CB8AC3E}">
        <p14:creationId xmlns:p14="http://schemas.microsoft.com/office/powerpoint/2010/main" val="1441608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731520"/>
            <a:ext cx="4567428" cy="1426464"/>
          </a:xfrm>
        </p:spPr>
        <p:txBody>
          <a:bodyPr>
            <a:normAutofit/>
          </a:bodyPr>
          <a:lstStyle/>
          <a:p>
            <a:r>
              <a:rPr lang="sr-Latn-RS">
                <a:solidFill>
                  <a:srgbClr val="FFFFFF"/>
                </a:solidFill>
              </a:rPr>
              <a:t> Potporni izolatori</a:t>
            </a:r>
            <a:endParaRPr lang="en-US">
              <a:solidFill>
                <a:srgbClr val="FFFFFF"/>
              </a:solidFill>
            </a:endParaRPr>
          </a:p>
        </p:txBody>
      </p:sp>
      <p:sp>
        <p:nvSpPr>
          <p:cNvPr id="3" name="Content Placeholder 2"/>
          <p:cNvSpPr>
            <a:spLocks noGrp="1"/>
          </p:cNvSpPr>
          <p:nvPr>
            <p:ph idx="1"/>
          </p:nvPr>
        </p:nvSpPr>
        <p:spPr>
          <a:xfrm>
            <a:off x="2116093" y="2798385"/>
            <a:ext cx="4523975" cy="3283260"/>
          </a:xfrm>
        </p:spPr>
        <p:txBody>
          <a:bodyPr anchor="ctr">
            <a:normAutofit/>
          </a:bodyPr>
          <a:lstStyle/>
          <a:p>
            <a:r>
              <a:rPr lang="sr-Latn-RS" sz="1400"/>
              <a:t>Prema namijeni se dijele na </a:t>
            </a:r>
            <a:r>
              <a:rPr lang="sr-Latn-RS" sz="1400" b="1"/>
              <a:t>viseće</a:t>
            </a:r>
            <a:r>
              <a:rPr lang="sr-Latn-RS" sz="1400"/>
              <a:t>, </a:t>
            </a:r>
            <a:r>
              <a:rPr lang="sr-Latn-RS" sz="1400" b="1"/>
              <a:t>potporne</a:t>
            </a:r>
            <a:r>
              <a:rPr lang="sr-Latn-RS" sz="1400"/>
              <a:t> i </a:t>
            </a:r>
            <a:r>
              <a:rPr lang="sr-Latn-RS" sz="1400" b="1"/>
              <a:t>provodne</a:t>
            </a:r>
            <a:r>
              <a:rPr lang="sr-Latn-RS" sz="1400"/>
              <a:t>.</a:t>
            </a:r>
          </a:p>
          <a:p>
            <a:pPr>
              <a:buFont typeface="Wingdings" pitchFamily="2" charset="2"/>
              <a:buChar char="Ø"/>
            </a:pPr>
            <a:r>
              <a:rPr lang="en-US" sz="1400">
                <a:latin typeface="Arial" pitchFamily="34" charset="0"/>
                <a:cs typeface="Arial" pitchFamily="34" charset="0"/>
              </a:rPr>
              <a:t>Potporni izolatori nose sabirnice i ostale neizolovane provodnike u postrojenju. </a:t>
            </a:r>
            <a:endParaRPr lang="sr-Latn-RS" sz="1400">
              <a:latin typeface="Arial" pitchFamily="34" charset="0"/>
              <a:cs typeface="Arial" pitchFamily="34" charset="0"/>
            </a:endParaRPr>
          </a:p>
          <a:p>
            <a:pPr marL="0" indent="0">
              <a:buNone/>
            </a:pPr>
            <a:endParaRPr lang="sr-Latn-RS" sz="1400">
              <a:latin typeface="Arial" pitchFamily="34" charset="0"/>
              <a:cs typeface="Arial" pitchFamily="34" charset="0"/>
            </a:endParaRPr>
          </a:p>
          <a:p>
            <a:pPr>
              <a:buFont typeface="Wingdings" pitchFamily="2" charset="2"/>
              <a:buChar char="Ø"/>
            </a:pPr>
            <a:r>
              <a:rPr lang="sr-Latn-RS" sz="1400">
                <a:latin typeface="Arial" pitchFamily="34" charset="0"/>
                <a:cs typeface="Arial" pitchFamily="34" charset="0"/>
              </a:rPr>
              <a:t>  </a:t>
            </a:r>
            <a:r>
              <a:rPr lang="en-US" sz="1400">
                <a:latin typeface="Arial" pitchFamily="34" charset="0"/>
                <a:cs typeface="Arial" pitchFamily="34" charset="0"/>
              </a:rPr>
              <a:t>Oni izoluju provodnike</a:t>
            </a:r>
            <a:r>
              <a:rPr lang="sr-Latn-RS" sz="1400">
                <a:latin typeface="Arial" pitchFamily="34" charset="0"/>
                <a:cs typeface="Arial" pitchFamily="34" charset="0"/>
              </a:rPr>
              <a:t> </a:t>
            </a:r>
            <a:r>
              <a:rPr lang="en-US" sz="1400">
                <a:latin typeface="Arial" pitchFamily="34" charset="0"/>
                <a:cs typeface="Arial" pitchFamily="34" charset="0"/>
              </a:rPr>
              <a:t>od uzemljenih delova i preuzimaju na sebe sile koje deluju na sabirnice</a:t>
            </a:r>
            <a:r>
              <a:rPr lang="sr-Latn-RS" sz="1400">
                <a:latin typeface="Arial" pitchFamily="34" charset="0"/>
                <a:cs typeface="Arial" pitchFamily="34" charset="0"/>
              </a:rPr>
              <a:t>.</a:t>
            </a:r>
          </a:p>
          <a:p>
            <a:pPr>
              <a:buFont typeface="Wingdings" pitchFamily="2" charset="2"/>
              <a:buChar char="Ø"/>
            </a:pPr>
            <a:endParaRPr lang="sr-Latn-RS" sz="1400">
              <a:latin typeface="Arial" pitchFamily="34" charset="0"/>
              <a:cs typeface="Arial" pitchFamily="34" charset="0"/>
            </a:endParaRPr>
          </a:p>
          <a:p>
            <a:pPr>
              <a:buFont typeface="Wingdings" pitchFamily="2" charset="2"/>
              <a:buChar char="Ø"/>
            </a:pPr>
            <a:r>
              <a:rPr lang="sr-Latn-RS" sz="1400">
                <a:latin typeface="Arial" pitchFamily="34" charset="0"/>
                <a:cs typeface="Arial" pitchFamily="34" charset="0"/>
              </a:rPr>
              <a:t>  Izolatori se biraju:</a:t>
            </a:r>
          </a:p>
          <a:p>
            <a:pPr marL="800100" lvl="1" indent="-342900">
              <a:buFont typeface="Wingdings" panose="05000000000000000000" pitchFamily="2" charset="2"/>
              <a:buChar char="§"/>
            </a:pPr>
            <a:r>
              <a:rPr lang="sr-Latn-RS" sz="1400">
                <a:latin typeface="Arial" pitchFamily="34" charset="0"/>
                <a:cs typeface="Arial" pitchFamily="34" charset="0"/>
              </a:rPr>
              <a:t>na</a:t>
            </a:r>
            <a:r>
              <a:rPr lang="en-US" sz="1400">
                <a:latin typeface="Arial" pitchFamily="34" charset="0"/>
                <a:cs typeface="Arial" pitchFamily="34" charset="0"/>
              </a:rPr>
              <a:t> osnovu sila</a:t>
            </a:r>
            <a:r>
              <a:rPr lang="sr-Latn-RS" sz="1400">
                <a:latin typeface="Arial" pitchFamily="34" charset="0"/>
                <a:cs typeface="Arial" pitchFamily="34" charset="0"/>
              </a:rPr>
              <a:t> koje djeluju na sabirnice</a:t>
            </a:r>
            <a:r>
              <a:rPr lang="en-US" sz="1400">
                <a:latin typeface="Arial" pitchFamily="34" charset="0"/>
                <a:cs typeface="Arial" pitchFamily="34" charset="0"/>
              </a:rPr>
              <a:t> i </a:t>
            </a:r>
            <a:endParaRPr lang="sr-Latn-ME" sz="1400">
              <a:latin typeface="Arial" pitchFamily="34" charset="0"/>
              <a:cs typeface="Arial" pitchFamily="34" charset="0"/>
            </a:endParaRPr>
          </a:p>
          <a:p>
            <a:pPr marL="800100" lvl="1" indent="-342900">
              <a:buFont typeface="Wingdings" panose="05000000000000000000" pitchFamily="2" charset="2"/>
              <a:buChar char="§"/>
            </a:pPr>
            <a:r>
              <a:rPr lang="en-US" sz="1400">
                <a:latin typeface="Arial" pitchFamily="34" charset="0"/>
                <a:cs typeface="Arial" pitchFamily="34" charset="0"/>
              </a:rPr>
              <a:t>na</a:t>
            </a:r>
            <a:r>
              <a:rPr lang="sr-Latn-RS" sz="1400">
                <a:latin typeface="Arial" pitchFamily="34" charset="0"/>
                <a:cs typeface="Arial" pitchFamily="34" charset="0"/>
              </a:rPr>
              <a:t> </a:t>
            </a:r>
            <a:r>
              <a:rPr lang="en-US" sz="1400">
                <a:latin typeface="Arial" pitchFamily="34" charset="0"/>
                <a:cs typeface="Arial" pitchFamily="34" charset="0"/>
              </a:rPr>
              <a:t>osnovu naznačenog napona sabirnica. </a:t>
            </a:r>
          </a:p>
          <a:p>
            <a:endParaRPr lang="sr-Latn-RS" sz="1400"/>
          </a:p>
        </p:txBody>
      </p:sp>
      <p:pic>
        <p:nvPicPr>
          <p:cNvPr id="4" name="Picture 3">
            <a:extLst>
              <a:ext uri="{FF2B5EF4-FFF2-40B4-BE49-F238E27FC236}">
                <a16:creationId xmlns:a16="http://schemas.microsoft.com/office/drawing/2014/main" id="{DFDEC97B-2C2E-4AEB-A51D-CADF274CE90A}"/>
              </a:ext>
            </a:extLst>
          </p:cNvPr>
          <p:cNvPicPr>
            <a:picLocks noChangeAspect="1"/>
          </p:cNvPicPr>
          <p:nvPr/>
        </p:nvPicPr>
        <p:blipFill rotWithShape="1">
          <a:blip r:embed="rId2"/>
          <a:srcRect t="447" r="1" b="78"/>
          <a:stretch/>
        </p:blipFill>
        <p:spPr>
          <a:xfrm>
            <a:off x="6981825" y="2480955"/>
            <a:ext cx="3341984" cy="3918123"/>
          </a:xfrm>
          <a:prstGeom prst="rect">
            <a:avLst/>
          </a:prstGeom>
        </p:spPr>
      </p:pic>
    </p:spTree>
    <p:extLst>
      <p:ext uri="{BB962C8B-B14F-4D97-AF65-F5344CB8AC3E}">
        <p14:creationId xmlns:p14="http://schemas.microsoft.com/office/powerpoint/2010/main" val="421056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731520"/>
            <a:ext cx="4567428" cy="1426464"/>
          </a:xfrm>
        </p:spPr>
        <p:txBody>
          <a:bodyPr>
            <a:normAutofit/>
          </a:bodyPr>
          <a:lstStyle/>
          <a:p>
            <a:r>
              <a:rPr lang="sr-Latn-RS">
                <a:solidFill>
                  <a:srgbClr val="FFFFFF"/>
                </a:solidFill>
              </a:rPr>
              <a:t>Provodni izolatori</a:t>
            </a:r>
            <a:endParaRPr lang="en-US">
              <a:solidFill>
                <a:srgbClr val="FFFFFF"/>
              </a:solidFill>
            </a:endParaRPr>
          </a:p>
        </p:txBody>
      </p:sp>
      <p:sp>
        <p:nvSpPr>
          <p:cNvPr id="3" name="Content Placeholder 2"/>
          <p:cNvSpPr>
            <a:spLocks noGrp="1"/>
          </p:cNvSpPr>
          <p:nvPr>
            <p:ph idx="1"/>
          </p:nvPr>
        </p:nvSpPr>
        <p:spPr>
          <a:xfrm>
            <a:off x="2116093" y="2798385"/>
            <a:ext cx="4523975" cy="3283260"/>
          </a:xfrm>
        </p:spPr>
        <p:txBody>
          <a:bodyPr anchor="ctr">
            <a:normAutofit/>
          </a:bodyPr>
          <a:lstStyle/>
          <a:p>
            <a:pPr marL="342900" indent="-342900">
              <a:buFont typeface="Wingdings" panose="05000000000000000000" pitchFamily="2" charset="2"/>
              <a:buChar char="Ø"/>
            </a:pPr>
            <a:r>
              <a:rPr lang="en-US" sz="1700">
                <a:latin typeface="Arial" panose="020B0604020202020204" pitchFamily="34" charset="0"/>
                <a:cs typeface="Arial" panose="020B0604020202020204" pitchFamily="34" charset="0"/>
              </a:rPr>
              <a:t>Provodni izolatori imaju ulogu da izoluju neizolovane provodnike od</a:t>
            </a:r>
            <a:r>
              <a:rPr lang="sr-Latn-ME" sz="1700">
                <a:latin typeface="Arial" panose="020B0604020202020204" pitchFamily="34" charset="0"/>
                <a:cs typeface="Arial" panose="020B0604020202020204" pitchFamily="34" charset="0"/>
              </a:rPr>
              <a:t> </a:t>
            </a:r>
            <a:r>
              <a:rPr lang="en-US" sz="1700">
                <a:latin typeface="Arial" panose="020B0604020202020204" pitchFamily="34" charset="0"/>
                <a:cs typeface="Arial" panose="020B0604020202020204" pitchFamily="34" charset="0"/>
              </a:rPr>
              <a:t>zida ili metalanih delova u</a:t>
            </a:r>
            <a:r>
              <a:rPr lang="sr-Latn-ME" sz="1700">
                <a:latin typeface="Arial" panose="020B0604020202020204" pitchFamily="34" charset="0"/>
                <a:cs typeface="Arial" panose="020B0604020202020204" pitchFamily="34" charset="0"/>
              </a:rPr>
              <a:t> </a:t>
            </a:r>
            <a:r>
              <a:rPr lang="en-US" sz="1700">
                <a:latin typeface="Arial" panose="020B0604020202020204" pitchFamily="34" charset="0"/>
                <a:cs typeface="Arial" panose="020B0604020202020204" pitchFamily="34" charset="0"/>
              </a:rPr>
              <a:t>postrojenjima.</a:t>
            </a:r>
            <a:endParaRPr lang="pl-PL" sz="1700">
              <a:latin typeface="Arial" pitchFamily="34" charset="0"/>
              <a:cs typeface="Arial" pitchFamily="34" charset="0"/>
            </a:endParaRPr>
          </a:p>
          <a:p>
            <a:pPr marL="342900" indent="-342900">
              <a:buFont typeface="Wingdings" panose="05000000000000000000" pitchFamily="2" charset="2"/>
              <a:buChar char="Ø"/>
            </a:pPr>
            <a:r>
              <a:rPr lang="en-US" sz="1700">
                <a:latin typeface="Arial" panose="020B0604020202020204" pitchFamily="34" charset="0"/>
                <a:cs typeface="Arial" panose="020B0604020202020204" pitchFamily="34" charset="0"/>
              </a:rPr>
              <a:t>Koriste se pri prolazu provodnika</a:t>
            </a:r>
            <a:r>
              <a:rPr lang="sr-Latn-ME" sz="1700">
                <a:latin typeface="Arial" panose="020B0604020202020204" pitchFamily="34" charset="0"/>
                <a:cs typeface="Arial" panose="020B0604020202020204" pitchFamily="34" charset="0"/>
              </a:rPr>
              <a:t> </a:t>
            </a:r>
            <a:r>
              <a:rPr lang="pl-PL" sz="1700">
                <a:latin typeface="Arial" panose="020B0604020202020204" pitchFamily="34" charset="0"/>
                <a:cs typeface="Arial" panose="020B0604020202020204" pitchFamily="34" charset="0"/>
              </a:rPr>
              <a:t>iz jedne prostorije u drugu, iz jednog dela oklopljenog postrojenja u drugi ili iz postrojenja u slobodan prostor. </a:t>
            </a:r>
          </a:p>
          <a:p>
            <a:endParaRPr lang="en-US" sz="1700"/>
          </a:p>
        </p:txBody>
      </p:sp>
      <p:pic>
        <p:nvPicPr>
          <p:cNvPr id="4" name="Picture 3">
            <a:extLst>
              <a:ext uri="{FF2B5EF4-FFF2-40B4-BE49-F238E27FC236}">
                <a16:creationId xmlns:a16="http://schemas.microsoft.com/office/drawing/2014/main" id="{E8E16373-9BD8-41EE-9340-8A7A67A82FCE}"/>
              </a:ext>
            </a:extLst>
          </p:cNvPr>
          <p:cNvPicPr>
            <a:picLocks noChangeAspect="1"/>
          </p:cNvPicPr>
          <p:nvPr/>
        </p:nvPicPr>
        <p:blipFill rotWithShape="1">
          <a:blip r:embed="rId2"/>
          <a:srcRect r="9482" b="-1"/>
          <a:stretch/>
        </p:blipFill>
        <p:spPr>
          <a:xfrm>
            <a:off x="6981825" y="2480955"/>
            <a:ext cx="3341984" cy="3918123"/>
          </a:xfrm>
          <a:prstGeom prst="rect">
            <a:avLst/>
          </a:prstGeom>
        </p:spPr>
      </p:pic>
    </p:spTree>
    <p:extLst>
      <p:ext uri="{BB962C8B-B14F-4D97-AF65-F5344CB8AC3E}">
        <p14:creationId xmlns:p14="http://schemas.microsoft.com/office/powerpoint/2010/main" val="1084783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2700" y="2318197"/>
            <a:ext cx="7293023" cy="3683358"/>
          </a:xfrm>
        </p:spPr>
        <p:txBody>
          <a:bodyPr anchor="ctr">
            <a:normAutofit/>
          </a:bodyPr>
          <a:lstStyle/>
          <a:p>
            <a:r>
              <a:rPr lang="vi-VN" sz="1700" dirty="0"/>
              <a:t>Klasični materijal za izolatore je </a:t>
            </a:r>
            <a:r>
              <a:rPr lang="vi-VN" sz="1700" b="1" dirty="0"/>
              <a:t>porcelan</a:t>
            </a:r>
            <a:r>
              <a:rPr lang="vi-VN" sz="1700" dirty="0"/>
              <a:t> : kaolin (50%), glinic (25%) i kvarc (25%). </a:t>
            </a:r>
            <a:endParaRPr lang="sr-Latn-RS" sz="1700" dirty="0"/>
          </a:p>
          <a:p>
            <a:r>
              <a:rPr lang="vi-VN" sz="1700" dirty="0"/>
              <a:t>Za izradu izolatora upotrebljava se i:</a:t>
            </a:r>
            <a:r>
              <a:rPr lang="sr-Latn-RS" sz="1700" dirty="0"/>
              <a:t> </a:t>
            </a:r>
            <a:r>
              <a:rPr lang="vi-VN" sz="1700" b="1" dirty="0"/>
              <a:t>steatit</a:t>
            </a:r>
            <a:r>
              <a:rPr lang="vi-VN" sz="1700" dirty="0"/>
              <a:t>, koji ima veću mehaničku čvrstoću, a takođe i </a:t>
            </a:r>
            <a:r>
              <a:rPr lang="vi-VN" sz="1700" b="1" dirty="0"/>
              <a:t>staklo kaljano na poseban način</a:t>
            </a:r>
            <a:r>
              <a:rPr lang="vi-VN" sz="1700" dirty="0"/>
              <a:t>. </a:t>
            </a:r>
            <a:endParaRPr lang="sr-Latn-RS" sz="1700" dirty="0"/>
          </a:p>
          <a:p>
            <a:r>
              <a:rPr lang="vi-VN" sz="1700" dirty="0"/>
              <a:t>Prednost je izolatora od stakla je što su sva oštećenja vidljiva, dok porcelanski izolatori mogu biti loši a na oko neoštećeni. Izolator se sastoje od izolacionog tijela i od metalnih djelova. </a:t>
            </a:r>
            <a:endParaRPr lang="en-US" sz="1700" dirty="0"/>
          </a:p>
          <a:p>
            <a:endParaRPr lang="en-US" sz="1700" dirty="0"/>
          </a:p>
        </p:txBody>
      </p:sp>
    </p:spTree>
    <p:extLst>
      <p:ext uri="{BB962C8B-B14F-4D97-AF65-F5344CB8AC3E}">
        <p14:creationId xmlns:p14="http://schemas.microsoft.com/office/powerpoint/2010/main" val="4103674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3" r="-1" b="-1"/>
          <a:stretch/>
        </p:blipFill>
        <p:spPr>
          <a:xfrm>
            <a:off x="1764030" y="320040"/>
            <a:ext cx="8661654" cy="4303462"/>
          </a:xfrm>
          <a:prstGeom prst="rect">
            <a:avLst/>
          </a:prstGeom>
        </p:spPr>
      </p:pic>
      <p:sp>
        <p:nvSpPr>
          <p:cNvPr id="3" name="Content Placeholder 2"/>
          <p:cNvSpPr>
            <a:spLocks noGrp="1"/>
          </p:cNvSpPr>
          <p:nvPr>
            <p:ph idx="1"/>
          </p:nvPr>
        </p:nvSpPr>
        <p:spPr>
          <a:xfrm>
            <a:off x="4808982" y="5009084"/>
            <a:ext cx="5232654" cy="1345997"/>
          </a:xfrm>
        </p:spPr>
        <p:txBody>
          <a:bodyPr anchor="ctr">
            <a:normAutofit/>
          </a:bodyPr>
          <a:lstStyle/>
          <a:p>
            <a:r>
              <a:rPr lang="en-US" sz="1500">
                <a:solidFill>
                  <a:schemeClr val="bg1"/>
                </a:solidFill>
              </a:rPr>
              <a:t>Prema načinu kako nose provodnike izolatori se dijele:</a:t>
            </a:r>
            <a:endParaRPr lang="sr-Latn-RS" sz="1500">
              <a:solidFill>
                <a:schemeClr val="bg1"/>
              </a:solidFill>
            </a:endParaRPr>
          </a:p>
          <a:p>
            <a:pPr marL="0" indent="0">
              <a:buNone/>
            </a:pPr>
            <a:r>
              <a:rPr lang="en-US" sz="1500">
                <a:solidFill>
                  <a:schemeClr val="bg1"/>
                </a:solidFill>
              </a:rPr>
              <a:t> - </a:t>
            </a:r>
            <a:r>
              <a:rPr lang="en-US" sz="1500" b="1">
                <a:solidFill>
                  <a:schemeClr val="bg1"/>
                </a:solidFill>
              </a:rPr>
              <a:t>potporne</a:t>
            </a:r>
            <a:r>
              <a:rPr lang="en-US" sz="1500">
                <a:solidFill>
                  <a:schemeClr val="bg1"/>
                </a:solidFill>
              </a:rPr>
              <a:t> i </a:t>
            </a:r>
            <a:endParaRPr lang="sr-Latn-RS" sz="1500">
              <a:solidFill>
                <a:schemeClr val="bg1"/>
              </a:solidFill>
            </a:endParaRPr>
          </a:p>
          <a:p>
            <a:pPr marL="0" indent="0">
              <a:buNone/>
            </a:pPr>
            <a:r>
              <a:rPr lang="en-US" sz="1500">
                <a:solidFill>
                  <a:schemeClr val="bg1"/>
                </a:solidFill>
              </a:rPr>
              <a:t>- </a:t>
            </a:r>
            <a:r>
              <a:rPr lang="en-US" sz="1500" b="1">
                <a:solidFill>
                  <a:schemeClr val="bg1"/>
                </a:solidFill>
              </a:rPr>
              <a:t>lančaste</a:t>
            </a:r>
            <a:r>
              <a:rPr lang="en-US" sz="1500">
                <a:solidFill>
                  <a:schemeClr val="bg1"/>
                </a:solidFill>
              </a:rPr>
              <a:t>. </a:t>
            </a:r>
          </a:p>
        </p:txBody>
      </p:sp>
    </p:spTree>
    <p:extLst>
      <p:ext uri="{BB962C8B-B14F-4D97-AF65-F5344CB8AC3E}">
        <p14:creationId xmlns:p14="http://schemas.microsoft.com/office/powerpoint/2010/main" val="3013499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1" y="805023"/>
            <a:ext cx="3446303" cy="5371940"/>
          </a:xfrm>
        </p:spPr>
        <p:txBody>
          <a:bodyPr>
            <a:normAutofit/>
          </a:bodyPr>
          <a:lstStyle/>
          <a:p>
            <a:r>
              <a:rPr lang="en-US" sz="1600" dirty="0" err="1"/>
              <a:t>Kod</a:t>
            </a:r>
            <a:r>
              <a:rPr lang="en-US" sz="1600" dirty="0"/>
              <a:t> </a:t>
            </a:r>
            <a:r>
              <a:rPr lang="en-US" sz="1600" dirty="0" err="1"/>
              <a:t>lančastih</a:t>
            </a:r>
            <a:r>
              <a:rPr lang="en-US" sz="1600" dirty="0"/>
              <a:t> </a:t>
            </a:r>
            <a:r>
              <a:rPr lang="en-US" sz="1600" dirty="0" err="1"/>
              <a:t>izolatora</a:t>
            </a:r>
            <a:r>
              <a:rPr lang="en-US" sz="1600" dirty="0"/>
              <a:t> koji </a:t>
            </a:r>
            <a:r>
              <a:rPr lang="en-US" sz="1600" dirty="0" err="1"/>
              <a:t>su</a:t>
            </a:r>
            <a:r>
              <a:rPr lang="en-US" sz="1600" dirty="0"/>
              <a:t> </a:t>
            </a:r>
            <a:r>
              <a:rPr lang="en-US" sz="1600" dirty="0" err="1"/>
              <a:t>danas</a:t>
            </a:r>
            <a:r>
              <a:rPr lang="en-US" sz="1600" dirty="0"/>
              <a:t> u </a:t>
            </a:r>
            <a:r>
              <a:rPr lang="en-US" sz="1600" dirty="0" err="1"/>
              <a:t>upotrebi</a:t>
            </a:r>
            <a:r>
              <a:rPr lang="en-US" sz="1600" dirty="0"/>
              <a:t> za </a:t>
            </a:r>
            <a:r>
              <a:rPr lang="en-US" sz="1600" dirty="0" err="1"/>
              <a:t>nadzemne</a:t>
            </a:r>
            <a:r>
              <a:rPr lang="en-US" sz="1600" dirty="0"/>
              <a:t> </a:t>
            </a:r>
            <a:r>
              <a:rPr lang="en-US" sz="1600" dirty="0" err="1"/>
              <a:t>elektroenergetske</a:t>
            </a:r>
            <a:r>
              <a:rPr lang="en-US" sz="1600" dirty="0"/>
              <a:t> </a:t>
            </a:r>
            <a:r>
              <a:rPr lang="en-US" sz="1600" dirty="0" err="1"/>
              <a:t>vodove</a:t>
            </a:r>
            <a:r>
              <a:rPr lang="en-US" sz="1600" dirty="0"/>
              <a:t> </a:t>
            </a:r>
            <a:r>
              <a:rPr lang="en-US" sz="1600" dirty="0" err="1"/>
              <a:t>postoje</a:t>
            </a:r>
            <a:r>
              <a:rPr lang="en-US" sz="1600" dirty="0"/>
              <a:t> tri </a:t>
            </a:r>
            <a:r>
              <a:rPr lang="en-US" sz="1600" dirty="0" err="1"/>
              <a:t>tipa</a:t>
            </a:r>
            <a:r>
              <a:rPr lang="en-US" sz="1600" dirty="0"/>
              <a:t>:</a:t>
            </a:r>
            <a:endParaRPr lang="sr-Latn-RS" sz="1600" dirty="0"/>
          </a:p>
          <a:p>
            <a:pPr marL="0" indent="0">
              <a:buNone/>
            </a:pPr>
            <a:r>
              <a:rPr lang="en-US" sz="1600" dirty="0"/>
              <a:t>- </a:t>
            </a:r>
            <a:r>
              <a:rPr lang="en-US" sz="1600" b="1" dirty="0" err="1"/>
              <a:t>kapasti</a:t>
            </a:r>
            <a:r>
              <a:rPr lang="en-US" sz="1600" dirty="0"/>
              <a:t>,</a:t>
            </a:r>
            <a:endParaRPr lang="sr-Latn-RS" sz="1600" dirty="0"/>
          </a:p>
          <a:p>
            <a:pPr marL="0" indent="0">
              <a:buNone/>
            </a:pPr>
            <a:r>
              <a:rPr lang="en-US" sz="1600" dirty="0"/>
              <a:t> - </a:t>
            </a:r>
            <a:r>
              <a:rPr lang="en-US" sz="1600" b="1" dirty="0" err="1"/>
              <a:t>masivni</a:t>
            </a:r>
            <a:r>
              <a:rPr lang="en-US" sz="1600" dirty="0"/>
              <a:t> </a:t>
            </a:r>
            <a:r>
              <a:rPr lang="en-US" sz="1600" dirty="0" err="1"/>
              <a:t>i</a:t>
            </a:r>
            <a:endParaRPr lang="sr-Latn-RS" sz="1600" dirty="0"/>
          </a:p>
          <a:p>
            <a:pPr marL="0" indent="0">
              <a:buNone/>
            </a:pPr>
            <a:r>
              <a:rPr lang="en-US" sz="1600" dirty="0"/>
              <a:t> - </a:t>
            </a:r>
            <a:r>
              <a:rPr lang="en-US" sz="1600" b="1" dirty="0" err="1"/>
              <a:t>štapni</a:t>
            </a:r>
            <a:r>
              <a:rPr lang="en-US" sz="1600" b="1" dirty="0"/>
              <a:t> </a:t>
            </a:r>
            <a:r>
              <a:rPr lang="en-US" sz="1600" dirty="0" err="1"/>
              <a:t>izolatori</a:t>
            </a:r>
            <a:r>
              <a:rPr lang="en-US" sz="1600" dirty="0"/>
              <a:t>. </a:t>
            </a:r>
            <a:endParaRPr lang="sr-Latn-RS" sz="1600" dirty="0"/>
          </a:p>
          <a:p>
            <a:pPr marL="0" indent="0">
              <a:buNone/>
            </a:pPr>
            <a:r>
              <a:rPr lang="fi-FI" sz="1600" dirty="0"/>
              <a:t>Najviše se upotrebljavaju kapasti izolatori. </a:t>
            </a:r>
            <a:endParaRPr lang="sr-Latn-ME" sz="1600" dirty="0"/>
          </a:p>
          <a:p>
            <a:pPr marL="0" indent="0">
              <a:buNone/>
            </a:pPr>
            <a:r>
              <a:rPr lang="en-US" sz="1600" dirty="0" err="1"/>
              <a:t>Broj</a:t>
            </a:r>
            <a:r>
              <a:rPr lang="en-US" sz="1600" dirty="0"/>
              <a:t> </a:t>
            </a:r>
            <a:r>
              <a:rPr lang="en-US" sz="1600" dirty="0" err="1"/>
              <a:t>članaka</a:t>
            </a:r>
            <a:r>
              <a:rPr lang="en-US" sz="1600" dirty="0"/>
              <a:t> (kapa) u </a:t>
            </a:r>
            <a:r>
              <a:rPr lang="en-US" sz="1600" dirty="0" err="1"/>
              <a:t>lančastom</a:t>
            </a:r>
            <a:r>
              <a:rPr lang="en-US" sz="1600" dirty="0"/>
              <a:t> </a:t>
            </a:r>
            <a:r>
              <a:rPr lang="en-US" sz="1600" dirty="0" err="1"/>
              <a:t>izolatoru</a:t>
            </a:r>
            <a:r>
              <a:rPr lang="en-US" sz="1600" dirty="0"/>
              <a:t> </a:t>
            </a:r>
            <a:r>
              <a:rPr lang="en-US" sz="1600" dirty="0" err="1"/>
              <a:t>zavisiti</a:t>
            </a:r>
            <a:r>
              <a:rPr lang="en-US" sz="1600" dirty="0"/>
              <a:t> </a:t>
            </a:r>
            <a:r>
              <a:rPr lang="en-US" sz="1600" dirty="0" err="1"/>
              <a:t>prvenstveno</a:t>
            </a:r>
            <a:r>
              <a:rPr lang="en-US" sz="1600" dirty="0"/>
              <a:t> od </a:t>
            </a:r>
            <a:r>
              <a:rPr lang="en-US" sz="1600" dirty="0" err="1"/>
              <a:t>nazivnog</a:t>
            </a:r>
            <a:r>
              <a:rPr lang="en-US" sz="1600" dirty="0"/>
              <a:t> </a:t>
            </a:r>
            <a:r>
              <a:rPr lang="en-US" sz="1600" dirty="0" err="1"/>
              <a:t>napona</a:t>
            </a:r>
            <a:r>
              <a:rPr lang="en-US" sz="1600" dirty="0"/>
              <a:t> </a:t>
            </a:r>
            <a:r>
              <a:rPr lang="en-US" sz="1600" dirty="0" err="1"/>
              <a:t>nadzemnog</a:t>
            </a:r>
            <a:r>
              <a:rPr lang="en-US" sz="1600" dirty="0"/>
              <a:t> </a:t>
            </a:r>
            <a:r>
              <a:rPr lang="en-US" sz="1600" dirty="0" err="1"/>
              <a:t>elektroenergetskog</a:t>
            </a:r>
            <a:r>
              <a:rPr lang="en-US" sz="1600" dirty="0"/>
              <a:t> </a:t>
            </a:r>
            <a:r>
              <a:rPr lang="en-US" sz="1600" dirty="0" err="1"/>
              <a:t>voda</a:t>
            </a:r>
            <a:r>
              <a:rPr lang="en-US" sz="1600" dirty="0"/>
              <a:t>. Sa </a:t>
            </a:r>
            <a:r>
              <a:rPr lang="en-US" sz="1600" dirty="0" err="1"/>
              <a:t>porastom</a:t>
            </a:r>
            <a:r>
              <a:rPr lang="en-US" sz="1600" dirty="0"/>
              <a:t> </a:t>
            </a:r>
            <a:r>
              <a:rPr lang="en-US" sz="1600" dirty="0" err="1"/>
              <a:t>napona</a:t>
            </a:r>
            <a:r>
              <a:rPr lang="en-US" sz="1600" dirty="0"/>
              <a:t> </a:t>
            </a:r>
            <a:r>
              <a:rPr lang="en-US" sz="1600" dirty="0" err="1"/>
              <a:t>imamo</a:t>
            </a:r>
            <a:r>
              <a:rPr lang="en-US" sz="1600" dirty="0"/>
              <a:t> </a:t>
            </a:r>
            <a:r>
              <a:rPr lang="en-US" sz="1600" dirty="0" err="1"/>
              <a:t>i</a:t>
            </a:r>
            <a:r>
              <a:rPr lang="en-US" sz="1600" dirty="0"/>
              <a:t> </a:t>
            </a:r>
            <a:r>
              <a:rPr lang="en-US" sz="1600" dirty="0" err="1"/>
              <a:t>veći</a:t>
            </a:r>
            <a:r>
              <a:rPr lang="en-US" sz="1600" dirty="0"/>
              <a:t> </a:t>
            </a:r>
            <a:r>
              <a:rPr lang="en-US" sz="1600" dirty="0" err="1"/>
              <a:t>broja</a:t>
            </a:r>
            <a:r>
              <a:rPr lang="en-US" sz="1600" dirty="0"/>
              <a:t> </a:t>
            </a:r>
            <a:r>
              <a:rPr lang="en-US" sz="1600" dirty="0" err="1"/>
              <a:t>članaka</a:t>
            </a:r>
            <a:r>
              <a:rPr lang="en-US" sz="1600" dirty="0"/>
              <a:t> u </a:t>
            </a:r>
            <a:r>
              <a:rPr lang="en-US" sz="1600" dirty="0" err="1"/>
              <a:t>lančastom</a:t>
            </a:r>
            <a:r>
              <a:rPr lang="en-US" sz="1600" dirty="0"/>
              <a:t> </a:t>
            </a:r>
            <a:r>
              <a:rPr lang="en-US" sz="1600" dirty="0" err="1"/>
              <a:t>izolatoru</a:t>
            </a:r>
            <a:endParaRPr lang="en-US" sz="1600" dirty="0"/>
          </a:p>
          <a:p>
            <a:pPr marL="0" indent="0">
              <a:buNone/>
            </a:pPr>
            <a:endParaRPr lang="sr-Latn-RS" sz="1400" dirty="0"/>
          </a:p>
          <a:p>
            <a:pPr marL="0" indent="0">
              <a:buNone/>
            </a:pPr>
            <a:endParaRPr lang="en-US" sz="1400" dirty="0"/>
          </a:p>
        </p:txBody>
      </p:sp>
      <p:pic>
        <p:nvPicPr>
          <p:cNvPr id="8" name="Picture 7">
            <a:extLst>
              <a:ext uri="{FF2B5EF4-FFF2-40B4-BE49-F238E27FC236}">
                <a16:creationId xmlns:a16="http://schemas.microsoft.com/office/drawing/2014/main" id="{57FE4A4A-5226-488A-9DD4-4E3357801867}"/>
              </a:ext>
            </a:extLst>
          </p:cNvPr>
          <p:cNvPicPr>
            <a:picLocks noChangeAspect="1"/>
          </p:cNvPicPr>
          <p:nvPr/>
        </p:nvPicPr>
        <p:blipFill>
          <a:blip r:embed="rId2"/>
          <a:stretch>
            <a:fillRect/>
          </a:stretch>
        </p:blipFill>
        <p:spPr>
          <a:xfrm>
            <a:off x="6490066" y="321734"/>
            <a:ext cx="1472466" cy="2739814"/>
          </a:xfrm>
          <a:prstGeom prst="rect">
            <a:avLst/>
          </a:prstGeom>
        </p:spPr>
      </p:pic>
      <p:pic>
        <p:nvPicPr>
          <p:cNvPr id="9" name="Picture 8">
            <a:extLst>
              <a:ext uri="{FF2B5EF4-FFF2-40B4-BE49-F238E27FC236}">
                <a16:creationId xmlns:a16="http://schemas.microsoft.com/office/drawing/2014/main" id="{C9667600-687F-4C09-B168-20CF367B9366}"/>
              </a:ext>
            </a:extLst>
          </p:cNvPr>
          <p:cNvPicPr>
            <a:picLocks noChangeAspect="1"/>
          </p:cNvPicPr>
          <p:nvPr/>
        </p:nvPicPr>
        <p:blipFill>
          <a:blip r:embed="rId3"/>
          <a:stretch>
            <a:fillRect/>
          </a:stretch>
        </p:blipFill>
        <p:spPr>
          <a:xfrm>
            <a:off x="8651081" y="805022"/>
            <a:ext cx="1773238" cy="17732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681" y="4075665"/>
            <a:ext cx="4084638" cy="2001472"/>
          </a:xfrm>
          <a:prstGeom prst="rect">
            <a:avLst/>
          </a:prstGeom>
        </p:spPr>
      </p:pic>
    </p:spTree>
    <p:extLst>
      <p:ext uri="{BB962C8B-B14F-4D97-AF65-F5344CB8AC3E}">
        <p14:creationId xmlns:p14="http://schemas.microsoft.com/office/powerpoint/2010/main" val="219864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Izolatori</a:t>
            </a:r>
            <a:endParaRPr lang="en-US" dirty="0"/>
          </a:p>
        </p:txBody>
      </p:sp>
      <p:sp>
        <p:nvSpPr>
          <p:cNvPr id="5" name="Content Placeholder 4"/>
          <p:cNvSpPr>
            <a:spLocks noGrp="1"/>
          </p:cNvSpPr>
          <p:nvPr>
            <p:ph idx="1"/>
          </p:nvPr>
        </p:nvSpPr>
        <p:spPr>
          <a:xfrm>
            <a:off x="1825752" y="1371600"/>
            <a:ext cx="8503920" cy="2286000"/>
          </a:xfrm>
        </p:spPr>
        <p:txBody>
          <a:bodyPr>
            <a:normAutofit fontScale="70000" lnSpcReduction="20000"/>
          </a:bodyPr>
          <a:lstStyle/>
          <a:p>
            <a:endParaRPr lang="sr-Latn-RS" dirty="0"/>
          </a:p>
          <a:p>
            <a:endParaRPr lang="sr-Latn-RS" dirty="0"/>
          </a:p>
          <a:p>
            <a:endParaRPr lang="sr-Latn-RS" dirty="0"/>
          </a:p>
          <a:p>
            <a:endParaRPr lang="sr-Latn-RS" dirty="0"/>
          </a:p>
          <a:p>
            <a:endParaRPr lang="sr-Latn-RS" sz="2300" dirty="0"/>
          </a:p>
          <a:p>
            <a:r>
              <a:rPr lang="en-US" sz="2300" dirty="0" err="1"/>
              <a:t>Električno</a:t>
            </a:r>
            <a:r>
              <a:rPr lang="en-US" sz="2300" dirty="0"/>
              <a:t> </a:t>
            </a:r>
            <a:r>
              <a:rPr lang="en-US" sz="2300" dirty="0" err="1"/>
              <a:t>pojačanje</a:t>
            </a:r>
            <a:r>
              <a:rPr lang="en-US" sz="2300" dirty="0"/>
              <a:t> </a:t>
            </a:r>
            <a:r>
              <a:rPr lang="en-US" sz="2300" dirty="0" err="1"/>
              <a:t>izolacije</a:t>
            </a:r>
            <a:r>
              <a:rPr lang="en-US" sz="2300" dirty="0"/>
              <a:t> </a:t>
            </a:r>
            <a:r>
              <a:rPr lang="en-US" sz="2300" dirty="0" err="1"/>
              <a:t>postiže</a:t>
            </a:r>
            <a:r>
              <a:rPr lang="en-US" sz="2300" dirty="0"/>
              <a:t> se </a:t>
            </a:r>
            <a:r>
              <a:rPr lang="en-US" sz="2300" dirty="0" err="1"/>
              <a:t>primjenom</a:t>
            </a:r>
            <a:r>
              <a:rPr lang="en-US" sz="2300" dirty="0"/>
              <a:t> u </a:t>
            </a:r>
            <a:r>
              <a:rPr lang="en-US" sz="2300" dirty="0" err="1"/>
              <a:t>izolatorskom</a:t>
            </a:r>
            <a:r>
              <a:rPr lang="en-US" sz="2300" dirty="0"/>
              <a:t> </a:t>
            </a:r>
            <a:r>
              <a:rPr lang="en-US" sz="2300" dirty="0" err="1"/>
              <a:t>lancu</a:t>
            </a:r>
            <a:r>
              <a:rPr lang="en-US" sz="2300" dirty="0"/>
              <a:t> </a:t>
            </a:r>
            <a:r>
              <a:rPr lang="en-US" sz="2300" dirty="0" err="1"/>
              <a:t>jednog</a:t>
            </a:r>
            <a:r>
              <a:rPr lang="en-US" sz="2300" dirty="0"/>
              <a:t> </a:t>
            </a:r>
            <a:r>
              <a:rPr lang="en-US" sz="2300" dirty="0" err="1"/>
              <a:t>ili</a:t>
            </a:r>
            <a:r>
              <a:rPr lang="en-US" sz="2300" dirty="0"/>
              <a:t> </a:t>
            </a:r>
            <a:r>
              <a:rPr lang="en-US" sz="2300" dirty="0" err="1"/>
              <a:t>dva</a:t>
            </a:r>
            <a:r>
              <a:rPr lang="en-US" sz="2300" dirty="0"/>
              <a:t> </a:t>
            </a:r>
            <a:r>
              <a:rPr lang="en-US" sz="2300" dirty="0" err="1"/>
              <a:t>članka</a:t>
            </a:r>
            <a:r>
              <a:rPr lang="en-US" sz="2300" dirty="0"/>
              <a:t> </a:t>
            </a:r>
            <a:r>
              <a:rPr lang="en-US" sz="2300" dirty="0" err="1"/>
              <a:t>više</a:t>
            </a:r>
            <a:r>
              <a:rPr lang="en-US" sz="2300" dirty="0"/>
              <a:t>.</a:t>
            </a:r>
            <a:endParaRPr lang="sr-Latn-RS" sz="2300" dirty="0"/>
          </a:p>
          <a:p>
            <a:r>
              <a:rPr lang="en-US" sz="2300" dirty="0"/>
              <a:t> </a:t>
            </a:r>
            <a:r>
              <a:rPr lang="en-US" sz="2300" dirty="0" err="1"/>
              <a:t>Mehanički</a:t>
            </a:r>
            <a:r>
              <a:rPr lang="en-US" sz="2300" dirty="0"/>
              <a:t> </a:t>
            </a:r>
            <a:r>
              <a:rPr lang="en-US" sz="2300" dirty="0" err="1"/>
              <a:t>pojačana</a:t>
            </a:r>
            <a:r>
              <a:rPr lang="en-US" sz="2300" dirty="0"/>
              <a:t> </a:t>
            </a:r>
            <a:r>
              <a:rPr lang="en-US" sz="2300" dirty="0" err="1"/>
              <a:t>izolacija</a:t>
            </a:r>
            <a:r>
              <a:rPr lang="en-US" sz="2300" dirty="0"/>
              <a:t> </a:t>
            </a:r>
            <a:r>
              <a:rPr lang="en-US" sz="2300" dirty="0" err="1"/>
              <a:t>ostvaruje</a:t>
            </a:r>
            <a:r>
              <a:rPr lang="en-US" sz="2300" dirty="0"/>
              <a:t> se </a:t>
            </a:r>
            <a:r>
              <a:rPr lang="en-US" sz="2300" dirty="0" err="1"/>
              <a:t>primjenom</a:t>
            </a:r>
            <a:r>
              <a:rPr lang="en-US" sz="2300" dirty="0"/>
              <a:t> </a:t>
            </a:r>
            <a:r>
              <a:rPr lang="en-US" sz="2300" dirty="0" err="1"/>
              <a:t>dvostrukog</a:t>
            </a:r>
            <a:r>
              <a:rPr lang="en-US" sz="2300" dirty="0"/>
              <a:t>, </a:t>
            </a:r>
            <a:r>
              <a:rPr lang="en-US" sz="2300" dirty="0" err="1"/>
              <a:t>odnosno</a:t>
            </a:r>
            <a:r>
              <a:rPr lang="en-US" sz="2300" dirty="0"/>
              <a:t> </a:t>
            </a:r>
            <a:r>
              <a:rPr lang="en-US" sz="2300" dirty="0" err="1"/>
              <a:t>trostrukog</a:t>
            </a:r>
            <a:r>
              <a:rPr lang="en-US" sz="2300" dirty="0"/>
              <a:t> </a:t>
            </a:r>
            <a:r>
              <a:rPr lang="en-US" sz="2300" dirty="0" err="1"/>
              <a:t>lanca</a:t>
            </a:r>
            <a:r>
              <a:rPr lang="en-US" sz="2300"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187952"/>
            <a:ext cx="8492682" cy="2286000"/>
          </a:xfrm>
          <a:prstGeom prst="rect">
            <a:avLst/>
          </a:prstGeom>
        </p:spPr>
      </p:pic>
    </p:spTree>
    <p:extLst>
      <p:ext uri="{BB962C8B-B14F-4D97-AF65-F5344CB8AC3E}">
        <p14:creationId xmlns:p14="http://schemas.microsoft.com/office/powerpoint/2010/main" val="1472543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rks fly over ultra-high voltage power lines |The Third Pole">
            <a:extLst>
              <a:ext uri="{FF2B5EF4-FFF2-40B4-BE49-F238E27FC236}">
                <a16:creationId xmlns:a16="http://schemas.microsoft.com/office/drawing/2014/main" id="{59EEA02D-2660-4264-A0EF-E3B8EE4AFF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99" b="-1"/>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F7A789-E0F1-4DDF-B52B-A666A10BDD47}"/>
              </a:ext>
            </a:extLst>
          </p:cNvPr>
          <p:cNvSpPr>
            <a:spLocks noGrp="1"/>
          </p:cNvSpPr>
          <p:nvPr>
            <p:ph type="ctrTitle"/>
          </p:nvPr>
        </p:nvSpPr>
        <p:spPr>
          <a:xfrm>
            <a:off x="2336799" y="3889218"/>
            <a:ext cx="4108824" cy="1032094"/>
          </a:xfrm>
        </p:spPr>
        <p:txBody>
          <a:bodyPr>
            <a:normAutofit/>
          </a:bodyPr>
          <a:lstStyle/>
          <a:p>
            <a:r>
              <a:rPr lang="sr-Latn-ME" sz="3500">
                <a:solidFill>
                  <a:srgbClr val="FEFFFF"/>
                </a:solidFill>
              </a:rPr>
              <a:t>Parametri voda</a:t>
            </a:r>
          </a:p>
        </p:txBody>
      </p:sp>
      <p:sp>
        <p:nvSpPr>
          <p:cNvPr id="3" name="Subtitle 2">
            <a:extLst>
              <a:ext uri="{FF2B5EF4-FFF2-40B4-BE49-F238E27FC236}">
                <a16:creationId xmlns:a16="http://schemas.microsoft.com/office/drawing/2014/main" id="{5FA611D4-DA78-4CE1-B887-DD9FBC72366B}"/>
              </a:ext>
            </a:extLst>
          </p:cNvPr>
          <p:cNvSpPr>
            <a:spLocks noGrp="1"/>
          </p:cNvSpPr>
          <p:nvPr>
            <p:ph type="subTitle" idx="1"/>
          </p:nvPr>
        </p:nvSpPr>
        <p:spPr>
          <a:xfrm>
            <a:off x="2336800" y="4944532"/>
            <a:ext cx="4090671" cy="524935"/>
          </a:xfrm>
        </p:spPr>
        <p:txBody>
          <a:bodyPr>
            <a:normAutofit/>
          </a:bodyPr>
          <a:lstStyle/>
          <a:p>
            <a:r>
              <a:rPr lang="sr-Latn-ME">
                <a:solidFill>
                  <a:srgbClr val="FEFFFF"/>
                </a:solidFill>
              </a:rPr>
              <a:t>Prenos električne energije</a:t>
            </a:r>
          </a:p>
        </p:txBody>
      </p:sp>
    </p:spTree>
    <p:extLst>
      <p:ext uri="{BB962C8B-B14F-4D97-AF65-F5344CB8AC3E}">
        <p14:creationId xmlns:p14="http://schemas.microsoft.com/office/powerpoint/2010/main" val="271523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1C1E70-F01A-4264-9677-8612D4E2D8AA}"/>
              </a:ext>
            </a:extLst>
          </p:cNvPr>
          <p:cNvSpPr>
            <a:spLocks noGrp="1"/>
          </p:cNvSpPr>
          <p:nvPr>
            <p:ph idx="1"/>
          </p:nvPr>
        </p:nvSpPr>
        <p:spPr>
          <a:xfrm>
            <a:off x="1141412" y="633046"/>
            <a:ext cx="9905999" cy="5613009"/>
          </a:xfrm>
        </p:spPr>
        <p:txBody>
          <a:bodyPr>
            <a:normAutofit lnSpcReduction="10000"/>
          </a:bodyPr>
          <a:lstStyle/>
          <a:p>
            <a:r>
              <a:rPr lang="en-US" dirty="0" err="1"/>
              <a:t>Prenosne</a:t>
            </a:r>
            <a:r>
              <a:rPr lang="en-US" dirty="0"/>
              <a:t> </a:t>
            </a:r>
            <a:r>
              <a:rPr lang="en-US" dirty="0" err="1"/>
              <a:t>mreže</a:t>
            </a:r>
            <a:r>
              <a:rPr lang="en-US" dirty="0"/>
              <a:t> </a:t>
            </a:r>
            <a:r>
              <a:rPr lang="en-US" dirty="0" err="1"/>
              <a:t>čine</a:t>
            </a:r>
            <a:r>
              <a:rPr lang="en-US" dirty="0"/>
              <a:t> : </a:t>
            </a:r>
            <a:r>
              <a:rPr lang="en-US" dirty="0" err="1"/>
              <a:t>elektroenergetski</a:t>
            </a:r>
            <a:r>
              <a:rPr lang="en-US" dirty="0"/>
              <a:t> </a:t>
            </a:r>
            <a:r>
              <a:rPr lang="en-US" dirty="0" err="1"/>
              <a:t>vodovi</a:t>
            </a:r>
            <a:r>
              <a:rPr lang="en-US" dirty="0"/>
              <a:t> </a:t>
            </a:r>
            <a:r>
              <a:rPr lang="en-US" dirty="0" err="1"/>
              <a:t>visokog</a:t>
            </a:r>
            <a:r>
              <a:rPr lang="en-US" dirty="0"/>
              <a:t> </a:t>
            </a:r>
            <a:r>
              <a:rPr lang="en-US" dirty="0" err="1"/>
              <a:t>napona</a:t>
            </a:r>
            <a:r>
              <a:rPr lang="en-US" dirty="0"/>
              <a:t> (</a:t>
            </a:r>
            <a:r>
              <a:rPr lang="en-US" dirty="0" err="1"/>
              <a:t>kraće</a:t>
            </a:r>
            <a:r>
              <a:rPr lang="en-US" dirty="0"/>
              <a:t>, </a:t>
            </a:r>
            <a:r>
              <a:rPr lang="en-US" dirty="0" err="1"/>
              <a:t>visokonaponski</a:t>
            </a:r>
            <a:r>
              <a:rPr lang="en-US" dirty="0"/>
              <a:t> </a:t>
            </a:r>
            <a:r>
              <a:rPr lang="en-US" dirty="0" err="1"/>
              <a:t>vodovi</a:t>
            </a:r>
            <a:r>
              <a:rPr lang="en-US" dirty="0"/>
              <a:t>) </a:t>
            </a:r>
            <a:r>
              <a:rPr lang="en-US" dirty="0" err="1"/>
              <a:t>i</a:t>
            </a:r>
            <a:r>
              <a:rPr lang="en-US" dirty="0"/>
              <a:t> </a:t>
            </a:r>
            <a:r>
              <a:rPr lang="en-US" dirty="0" err="1"/>
              <a:t>elektroenergetska</a:t>
            </a:r>
            <a:r>
              <a:rPr lang="en-US" dirty="0"/>
              <a:t> </a:t>
            </a:r>
            <a:r>
              <a:rPr lang="en-US" dirty="0" err="1"/>
              <a:t>razvodna</a:t>
            </a:r>
            <a:r>
              <a:rPr lang="en-US" dirty="0"/>
              <a:t> </a:t>
            </a:r>
            <a:r>
              <a:rPr lang="en-US" dirty="0" err="1"/>
              <a:t>postrojenja</a:t>
            </a:r>
            <a:r>
              <a:rPr lang="en-US" dirty="0"/>
              <a:t> (</a:t>
            </a:r>
            <a:r>
              <a:rPr lang="en-US" dirty="0" err="1"/>
              <a:t>kraće</a:t>
            </a:r>
            <a:r>
              <a:rPr lang="en-US" dirty="0"/>
              <a:t>, </a:t>
            </a:r>
            <a:r>
              <a:rPr lang="en-US" dirty="0" err="1"/>
              <a:t>razvodno</a:t>
            </a:r>
            <a:r>
              <a:rPr lang="en-US" dirty="0"/>
              <a:t> </a:t>
            </a:r>
            <a:r>
              <a:rPr lang="en-US" dirty="0" err="1"/>
              <a:t>postrojenje</a:t>
            </a:r>
            <a:r>
              <a:rPr lang="en-US" dirty="0"/>
              <a:t>). </a:t>
            </a:r>
            <a:endParaRPr lang="sr-Latn-RS" dirty="0"/>
          </a:p>
          <a:p>
            <a:endParaRPr lang="sr-Latn-RS" dirty="0"/>
          </a:p>
          <a:p>
            <a:r>
              <a:rPr lang="en-US" b="1" u="sng" dirty="0" err="1"/>
              <a:t>Elektroenergetski</a:t>
            </a:r>
            <a:r>
              <a:rPr lang="en-US" b="1" u="sng" dirty="0"/>
              <a:t> </a:t>
            </a:r>
            <a:r>
              <a:rPr lang="en-US" b="1" u="sng" dirty="0" err="1"/>
              <a:t>vod</a:t>
            </a:r>
            <a:r>
              <a:rPr lang="en-US" b="1" u="sng" dirty="0"/>
              <a:t> </a:t>
            </a:r>
            <a:r>
              <a:rPr lang="en-US" dirty="0"/>
              <a:t>je </a:t>
            </a:r>
            <a:r>
              <a:rPr lang="en-US" dirty="0" err="1"/>
              <a:t>elektroenergetski</a:t>
            </a:r>
            <a:r>
              <a:rPr lang="en-US" dirty="0"/>
              <a:t> </a:t>
            </a:r>
            <a:r>
              <a:rPr lang="en-US" dirty="0" err="1"/>
              <a:t>objekat</a:t>
            </a:r>
            <a:r>
              <a:rPr lang="en-US" dirty="0"/>
              <a:t> od </a:t>
            </a:r>
            <a:r>
              <a:rPr lang="en-US" dirty="0" err="1"/>
              <a:t>provodnika</a:t>
            </a:r>
            <a:r>
              <a:rPr lang="en-US" dirty="0"/>
              <a:t>, </a:t>
            </a:r>
            <a:r>
              <a:rPr lang="en-US" dirty="0" err="1"/>
              <a:t>izolacije</a:t>
            </a:r>
            <a:r>
              <a:rPr lang="en-US" dirty="0"/>
              <a:t> </a:t>
            </a:r>
            <a:r>
              <a:rPr lang="en-US" dirty="0" err="1"/>
              <a:t>i</a:t>
            </a:r>
            <a:r>
              <a:rPr lang="en-US" dirty="0"/>
              <a:t> </a:t>
            </a:r>
            <a:r>
              <a:rPr lang="en-US" dirty="0" err="1"/>
              <a:t>odgovarajuće</a:t>
            </a:r>
            <a:r>
              <a:rPr lang="en-US" dirty="0"/>
              <a:t> </a:t>
            </a:r>
            <a:r>
              <a:rPr lang="en-US" dirty="0" err="1"/>
              <a:t>noseće</a:t>
            </a:r>
            <a:r>
              <a:rPr lang="en-US" dirty="0"/>
              <a:t> </a:t>
            </a:r>
            <a:r>
              <a:rPr lang="en-US" dirty="0" err="1"/>
              <a:t>konstrukcije</a:t>
            </a:r>
            <a:r>
              <a:rPr lang="en-US" dirty="0"/>
              <a:t> </a:t>
            </a:r>
            <a:r>
              <a:rPr lang="en-US" dirty="0" err="1"/>
              <a:t>namjenjen</a:t>
            </a:r>
            <a:r>
              <a:rPr lang="en-US" dirty="0"/>
              <a:t> za </a:t>
            </a:r>
            <a:r>
              <a:rPr lang="en-US" dirty="0" err="1"/>
              <a:t>prenos</a:t>
            </a:r>
            <a:r>
              <a:rPr lang="en-US" dirty="0"/>
              <a:t>, </a:t>
            </a:r>
            <a:r>
              <a:rPr lang="en-US" dirty="0" err="1"/>
              <a:t>raspodjelu</a:t>
            </a:r>
            <a:r>
              <a:rPr lang="en-US" dirty="0"/>
              <a:t> </a:t>
            </a:r>
            <a:r>
              <a:rPr lang="en-US" dirty="0" err="1"/>
              <a:t>ili</a:t>
            </a:r>
            <a:r>
              <a:rPr lang="en-US" dirty="0"/>
              <a:t> </a:t>
            </a:r>
            <a:r>
              <a:rPr lang="en-US" dirty="0" err="1"/>
              <a:t>distribuciju</a:t>
            </a:r>
            <a:r>
              <a:rPr lang="en-US" dirty="0"/>
              <a:t> </a:t>
            </a:r>
            <a:r>
              <a:rPr lang="en-US" dirty="0" err="1"/>
              <a:t>električne</a:t>
            </a:r>
            <a:r>
              <a:rPr lang="en-US" dirty="0"/>
              <a:t> </a:t>
            </a:r>
            <a:r>
              <a:rPr lang="en-US" dirty="0" err="1"/>
              <a:t>energije</a:t>
            </a:r>
            <a:r>
              <a:rPr lang="en-US" dirty="0"/>
              <a:t> </a:t>
            </a:r>
            <a:r>
              <a:rPr lang="en-US" dirty="0" err="1"/>
              <a:t>između</a:t>
            </a:r>
            <a:r>
              <a:rPr lang="en-US" dirty="0"/>
              <a:t> </a:t>
            </a:r>
            <a:r>
              <a:rPr lang="en-US" dirty="0" err="1"/>
              <a:t>dvije</a:t>
            </a:r>
            <a:r>
              <a:rPr lang="en-US" dirty="0"/>
              <a:t> </a:t>
            </a:r>
            <a:r>
              <a:rPr lang="en-US" dirty="0" err="1"/>
              <a:t>tačke</a:t>
            </a:r>
            <a:r>
              <a:rPr lang="en-US" dirty="0"/>
              <a:t> </a:t>
            </a:r>
            <a:r>
              <a:rPr lang="en-US" dirty="0" err="1"/>
              <a:t>sistema</a:t>
            </a:r>
            <a:r>
              <a:rPr lang="en-US" dirty="0"/>
              <a:t>. </a:t>
            </a:r>
            <a:endParaRPr lang="sr-Latn-RS" dirty="0"/>
          </a:p>
          <a:p>
            <a:r>
              <a:rPr lang="en-US" b="1" u="sng" dirty="0" err="1"/>
              <a:t>Elektroenergetsko</a:t>
            </a:r>
            <a:r>
              <a:rPr lang="en-US" b="1" u="sng" dirty="0"/>
              <a:t> </a:t>
            </a:r>
            <a:r>
              <a:rPr lang="en-US" b="1" u="sng" dirty="0" err="1"/>
              <a:t>razvodno</a:t>
            </a:r>
            <a:r>
              <a:rPr lang="en-US" b="1" u="sng" dirty="0"/>
              <a:t> </a:t>
            </a:r>
            <a:r>
              <a:rPr lang="en-US" b="1" u="sng" dirty="0" err="1"/>
              <a:t>postrojenje</a:t>
            </a:r>
            <a:r>
              <a:rPr lang="en-US" b="1" u="sng" dirty="0"/>
              <a:t> </a:t>
            </a:r>
            <a:r>
              <a:rPr lang="en-US" dirty="0"/>
              <a:t>(</a:t>
            </a:r>
            <a:r>
              <a:rPr lang="en-US" dirty="0" err="1"/>
              <a:t>kraće</a:t>
            </a:r>
            <a:r>
              <a:rPr lang="en-US" dirty="0"/>
              <a:t>, </a:t>
            </a:r>
            <a:r>
              <a:rPr lang="en-US" dirty="0" err="1"/>
              <a:t>razvodno</a:t>
            </a:r>
            <a:r>
              <a:rPr lang="en-US" dirty="0"/>
              <a:t> </a:t>
            </a:r>
            <a:r>
              <a:rPr lang="en-US" dirty="0" err="1"/>
              <a:t>postrojenje</a:t>
            </a:r>
            <a:r>
              <a:rPr lang="en-US" dirty="0"/>
              <a:t>) je </a:t>
            </a:r>
            <a:r>
              <a:rPr lang="en-US" dirty="0" err="1"/>
              <a:t>elektroenergetski</a:t>
            </a:r>
            <a:r>
              <a:rPr lang="en-US" dirty="0"/>
              <a:t> </a:t>
            </a:r>
            <a:r>
              <a:rPr lang="en-US" dirty="0" err="1"/>
              <a:t>objekat</a:t>
            </a:r>
            <a:r>
              <a:rPr lang="en-US" dirty="0"/>
              <a:t> </a:t>
            </a:r>
            <a:r>
              <a:rPr lang="en-US" dirty="0" err="1"/>
              <a:t>smješten</a:t>
            </a:r>
            <a:r>
              <a:rPr lang="en-US" dirty="0"/>
              <a:t> </a:t>
            </a:r>
            <a:r>
              <a:rPr lang="en-US" dirty="0" err="1"/>
              <a:t>na</a:t>
            </a:r>
            <a:r>
              <a:rPr lang="en-US" dirty="0"/>
              <a:t> </a:t>
            </a:r>
            <a:r>
              <a:rPr lang="en-US" dirty="0" err="1"/>
              <a:t>određenoj</a:t>
            </a:r>
            <a:r>
              <a:rPr lang="en-US" dirty="0"/>
              <a:t> </a:t>
            </a:r>
            <a:r>
              <a:rPr lang="en-US" dirty="0" err="1"/>
              <a:t>teritoriji</a:t>
            </a:r>
            <a:r>
              <a:rPr lang="en-US" dirty="0"/>
              <a:t>, u </a:t>
            </a:r>
            <a:r>
              <a:rPr lang="en-US" dirty="0" err="1"/>
              <a:t>okviru</a:t>
            </a:r>
            <a:r>
              <a:rPr lang="en-US" dirty="0"/>
              <a:t> </a:t>
            </a:r>
            <a:r>
              <a:rPr lang="en-US" dirty="0" err="1"/>
              <a:t>kojeg</a:t>
            </a:r>
            <a:r>
              <a:rPr lang="en-US" dirty="0"/>
              <a:t> se </a:t>
            </a:r>
            <a:r>
              <a:rPr lang="en-US" dirty="0" err="1"/>
              <a:t>stiču</a:t>
            </a:r>
            <a:r>
              <a:rPr lang="en-US" dirty="0"/>
              <a:t> (</a:t>
            </a:r>
            <a:r>
              <a:rPr lang="en-US" dirty="0" err="1"/>
              <a:t>dovode</a:t>
            </a:r>
            <a:r>
              <a:rPr lang="en-US" dirty="0"/>
              <a:t> – </a:t>
            </a:r>
            <a:r>
              <a:rPr lang="en-US" dirty="0" err="1"/>
              <a:t>odvode</a:t>
            </a:r>
            <a:r>
              <a:rPr lang="en-US" dirty="0"/>
              <a:t>) </a:t>
            </a:r>
            <a:r>
              <a:rPr lang="en-US" dirty="0" err="1"/>
              <a:t>elektroenergetski</a:t>
            </a:r>
            <a:r>
              <a:rPr lang="en-US" dirty="0"/>
              <a:t> </a:t>
            </a:r>
            <a:r>
              <a:rPr lang="en-US" dirty="0" err="1"/>
              <a:t>vodovi</a:t>
            </a:r>
            <a:r>
              <a:rPr lang="en-US" dirty="0"/>
              <a:t> </a:t>
            </a:r>
            <a:r>
              <a:rPr lang="en-US" dirty="0" err="1"/>
              <a:t>i</a:t>
            </a:r>
            <a:r>
              <a:rPr lang="en-US" dirty="0"/>
              <a:t> </a:t>
            </a:r>
            <a:r>
              <a:rPr lang="en-US" dirty="0" err="1"/>
              <a:t>koji</a:t>
            </a:r>
            <a:r>
              <a:rPr lang="en-US" dirty="0"/>
              <a:t> </a:t>
            </a:r>
            <a:r>
              <a:rPr lang="en-US" dirty="0" err="1"/>
              <a:t>sadrži</a:t>
            </a:r>
            <a:r>
              <a:rPr lang="en-US" dirty="0"/>
              <a:t> </a:t>
            </a:r>
            <a:r>
              <a:rPr lang="en-US" dirty="0" err="1"/>
              <a:t>komutacione</a:t>
            </a:r>
            <a:r>
              <a:rPr lang="en-US" dirty="0"/>
              <a:t> </a:t>
            </a:r>
            <a:r>
              <a:rPr lang="en-US" dirty="0" err="1"/>
              <a:t>i</a:t>
            </a:r>
            <a:r>
              <a:rPr lang="en-US" dirty="0"/>
              <a:t> </a:t>
            </a:r>
            <a:r>
              <a:rPr lang="en-US" dirty="0" err="1"/>
              <a:t>zaštitne</a:t>
            </a:r>
            <a:r>
              <a:rPr lang="en-US" dirty="0"/>
              <a:t> </a:t>
            </a:r>
            <a:r>
              <a:rPr lang="en-US" dirty="0" err="1"/>
              <a:t>uređaje</a:t>
            </a:r>
            <a:r>
              <a:rPr lang="en-US" dirty="0"/>
              <a:t>, </a:t>
            </a:r>
            <a:r>
              <a:rPr lang="en-US" dirty="0" err="1"/>
              <a:t>transformatore</a:t>
            </a:r>
            <a:r>
              <a:rPr lang="en-US" dirty="0"/>
              <a:t>, </a:t>
            </a:r>
            <a:r>
              <a:rPr lang="en-US" dirty="0" err="1"/>
              <a:t>uređaje</a:t>
            </a:r>
            <a:r>
              <a:rPr lang="en-US" dirty="0"/>
              <a:t> za </a:t>
            </a:r>
            <a:r>
              <a:rPr lang="en-US" dirty="0" err="1"/>
              <a:t>mjerenje</a:t>
            </a:r>
            <a:r>
              <a:rPr lang="en-US" dirty="0"/>
              <a:t> </a:t>
            </a:r>
            <a:r>
              <a:rPr lang="en-US" dirty="0" err="1"/>
              <a:t>radi</a:t>
            </a:r>
            <a:r>
              <a:rPr lang="en-US" dirty="0"/>
              <a:t> </a:t>
            </a:r>
            <a:r>
              <a:rPr lang="en-US" dirty="0" err="1"/>
              <a:t>kontrole</a:t>
            </a:r>
            <a:r>
              <a:rPr lang="en-US" dirty="0"/>
              <a:t> pogona </a:t>
            </a:r>
            <a:r>
              <a:rPr lang="en-US" dirty="0" err="1"/>
              <a:t>i</a:t>
            </a:r>
            <a:r>
              <a:rPr lang="en-US" dirty="0"/>
              <a:t> </a:t>
            </a:r>
            <a:r>
              <a:rPr lang="en-US" dirty="0" err="1"/>
              <a:t>obračuna</a:t>
            </a:r>
            <a:r>
              <a:rPr lang="en-US" dirty="0"/>
              <a:t> </a:t>
            </a:r>
            <a:r>
              <a:rPr lang="en-US" dirty="0" err="1"/>
              <a:t>električne</a:t>
            </a:r>
            <a:r>
              <a:rPr lang="en-US" dirty="0"/>
              <a:t> </a:t>
            </a:r>
            <a:r>
              <a:rPr lang="en-US" dirty="0" err="1"/>
              <a:t>energije</a:t>
            </a:r>
            <a:r>
              <a:rPr lang="en-US" dirty="0"/>
              <a:t>, </a:t>
            </a:r>
            <a:r>
              <a:rPr lang="en-US" dirty="0" err="1"/>
              <a:t>uređaje</a:t>
            </a:r>
            <a:r>
              <a:rPr lang="en-US" dirty="0"/>
              <a:t> </a:t>
            </a:r>
            <a:r>
              <a:rPr lang="en-US" dirty="0" err="1"/>
              <a:t>regulacije</a:t>
            </a:r>
            <a:r>
              <a:rPr lang="en-US" dirty="0"/>
              <a:t>, </a:t>
            </a:r>
            <a:r>
              <a:rPr lang="en-US" dirty="0" err="1"/>
              <a:t>upravljanja</a:t>
            </a:r>
            <a:r>
              <a:rPr lang="en-US" dirty="0"/>
              <a:t> </a:t>
            </a:r>
            <a:r>
              <a:rPr lang="en-US" dirty="0" err="1"/>
              <a:t>i</a:t>
            </a:r>
            <a:r>
              <a:rPr lang="en-US" dirty="0"/>
              <a:t> </a:t>
            </a:r>
            <a:r>
              <a:rPr lang="en-US" dirty="0" err="1"/>
              <a:t>signalizacije</a:t>
            </a:r>
            <a:r>
              <a:rPr lang="en-US" dirty="0"/>
              <a:t>, </a:t>
            </a:r>
            <a:r>
              <a:rPr lang="en-US" dirty="0" err="1"/>
              <a:t>kao</a:t>
            </a:r>
            <a:r>
              <a:rPr lang="en-US" dirty="0"/>
              <a:t> </a:t>
            </a:r>
            <a:r>
              <a:rPr lang="en-US" dirty="0" err="1"/>
              <a:t>i</a:t>
            </a:r>
            <a:r>
              <a:rPr lang="en-US" dirty="0"/>
              <a:t> </a:t>
            </a:r>
            <a:r>
              <a:rPr lang="en-US" dirty="0" err="1"/>
              <a:t>drugi</a:t>
            </a:r>
            <a:r>
              <a:rPr lang="en-US" dirty="0"/>
              <a:t> </a:t>
            </a:r>
            <a:r>
              <a:rPr lang="en-US" dirty="0" err="1"/>
              <a:t>pomoćni</a:t>
            </a:r>
            <a:r>
              <a:rPr lang="en-US" dirty="0"/>
              <a:t> </a:t>
            </a:r>
            <a:r>
              <a:rPr lang="en-US" dirty="0" err="1"/>
              <a:t>pribor</a:t>
            </a:r>
            <a:r>
              <a:rPr lang="en-US" dirty="0"/>
              <a:t>. </a:t>
            </a:r>
          </a:p>
        </p:txBody>
      </p:sp>
    </p:spTree>
    <p:extLst>
      <p:ext uri="{BB962C8B-B14F-4D97-AF65-F5344CB8AC3E}">
        <p14:creationId xmlns:p14="http://schemas.microsoft.com/office/powerpoint/2010/main" val="591759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8131" y="1093380"/>
            <a:ext cx="4664328" cy="4679250"/>
          </a:xfrm>
          <a:prstGeom prst="rect">
            <a:avLst/>
          </a:prstGeom>
        </p:spPr>
        <p:txBody>
          <a:bodyPr vert="horz" lIns="91440" tIns="45720" rIns="91440" bIns="45720" rtlCol="0" anchor="ctr">
            <a:normAutofit/>
          </a:bodyPr>
          <a:lstStyle/>
          <a:p>
            <a:pPr>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  Osnovni električni proračun voda u normalnom režimu rada sastoji se u određivanju naponskih prilika voda, gubitaka snage u vodu i stepena iskorišćenja voda.</a:t>
            </a:r>
          </a:p>
          <a:p>
            <a:pPr>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   Da bi se mogao izvesti električni proračun nekog voda, potrebno je poznavati njegove osnovne karakteristike  tj. parametre voda:</a:t>
            </a:r>
          </a:p>
          <a:p>
            <a:pPr>
              <a:lnSpc>
                <a:spcPct val="90000"/>
              </a:lnSpc>
              <a:spcBef>
                <a:spcPts val="1000"/>
              </a:spcBef>
              <a:buClr>
                <a:schemeClr val="accent1"/>
              </a:buClr>
              <a:buFont typeface="Wingdings 3" charset="2"/>
              <a:buChar char=""/>
            </a:pPr>
            <a:endParaRPr lang="en-US" sz="1500">
              <a:solidFill>
                <a:schemeClr val="tx1">
                  <a:lumMod val="75000"/>
                  <a:lumOff val="25000"/>
                </a:schemeClr>
              </a:solidFill>
            </a:endParaRPr>
          </a:p>
          <a:p>
            <a:pPr marL="1714500" lvl="3" indent="-342900">
              <a:lnSpc>
                <a:spcPct val="90000"/>
              </a:lnSpc>
              <a:spcBef>
                <a:spcPts val="1000"/>
              </a:spcBef>
              <a:buClr>
                <a:schemeClr val="accent1"/>
              </a:buClr>
              <a:buFont typeface="Wingdings 3" charset="2"/>
              <a:buChar char=""/>
            </a:pPr>
            <a:r>
              <a:rPr lang="en-US" sz="1500">
                <a:solidFill>
                  <a:schemeClr val="tx1">
                    <a:lumMod val="75000"/>
                    <a:lumOff val="25000"/>
                  </a:schemeClr>
                </a:solidFill>
              </a:rPr>
              <a:t>otpornost R</a:t>
            </a:r>
          </a:p>
          <a:p>
            <a:pPr marL="1714500" lvl="3" indent="-342900">
              <a:lnSpc>
                <a:spcPct val="90000"/>
              </a:lnSpc>
              <a:spcBef>
                <a:spcPts val="1000"/>
              </a:spcBef>
              <a:buClr>
                <a:schemeClr val="accent1"/>
              </a:buClr>
              <a:buFont typeface="Wingdings 3" charset="2"/>
              <a:buChar char=""/>
            </a:pPr>
            <a:r>
              <a:rPr lang="en-US" sz="1500">
                <a:solidFill>
                  <a:schemeClr val="tx1">
                    <a:lumMod val="75000"/>
                    <a:lumOff val="25000"/>
                  </a:schemeClr>
                </a:solidFill>
              </a:rPr>
              <a:t>induktivnost L</a:t>
            </a:r>
          </a:p>
          <a:p>
            <a:pPr marL="1714500" lvl="3" indent="-342900">
              <a:lnSpc>
                <a:spcPct val="90000"/>
              </a:lnSpc>
              <a:spcBef>
                <a:spcPts val="1000"/>
              </a:spcBef>
              <a:buClr>
                <a:schemeClr val="accent1"/>
              </a:buClr>
              <a:buFont typeface="Wingdings 3" charset="2"/>
              <a:buChar char=""/>
            </a:pPr>
            <a:r>
              <a:rPr lang="en-US" sz="1500">
                <a:solidFill>
                  <a:schemeClr val="tx1">
                    <a:lumMod val="75000"/>
                    <a:lumOff val="25000"/>
                  </a:schemeClr>
                </a:solidFill>
              </a:rPr>
              <a:t>kapacitivnost C</a:t>
            </a:r>
          </a:p>
          <a:p>
            <a:pPr marL="1714500" lvl="3" indent="-342900">
              <a:lnSpc>
                <a:spcPct val="90000"/>
              </a:lnSpc>
              <a:spcBef>
                <a:spcPts val="1000"/>
              </a:spcBef>
              <a:buClr>
                <a:schemeClr val="accent1"/>
              </a:buClr>
              <a:buFont typeface="Wingdings 3" charset="2"/>
              <a:buChar char=""/>
            </a:pPr>
            <a:r>
              <a:rPr lang="en-US" sz="1500">
                <a:solidFill>
                  <a:schemeClr val="tx1">
                    <a:lumMod val="75000"/>
                    <a:lumOff val="25000"/>
                  </a:schemeClr>
                </a:solidFill>
              </a:rPr>
              <a:t>odvodnost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2000"/>
                                        <p:tgtEl>
                                          <p:spTgt spid="2">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2000"/>
                                        <p:tgtEl>
                                          <p:spTgt spid="2">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2000"/>
                                        <p:tgtEl>
                                          <p:spTgt spid="2">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6544" y="2623930"/>
            <a:ext cx="7037556" cy="3287292"/>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700">
                <a:solidFill>
                  <a:schemeClr val="tx1">
                    <a:lumMod val="75000"/>
                    <a:lumOff val="25000"/>
                  </a:schemeClr>
                </a:solidFill>
              </a:rPr>
              <a:t>  Ponekad neki od parametara voda može imati zanemarljivo malu vijednost u odnosu na druge parametre pa se samim tim može i zanemariti.</a:t>
            </a:r>
          </a:p>
          <a:p>
            <a:pPr>
              <a:lnSpc>
                <a:spcPct val="90000"/>
              </a:lnSpc>
              <a:spcBef>
                <a:spcPts val="1000"/>
              </a:spcBef>
              <a:buClr>
                <a:schemeClr val="accent1"/>
              </a:buClr>
              <a:buFont typeface="Wingdings 3" charset="2"/>
              <a:buChar char=""/>
            </a:pPr>
            <a:endParaRPr lang="en-US" sz="17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700">
                <a:solidFill>
                  <a:schemeClr val="tx1">
                    <a:lumMod val="75000"/>
                    <a:lumOff val="25000"/>
                  </a:schemeClr>
                </a:solidFill>
              </a:rPr>
              <a:t>   1. Kod </a:t>
            </a:r>
            <a:r>
              <a:rPr lang="en-US" sz="1700" i="1">
                <a:solidFill>
                  <a:schemeClr val="tx1">
                    <a:lumMod val="75000"/>
                    <a:lumOff val="25000"/>
                  </a:schemeClr>
                </a:solidFill>
              </a:rPr>
              <a:t>niskonaponskih vodova</a:t>
            </a:r>
            <a:r>
              <a:rPr lang="en-US" sz="1700">
                <a:solidFill>
                  <a:schemeClr val="tx1">
                    <a:lumMod val="75000"/>
                    <a:lumOff val="25000"/>
                  </a:schemeClr>
                </a:solidFill>
              </a:rPr>
              <a:t> uglavnom preovlađuje omska otpornost R i u većini slučajeva se zanemaruju ostali parametri voda. </a:t>
            </a:r>
          </a:p>
          <a:p>
            <a:pPr>
              <a:lnSpc>
                <a:spcPct val="90000"/>
              </a:lnSpc>
              <a:spcBef>
                <a:spcPts val="1000"/>
              </a:spcBef>
              <a:buClr>
                <a:schemeClr val="accent1"/>
              </a:buClr>
              <a:buFont typeface="Wingdings 3" charset="2"/>
              <a:buChar char=""/>
            </a:pPr>
            <a:endParaRPr lang="en-US" sz="1700">
              <a:solidFill>
                <a:schemeClr val="tx1">
                  <a:lumMod val="75000"/>
                  <a:lumOff val="25000"/>
                </a:schemeClr>
              </a:solidFill>
            </a:endParaRPr>
          </a:p>
          <a:p>
            <a:pPr>
              <a:lnSpc>
                <a:spcPct val="90000"/>
              </a:lnSpc>
              <a:spcBef>
                <a:spcPts val="1000"/>
              </a:spcBef>
              <a:buClr>
                <a:schemeClr val="accent1"/>
              </a:buClr>
              <a:buFont typeface="Wingdings 3" charset="2"/>
              <a:buChar char=""/>
            </a:pPr>
            <a:r>
              <a:rPr lang="en-US" sz="1700">
                <a:solidFill>
                  <a:schemeClr val="tx1">
                    <a:lumMod val="75000"/>
                    <a:lumOff val="25000"/>
                  </a:schemeClr>
                </a:solidFill>
              </a:rPr>
              <a:t>   2. Kod </a:t>
            </a:r>
            <a:r>
              <a:rPr lang="en-US" sz="1700" i="1">
                <a:solidFill>
                  <a:schemeClr val="tx1">
                    <a:lumMod val="75000"/>
                    <a:lumOff val="25000"/>
                  </a:schemeClr>
                </a:solidFill>
              </a:rPr>
              <a:t>nadzemnih vodova srednjih napona  </a:t>
            </a:r>
            <a:r>
              <a:rPr lang="en-US" sz="1700">
                <a:solidFill>
                  <a:schemeClr val="tx1">
                    <a:lumMod val="75000"/>
                    <a:lumOff val="25000"/>
                  </a:schemeClr>
                </a:solidFill>
              </a:rPr>
              <a:t>(10, 20 i 35 kV) uzima se u obzir omska otpornost R,  induktivna otpornost X, a za </a:t>
            </a:r>
            <a:r>
              <a:rPr lang="en-US" sz="1700" i="1">
                <a:solidFill>
                  <a:schemeClr val="tx1">
                    <a:lumMod val="75000"/>
                    <a:lumOff val="25000"/>
                  </a:schemeClr>
                </a:solidFill>
              </a:rPr>
              <a:t>podzemne vodove </a:t>
            </a:r>
            <a:r>
              <a:rPr lang="en-US" sz="1700">
                <a:solidFill>
                  <a:schemeClr val="tx1">
                    <a:lumMod val="75000"/>
                    <a:lumOff val="25000"/>
                  </a:schemeClr>
                </a:solidFill>
              </a:rPr>
              <a:t>uzima se u obzir i kapacitivna provodnost B. </a:t>
            </a:r>
          </a:p>
          <a:p>
            <a:pPr>
              <a:lnSpc>
                <a:spcPct val="90000"/>
              </a:lnSpc>
              <a:spcBef>
                <a:spcPts val="1000"/>
              </a:spcBef>
              <a:buClr>
                <a:schemeClr val="accent1"/>
              </a:buClr>
              <a:buFont typeface="Wingdings 3" charset="2"/>
              <a:buChar char=""/>
            </a:pPr>
            <a:endParaRPr lang="en-US" sz="170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1700" i="1" u="sng">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6544" y="2623930"/>
            <a:ext cx="7037556" cy="328729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endParaRPr lang="en-US">
              <a:solidFill>
                <a:schemeClr val="tx1">
                  <a:lumMod val="75000"/>
                  <a:lumOff val="25000"/>
                </a:schemeClr>
              </a:solidFill>
            </a:endParaRPr>
          </a:p>
          <a:p>
            <a:pPr>
              <a:spcBef>
                <a:spcPts val="1000"/>
              </a:spcBef>
              <a:buClr>
                <a:schemeClr val="accent1"/>
              </a:buClr>
              <a:buFont typeface="Wingdings 3" charset="2"/>
              <a:buChar char=""/>
            </a:pPr>
            <a:r>
              <a:rPr lang="en-US">
                <a:solidFill>
                  <a:schemeClr val="tx1">
                    <a:lumMod val="75000"/>
                    <a:lumOff val="25000"/>
                  </a:schemeClr>
                </a:solidFill>
              </a:rPr>
              <a:t>  3. Kod proračuna </a:t>
            </a:r>
            <a:r>
              <a:rPr lang="en-US" i="1">
                <a:solidFill>
                  <a:schemeClr val="tx1">
                    <a:lumMod val="75000"/>
                    <a:lumOff val="25000"/>
                  </a:schemeClr>
                </a:solidFill>
              </a:rPr>
              <a:t>vodova napona 110 kV </a:t>
            </a:r>
            <a:r>
              <a:rPr lang="en-US">
                <a:solidFill>
                  <a:schemeClr val="tx1">
                    <a:lumMod val="75000"/>
                    <a:lumOff val="25000"/>
                  </a:schemeClr>
                </a:solidFill>
              </a:rPr>
              <a:t>uzima se u obzir omska otpornost R,  induktivna otpornost X, kapacitivna provodnost B, a ponekad pri izuzetnim problemima i odvodnost G.</a:t>
            </a:r>
          </a:p>
          <a:p>
            <a:pPr>
              <a:spcBef>
                <a:spcPts val="1000"/>
              </a:spcBef>
              <a:buClr>
                <a:schemeClr val="accent1"/>
              </a:buClr>
              <a:buFont typeface="Wingdings 3" charset="2"/>
              <a:buChar char=""/>
            </a:pPr>
            <a:endParaRPr lang="en-US">
              <a:solidFill>
                <a:schemeClr val="tx1">
                  <a:lumMod val="75000"/>
                  <a:lumOff val="25000"/>
                </a:schemeClr>
              </a:solidFill>
            </a:endParaRPr>
          </a:p>
          <a:p>
            <a:pPr>
              <a:spcBef>
                <a:spcPts val="1000"/>
              </a:spcBef>
              <a:buClr>
                <a:schemeClr val="accent1"/>
              </a:buClr>
              <a:buFont typeface="Wingdings 3" charset="2"/>
              <a:buChar char=""/>
            </a:pPr>
            <a:r>
              <a:rPr lang="en-US">
                <a:solidFill>
                  <a:schemeClr val="tx1">
                    <a:lumMod val="75000"/>
                    <a:lumOff val="25000"/>
                  </a:schemeClr>
                </a:solidFill>
              </a:rPr>
              <a:t>  4. Proračun kod </a:t>
            </a:r>
            <a:r>
              <a:rPr lang="en-US" i="1">
                <a:solidFill>
                  <a:schemeClr val="tx1">
                    <a:lumMod val="75000"/>
                    <a:lumOff val="25000"/>
                  </a:schemeClr>
                </a:solidFill>
              </a:rPr>
              <a:t>vodova napona  preko 110 kV </a:t>
            </a:r>
            <a:r>
              <a:rPr lang="en-US">
                <a:solidFill>
                  <a:schemeClr val="tx1">
                    <a:lumMod val="75000"/>
                    <a:lumOff val="25000"/>
                  </a:schemeClr>
                </a:solidFill>
              </a:rPr>
              <a:t>izvode se sa sva četiri parametra. </a:t>
            </a:r>
          </a:p>
          <a:p>
            <a:pPr>
              <a:spcBef>
                <a:spcPts val="1000"/>
              </a:spcBef>
              <a:buClr>
                <a:schemeClr val="accent1"/>
              </a:buClr>
              <a:buFont typeface="Wingdings 3" charset="2"/>
              <a:buChar char=""/>
            </a:pPr>
            <a:endParaRPr lang="en-US">
              <a:solidFill>
                <a:schemeClr val="tx1">
                  <a:lumMod val="75000"/>
                  <a:lumOff val="25000"/>
                </a:schemeClr>
              </a:solidFill>
            </a:endParaRPr>
          </a:p>
          <a:p>
            <a:pPr>
              <a:spcBef>
                <a:spcPts val="1000"/>
              </a:spcBef>
              <a:buClr>
                <a:schemeClr val="accent1"/>
              </a:buClr>
              <a:buFont typeface="Wingdings 3" charset="2"/>
              <a:buChar char=""/>
            </a:pPr>
            <a:endParaRPr lang="en-US" i="1" u="sng">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rks fly over ultra-high voltage power lines |The Third Pole">
            <a:extLst>
              <a:ext uri="{FF2B5EF4-FFF2-40B4-BE49-F238E27FC236}">
                <a16:creationId xmlns:a16="http://schemas.microsoft.com/office/drawing/2014/main" id="{59EEA02D-2660-4264-A0EF-E3B8EE4AFF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58" t="9091" r="17816"/>
          <a:stretch/>
        </p:blipFill>
        <p:spPr bwMode="auto">
          <a:xfrm>
            <a:off x="1524000" y="10"/>
            <a:ext cx="5270453" cy="55595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F7A789-E0F1-4DDF-B52B-A666A10BDD47}"/>
              </a:ext>
            </a:extLst>
          </p:cNvPr>
          <p:cNvSpPr>
            <a:spLocks noGrp="1"/>
          </p:cNvSpPr>
          <p:nvPr>
            <p:ph type="ctrTitle"/>
          </p:nvPr>
        </p:nvSpPr>
        <p:spPr>
          <a:xfrm>
            <a:off x="7410450" y="1122363"/>
            <a:ext cx="3017520" cy="3204134"/>
          </a:xfrm>
        </p:spPr>
        <p:txBody>
          <a:bodyPr anchor="b">
            <a:normAutofit/>
          </a:bodyPr>
          <a:lstStyle/>
          <a:p>
            <a:pPr algn="l"/>
            <a:r>
              <a:rPr lang="sr-Latn-ME" sz="4200"/>
              <a:t>Računska otpornost i induktivnost voda</a:t>
            </a:r>
          </a:p>
        </p:txBody>
      </p:sp>
      <p:sp>
        <p:nvSpPr>
          <p:cNvPr id="3" name="Subtitle 2">
            <a:extLst>
              <a:ext uri="{FF2B5EF4-FFF2-40B4-BE49-F238E27FC236}">
                <a16:creationId xmlns:a16="http://schemas.microsoft.com/office/drawing/2014/main" id="{5FA611D4-DA78-4CE1-B887-DD9FBC72366B}"/>
              </a:ext>
            </a:extLst>
          </p:cNvPr>
          <p:cNvSpPr>
            <a:spLocks noGrp="1"/>
          </p:cNvSpPr>
          <p:nvPr>
            <p:ph type="subTitle" idx="1"/>
          </p:nvPr>
        </p:nvSpPr>
        <p:spPr>
          <a:xfrm>
            <a:off x="7410450" y="4872923"/>
            <a:ext cx="3017520" cy="1208141"/>
          </a:xfrm>
        </p:spPr>
        <p:txBody>
          <a:bodyPr>
            <a:normAutofit/>
          </a:bodyPr>
          <a:lstStyle/>
          <a:p>
            <a:pPr algn="l"/>
            <a:r>
              <a:rPr lang="sr-Latn-ME" sz="1700"/>
              <a:t>Prenos električne energije</a:t>
            </a:r>
          </a:p>
        </p:txBody>
      </p:sp>
    </p:spTree>
    <p:extLst>
      <p:ext uri="{BB962C8B-B14F-4D97-AF65-F5344CB8AC3E}">
        <p14:creationId xmlns:p14="http://schemas.microsoft.com/office/powerpoint/2010/main" val="3136831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0662" y="2217344"/>
            <a:ext cx="7410669" cy="39596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100" dirty="0"/>
          </a:p>
          <a:p>
            <a:pPr indent="-228600">
              <a:lnSpc>
                <a:spcPct val="90000"/>
              </a:lnSpc>
              <a:spcAft>
                <a:spcPts val="600"/>
              </a:spcAft>
              <a:buFont typeface="Arial" panose="020B0604020202020204" pitchFamily="34" charset="0"/>
              <a:buChar char="•"/>
            </a:pPr>
            <a:r>
              <a:rPr lang="en-US" sz="2100" dirty="0"/>
              <a:t>   </a:t>
            </a:r>
            <a:r>
              <a:rPr lang="en-US" sz="2100" dirty="0" err="1"/>
              <a:t>Pri</a:t>
            </a:r>
            <a:r>
              <a:rPr lang="en-US" sz="2100" dirty="0"/>
              <a:t> </a:t>
            </a:r>
            <a:r>
              <a:rPr lang="en-US" sz="2100" dirty="0" err="1"/>
              <a:t>proticanju</a:t>
            </a:r>
            <a:r>
              <a:rPr lang="en-US" sz="2100" dirty="0"/>
              <a:t> </a:t>
            </a:r>
            <a:r>
              <a:rPr lang="en-US" sz="2100" b="1" i="1" dirty="0" err="1"/>
              <a:t>jednosmjerne</a:t>
            </a:r>
            <a:r>
              <a:rPr lang="en-US" sz="2100" b="1" i="1" dirty="0"/>
              <a:t> </a:t>
            </a:r>
            <a:r>
              <a:rPr lang="en-US" sz="2100" b="1" i="1" dirty="0" err="1"/>
              <a:t>struje</a:t>
            </a:r>
            <a:r>
              <a:rPr lang="en-US" sz="2100" b="1" dirty="0"/>
              <a:t> </a:t>
            </a:r>
            <a:r>
              <a:rPr lang="en-US" sz="2100" dirty="0" err="1"/>
              <a:t>kroz</a:t>
            </a:r>
            <a:r>
              <a:rPr lang="en-US" sz="2100" dirty="0"/>
              <a:t> </a:t>
            </a:r>
            <a:r>
              <a:rPr lang="en-US" sz="2100" dirty="0" err="1"/>
              <a:t>provodnik</a:t>
            </a:r>
            <a:r>
              <a:rPr lang="en-US" sz="2100" dirty="0"/>
              <a:t>, </a:t>
            </a:r>
            <a:r>
              <a:rPr lang="en-US" sz="2100" dirty="0" err="1"/>
              <a:t>njena</a:t>
            </a:r>
            <a:r>
              <a:rPr lang="en-US" sz="2100" dirty="0"/>
              <a:t> </a:t>
            </a:r>
            <a:r>
              <a:rPr lang="en-US" sz="2100" dirty="0" err="1"/>
              <a:t>raspodjela</a:t>
            </a:r>
            <a:r>
              <a:rPr lang="en-US" sz="2100" dirty="0"/>
              <a:t> po </a:t>
            </a:r>
            <a:r>
              <a:rPr lang="en-US" sz="2100" dirty="0" err="1"/>
              <a:t>jedinici</a:t>
            </a:r>
            <a:r>
              <a:rPr lang="en-US" sz="2100" dirty="0"/>
              <a:t> </a:t>
            </a:r>
            <a:r>
              <a:rPr lang="en-US" sz="2100" dirty="0" err="1"/>
              <a:t>presjeka</a:t>
            </a:r>
            <a:r>
              <a:rPr lang="en-US" sz="2100" dirty="0"/>
              <a:t> je </a:t>
            </a:r>
            <a:r>
              <a:rPr lang="en-US" sz="2100" dirty="0" err="1"/>
              <a:t>ravnomjerna</a:t>
            </a:r>
            <a:r>
              <a:rPr lang="en-US" sz="2100" dirty="0"/>
              <a:t>, pa je </a:t>
            </a:r>
            <a:r>
              <a:rPr lang="en-US" sz="2100" dirty="0" err="1"/>
              <a:t>i</a:t>
            </a:r>
            <a:r>
              <a:rPr lang="en-US" sz="2100" dirty="0"/>
              <a:t> </a:t>
            </a:r>
            <a:r>
              <a:rPr lang="en-US" sz="2100" dirty="0" err="1"/>
              <a:t>gustina</a:t>
            </a:r>
            <a:r>
              <a:rPr lang="en-US" sz="2100" dirty="0"/>
              <a:t> </a:t>
            </a:r>
            <a:r>
              <a:rPr lang="en-US" sz="2100" dirty="0" err="1"/>
              <a:t>struje</a:t>
            </a:r>
            <a:r>
              <a:rPr lang="en-US" sz="2100" dirty="0"/>
              <a:t> po </a:t>
            </a:r>
            <a:r>
              <a:rPr lang="en-US" sz="2100" dirty="0" err="1"/>
              <a:t>cijeloj</a:t>
            </a:r>
            <a:r>
              <a:rPr lang="en-US" sz="2100" dirty="0"/>
              <a:t> </a:t>
            </a:r>
            <a:r>
              <a:rPr lang="en-US" sz="2100" dirty="0" err="1"/>
              <a:t>površini</a:t>
            </a:r>
            <a:r>
              <a:rPr lang="en-US" sz="2100" dirty="0"/>
              <a:t> </a:t>
            </a:r>
            <a:r>
              <a:rPr lang="en-US" sz="2100" dirty="0" err="1"/>
              <a:t>presjeka</a:t>
            </a:r>
            <a:r>
              <a:rPr lang="en-US" sz="2100" dirty="0"/>
              <a:t> </a:t>
            </a:r>
            <a:r>
              <a:rPr lang="en-US" sz="2100" dirty="0" err="1"/>
              <a:t>provodnika</a:t>
            </a:r>
            <a:r>
              <a:rPr lang="en-US" sz="2100" dirty="0"/>
              <a:t> </a:t>
            </a:r>
            <a:r>
              <a:rPr lang="en-US" sz="2100" dirty="0" err="1"/>
              <a:t>ravnomjerna</a:t>
            </a:r>
            <a:r>
              <a:rPr lang="en-US" sz="2100" dirty="0"/>
              <a:t>.</a:t>
            </a:r>
          </a:p>
          <a:p>
            <a:pPr indent="-228600">
              <a:lnSpc>
                <a:spcPct val="90000"/>
              </a:lnSpc>
              <a:spcAft>
                <a:spcPts val="600"/>
              </a:spcAft>
              <a:buFont typeface="Arial" panose="020B0604020202020204" pitchFamily="34" charset="0"/>
              <a:buChar char="•"/>
            </a:pPr>
            <a:endParaRPr lang="en-US" sz="2100" dirty="0"/>
          </a:p>
          <a:p>
            <a:pPr indent="-228600">
              <a:lnSpc>
                <a:spcPct val="90000"/>
              </a:lnSpc>
              <a:spcAft>
                <a:spcPts val="600"/>
              </a:spcAft>
              <a:buFont typeface="Arial" panose="020B0604020202020204" pitchFamily="34" charset="0"/>
              <a:buChar char="•"/>
            </a:pPr>
            <a:r>
              <a:rPr lang="en-US" sz="2100" i="1" dirty="0"/>
              <a:t>  </a:t>
            </a:r>
            <a:r>
              <a:rPr lang="en-US" sz="2100" i="1" dirty="0" err="1"/>
              <a:t>Pri</a:t>
            </a:r>
            <a:r>
              <a:rPr lang="en-US" sz="2100" i="1" dirty="0"/>
              <a:t> </a:t>
            </a:r>
            <a:r>
              <a:rPr lang="en-US" sz="2100" i="1" dirty="0" err="1"/>
              <a:t>proticanju</a:t>
            </a:r>
            <a:r>
              <a:rPr lang="en-US" sz="2100" i="1" dirty="0"/>
              <a:t> </a:t>
            </a:r>
            <a:r>
              <a:rPr lang="en-US" sz="2100" b="1" i="1" dirty="0" err="1"/>
              <a:t>naizmjenične</a:t>
            </a:r>
            <a:r>
              <a:rPr lang="en-US" sz="2100" b="1" i="1" dirty="0"/>
              <a:t> </a:t>
            </a:r>
            <a:r>
              <a:rPr lang="en-US" sz="2100" b="1" i="1" dirty="0" err="1"/>
              <a:t>struje</a:t>
            </a:r>
            <a:r>
              <a:rPr lang="en-US" sz="2100" b="1" i="1" dirty="0"/>
              <a:t>  </a:t>
            </a:r>
            <a:r>
              <a:rPr lang="en-US" sz="2100" i="1" dirty="0" err="1"/>
              <a:t>raspodjela</a:t>
            </a:r>
            <a:r>
              <a:rPr lang="en-US" sz="2100" i="1" dirty="0"/>
              <a:t> </a:t>
            </a:r>
            <a:r>
              <a:rPr lang="en-US" sz="2100" i="1" dirty="0" err="1"/>
              <a:t>struje</a:t>
            </a:r>
            <a:r>
              <a:rPr lang="en-US" sz="2100" i="1" dirty="0"/>
              <a:t> </a:t>
            </a:r>
            <a:r>
              <a:rPr lang="en-US" sz="2100" i="1" dirty="0" err="1"/>
              <a:t>usled</a:t>
            </a:r>
            <a:r>
              <a:rPr lang="en-US" sz="2100" i="1" dirty="0"/>
              <a:t> skin </a:t>
            </a:r>
            <a:r>
              <a:rPr lang="en-US" sz="2100" i="1" dirty="0" err="1"/>
              <a:t>efekta</a:t>
            </a:r>
            <a:r>
              <a:rPr lang="en-US" sz="2100" i="1" dirty="0"/>
              <a:t> </a:t>
            </a:r>
            <a:r>
              <a:rPr lang="en-US" sz="2100" i="1" dirty="0" err="1"/>
              <a:t>nije</a:t>
            </a:r>
            <a:r>
              <a:rPr lang="en-US" sz="2100" i="1" dirty="0"/>
              <a:t> </a:t>
            </a:r>
            <a:r>
              <a:rPr lang="en-US" sz="2100" i="1" dirty="0" err="1"/>
              <a:t>svuda</a:t>
            </a:r>
            <a:r>
              <a:rPr lang="en-US" sz="2100" i="1" dirty="0"/>
              <a:t> </a:t>
            </a:r>
            <a:r>
              <a:rPr lang="en-US" sz="2100" i="1" dirty="0" err="1"/>
              <a:t>ista</a:t>
            </a:r>
            <a:r>
              <a:rPr lang="en-US" sz="2100" i="1" dirty="0"/>
              <a:t>, </a:t>
            </a:r>
            <a:r>
              <a:rPr lang="en-US" sz="2100" i="1" dirty="0" err="1"/>
              <a:t>već</a:t>
            </a:r>
            <a:r>
              <a:rPr lang="en-US" sz="2100" i="1" dirty="0"/>
              <a:t> je </a:t>
            </a:r>
            <a:r>
              <a:rPr lang="en-US" sz="2100" i="1" dirty="0" err="1"/>
              <a:t>gustina</a:t>
            </a:r>
            <a:r>
              <a:rPr lang="en-US" sz="2100" i="1" dirty="0"/>
              <a:t> </a:t>
            </a:r>
            <a:r>
              <a:rPr lang="en-US" sz="2100" i="1" dirty="0" err="1"/>
              <a:t>struje</a:t>
            </a:r>
            <a:r>
              <a:rPr lang="en-US" sz="2100" i="1" dirty="0"/>
              <a:t> </a:t>
            </a:r>
            <a:r>
              <a:rPr lang="en-US" sz="2100" i="1" dirty="0" err="1"/>
              <a:t>veća</a:t>
            </a:r>
            <a:r>
              <a:rPr lang="en-US" sz="2100" i="1" dirty="0"/>
              <a:t> po </a:t>
            </a:r>
            <a:r>
              <a:rPr lang="en-US" sz="2100" i="1" dirty="0" err="1"/>
              <a:t>površini</a:t>
            </a:r>
            <a:r>
              <a:rPr lang="en-US" sz="2100" i="1" dirty="0"/>
              <a:t> </a:t>
            </a:r>
            <a:r>
              <a:rPr lang="en-US" sz="2100" i="1" dirty="0" err="1"/>
              <a:t>provodnika</a:t>
            </a:r>
            <a:r>
              <a:rPr lang="en-US" sz="2100" i="1" dirty="0"/>
              <a:t> </a:t>
            </a:r>
            <a:r>
              <a:rPr lang="en-US" sz="2100" i="1" dirty="0" err="1"/>
              <a:t>nego</a:t>
            </a:r>
            <a:r>
              <a:rPr lang="en-US" sz="2100" i="1" dirty="0"/>
              <a:t> </a:t>
            </a:r>
            <a:r>
              <a:rPr lang="en-US" sz="2100" i="1" dirty="0" err="1"/>
              <a:t>kroz</a:t>
            </a:r>
            <a:r>
              <a:rPr lang="en-US" sz="2100" i="1" dirty="0"/>
              <a:t> </a:t>
            </a:r>
            <a:r>
              <a:rPr lang="en-US" sz="2100" i="1" dirty="0" err="1"/>
              <a:t>njegovu</a:t>
            </a:r>
            <a:r>
              <a:rPr lang="en-US" sz="2100" i="1" dirty="0"/>
              <a:t> </a:t>
            </a:r>
            <a:r>
              <a:rPr lang="en-US" sz="2100" i="1" dirty="0" err="1"/>
              <a:t>sredinu</a:t>
            </a:r>
            <a:r>
              <a:rPr lang="en-US" sz="2100" i="1" dirty="0"/>
              <a:t>. </a:t>
            </a:r>
          </a:p>
          <a:p>
            <a:pPr indent="-228600">
              <a:lnSpc>
                <a:spcPct val="90000"/>
              </a:lnSpc>
              <a:spcAft>
                <a:spcPts val="600"/>
              </a:spcAft>
              <a:buFont typeface="Arial" panose="020B0604020202020204" pitchFamily="34" charset="0"/>
              <a:buChar char="•"/>
            </a:pPr>
            <a:r>
              <a:rPr lang="en-US" sz="2100" dirty="0"/>
              <a:t>     </a:t>
            </a:r>
            <a:r>
              <a:rPr lang="en-US" sz="2100" dirty="0" err="1"/>
              <a:t>Usled</a:t>
            </a:r>
            <a:r>
              <a:rPr lang="en-US" sz="2100" dirty="0"/>
              <a:t> </a:t>
            </a:r>
            <a:r>
              <a:rPr lang="en-US" sz="2100" dirty="0" err="1"/>
              <a:t>pojave</a:t>
            </a:r>
            <a:r>
              <a:rPr lang="en-US" sz="2100" dirty="0"/>
              <a:t> skin </a:t>
            </a:r>
            <a:r>
              <a:rPr lang="en-US" sz="2100" dirty="0" err="1"/>
              <a:t>efekta</a:t>
            </a:r>
            <a:r>
              <a:rPr lang="en-US" sz="2100" dirty="0"/>
              <a:t> </a:t>
            </a:r>
            <a:r>
              <a:rPr lang="en-US" sz="2100" dirty="0" err="1"/>
              <a:t>omska</a:t>
            </a:r>
            <a:r>
              <a:rPr lang="en-US" sz="2100" dirty="0"/>
              <a:t> </a:t>
            </a:r>
            <a:r>
              <a:rPr lang="en-US" sz="2100" dirty="0" err="1"/>
              <a:t>otpornost</a:t>
            </a:r>
            <a:r>
              <a:rPr lang="en-US" sz="2100" dirty="0"/>
              <a:t> </a:t>
            </a:r>
            <a:r>
              <a:rPr lang="en-US" sz="2100" dirty="0" err="1"/>
              <a:t>provodnika</a:t>
            </a:r>
            <a:r>
              <a:rPr lang="en-US" sz="2100" dirty="0"/>
              <a:t> je </a:t>
            </a:r>
            <a:r>
              <a:rPr lang="en-US" sz="2100" dirty="0" err="1"/>
              <a:t>veća</a:t>
            </a:r>
            <a:r>
              <a:rPr lang="en-US" sz="2100" dirty="0"/>
              <a:t>. </a:t>
            </a:r>
            <a:r>
              <a:rPr lang="en-US" sz="2100" dirty="0" err="1"/>
              <a:t>Povećanje</a:t>
            </a:r>
            <a:r>
              <a:rPr lang="en-US" sz="2100" dirty="0"/>
              <a:t> </a:t>
            </a:r>
            <a:r>
              <a:rPr lang="en-US" sz="2100" dirty="0" err="1"/>
              <a:t>otpornosti</a:t>
            </a:r>
            <a:r>
              <a:rPr lang="en-US" sz="2100" dirty="0"/>
              <a:t> </a:t>
            </a:r>
            <a:r>
              <a:rPr lang="en-US" sz="2100" dirty="0" err="1"/>
              <a:t>pri</a:t>
            </a:r>
            <a:r>
              <a:rPr lang="en-US" sz="2100" dirty="0"/>
              <a:t> f=50Hz </a:t>
            </a:r>
            <a:r>
              <a:rPr lang="en-US" sz="2100" dirty="0" err="1"/>
              <a:t>i</a:t>
            </a:r>
            <a:r>
              <a:rPr lang="en-US" sz="2100" dirty="0"/>
              <a:t> za </a:t>
            </a:r>
            <a:r>
              <a:rPr lang="en-US" sz="2100" dirty="0" err="1"/>
              <a:t>provodnike</a:t>
            </a:r>
            <a:r>
              <a:rPr lang="en-US" sz="2100" dirty="0"/>
              <a:t> od </a:t>
            </a:r>
            <a:r>
              <a:rPr lang="en-US" sz="2100" dirty="0" err="1"/>
              <a:t>neferomagnetnih</a:t>
            </a:r>
            <a:r>
              <a:rPr lang="en-US" sz="2100" dirty="0"/>
              <a:t> </a:t>
            </a:r>
            <a:r>
              <a:rPr lang="en-US" sz="2100" dirty="0" err="1"/>
              <a:t>materijala</a:t>
            </a:r>
            <a:r>
              <a:rPr lang="en-US" sz="2100" dirty="0"/>
              <a:t>, </a:t>
            </a:r>
            <a:r>
              <a:rPr lang="en-US" sz="2100" dirty="0" err="1"/>
              <a:t>presjeka</a:t>
            </a:r>
            <a:r>
              <a:rPr lang="en-US" sz="2100" dirty="0"/>
              <a:t> do 150mm² </a:t>
            </a:r>
            <a:r>
              <a:rPr lang="en-US" sz="2100" dirty="0" err="1"/>
              <a:t>manje</a:t>
            </a:r>
            <a:r>
              <a:rPr lang="en-US" sz="2100" dirty="0"/>
              <a:t> je od 1% pa se </a:t>
            </a:r>
            <a:r>
              <a:rPr lang="en-US" sz="2100" dirty="0" err="1"/>
              <a:t>može</a:t>
            </a:r>
            <a:r>
              <a:rPr lang="en-US" sz="2100" dirty="0"/>
              <a:t> </a:t>
            </a:r>
            <a:r>
              <a:rPr lang="en-US" sz="2100" i="1" dirty="0" err="1"/>
              <a:t>zanemariti</a:t>
            </a:r>
            <a:r>
              <a:rPr lang="en-US" sz="2100" i="1" dirty="0"/>
              <a:t>. </a:t>
            </a:r>
            <a:r>
              <a:rPr lang="en-US" sz="21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1" y="685801"/>
            <a:ext cx="8358867" cy="4770537"/>
          </a:xfrm>
          <a:prstGeom prst="rect">
            <a:avLst/>
          </a:prstGeom>
        </p:spPr>
        <p:txBody>
          <a:bodyPr wrap="square">
            <a:spAutoFit/>
          </a:bodyPr>
          <a:lstStyle/>
          <a:p>
            <a:pPr algn="just">
              <a:buFont typeface="Wingdings" pitchFamily="2" charset="2"/>
              <a:buChar char="q"/>
            </a:pPr>
            <a:r>
              <a:rPr lang="sr-Latn-RS" sz="2400" dirty="0">
                <a:latin typeface="Arial" pitchFamily="34" charset="0"/>
                <a:cs typeface="Arial" pitchFamily="34" charset="0"/>
              </a:rPr>
              <a:t>  Računsaka omska otpornost voda izračunava se:</a:t>
            </a:r>
          </a:p>
          <a:p>
            <a:pPr algn="just">
              <a:buFont typeface="Wingdings" pitchFamily="2" charset="2"/>
              <a:buChar char="q"/>
            </a:pPr>
            <a:endParaRPr lang="sr-Latn-RS" sz="2400" dirty="0">
              <a:latin typeface="Arial" pitchFamily="34" charset="0"/>
              <a:cs typeface="Arial" pitchFamily="34" charset="0"/>
            </a:endParaRPr>
          </a:p>
          <a:p>
            <a:pPr algn="just"/>
            <a:r>
              <a:rPr lang="sr-Latn-RS" sz="4000" b="1" i="1" dirty="0">
                <a:latin typeface="Arial" pitchFamily="34" charset="0"/>
                <a:cs typeface="Arial" pitchFamily="34" charset="0"/>
              </a:rPr>
              <a:t>                     </a:t>
            </a:r>
            <a:endParaRPr lang="en-US" sz="4000" b="1" i="1" dirty="0">
              <a:solidFill>
                <a:srgbClr val="FF0000"/>
              </a:solidFill>
              <a:latin typeface="Times New Roman"/>
              <a:cs typeface="Times New Roman"/>
            </a:endParaRPr>
          </a:p>
          <a:p>
            <a:pPr algn="just"/>
            <a:r>
              <a:rPr lang="sr-Latn-RS" sz="2400" dirty="0">
                <a:latin typeface="Times New Roman"/>
                <a:cs typeface="Times New Roman"/>
              </a:rPr>
              <a:t> </a:t>
            </a:r>
          </a:p>
          <a:p>
            <a:pPr algn="just"/>
            <a:r>
              <a:rPr lang="en-US" sz="2400" dirty="0">
                <a:latin typeface="Times New Roman"/>
                <a:cs typeface="Times New Roman"/>
              </a:rPr>
              <a:t>g</a:t>
            </a:r>
            <a:r>
              <a:rPr lang="sr-Latn-RS" sz="2400" dirty="0">
                <a:latin typeface="Times New Roman"/>
                <a:cs typeface="Times New Roman"/>
              </a:rPr>
              <a:t>dje je:</a:t>
            </a:r>
          </a:p>
          <a:p>
            <a:pPr marL="1257300" lvl="2" indent="-342900" algn="just">
              <a:buFont typeface="Wingdings" panose="05000000000000000000" pitchFamily="2" charset="2"/>
              <a:buChar char="ü"/>
            </a:pPr>
            <a:r>
              <a:rPr lang="sr-Latn-RS" sz="2400" dirty="0">
                <a:latin typeface="Times New Roman"/>
                <a:cs typeface="Times New Roman"/>
              </a:rPr>
              <a:t>                   omska otpornost po jedinici dužine voda          	           </a:t>
            </a:r>
            <a:r>
              <a:rPr lang="en-US" sz="2400" dirty="0">
                <a:latin typeface="Times New Roman"/>
                <a:cs typeface="Times New Roman"/>
              </a:rPr>
              <a:t>[</a:t>
            </a:r>
            <a:r>
              <a:rPr lang="el-GR" sz="2400" dirty="0">
                <a:latin typeface="Times New Roman"/>
                <a:cs typeface="Times New Roman"/>
              </a:rPr>
              <a:t>Ω</a:t>
            </a:r>
            <a:r>
              <a:rPr lang="en-US" sz="2400" dirty="0">
                <a:latin typeface="Times New Roman"/>
                <a:cs typeface="Times New Roman"/>
              </a:rPr>
              <a:t>/km]</a:t>
            </a:r>
            <a:endParaRPr lang="sr-Latn-ME" sz="2400" dirty="0">
              <a:latin typeface="Times New Roman"/>
              <a:cs typeface="Times New Roman"/>
            </a:endParaRPr>
          </a:p>
          <a:p>
            <a:pPr marL="1257300" lvl="2" indent="-342900" algn="just">
              <a:buFont typeface="Wingdings" panose="05000000000000000000" pitchFamily="2" charset="2"/>
              <a:buChar char="ü"/>
            </a:pPr>
            <a:endParaRPr lang="sr-Latn-ME" sz="2400" dirty="0">
              <a:latin typeface="Times New Roman"/>
              <a:cs typeface="Times New Roman"/>
            </a:endParaRPr>
          </a:p>
          <a:p>
            <a:pPr marL="1257300" lvl="2" indent="-342900" algn="just">
              <a:buFont typeface="Wingdings" panose="05000000000000000000" pitchFamily="2" charset="2"/>
              <a:buChar char="ü"/>
            </a:pPr>
            <a:r>
              <a:rPr lang="en-US" sz="2400" dirty="0">
                <a:latin typeface="Times New Roman"/>
                <a:cs typeface="Times New Roman"/>
              </a:rPr>
              <a:t>l-du</a:t>
            </a:r>
            <a:r>
              <a:rPr lang="sr-Latn-RS" sz="2400" dirty="0">
                <a:latin typeface="Times New Roman"/>
                <a:cs typeface="Times New Roman"/>
              </a:rPr>
              <a:t>ž</a:t>
            </a:r>
            <a:r>
              <a:rPr lang="sr-Latn-ME" sz="2400" dirty="0">
                <a:latin typeface="Times New Roman"/>
                <a:cs typeface="Times New Roman"/>
              </a:rPr>
              <a:t>ina</a:t>
            </a:r>
            <a:r>
              <a:rPr lang="en-US" sz="2400" dirty="0">
                <a:latin typeface="Times New Roman"/>
                <a:cs typeface="Times New Roman"/>
              </a:rPr>
              <a:t> </a:t>
            </a:r>
            <a:r>
              <a:rPr lang="en-US" sz="2400" dirty="0" err="1">
                <a:latin typeface="Times New Roman"/>
                <a:cs typeface="Times New Roman"/>
              </a:rPr>
              <a:t>voda</a:t>
            </a:r>
            <a:r>
              <a:rPr lang="sr-Latn-RS" sz="2400" dirty="0">
                <a:latin typeface="Times New Roman"/>
                <a:cs typeface="Times New Roman"/>
              </a:rPr>
              <a:t> </a:t>
            </a:r>
            <a:r>
              <a:rPr lang="en-US" sz="2400" dirty="0">
                <a:latin typeface="Times New Roman"/>
                <a:cs typeface="Times New Roman"/>
              </a:rPr>
              <a:t>[</a:t>
            </a:r>
            <a:r>
              <a:rPr lang="sr-Latn-RS" sz="2400" dirty="0">
                <a:latin typeface="Times New Roman"/>
                <a:cs typeface="Times New Roman"/>
              </a:rPr>
              <a:t>km</a:t>
            </a:r>
            <a:r>
              <a:rPr lang="en-US" sz="2400" dirty="0">
                <a:latin typeface="Times New Roman"/>
                <a:cs typeface="Times New Roman"/>
              </a:rPr>
              <a:t>]</a:t>
            </a:r>
            <a:endParaRPr lang="sr-Latn-RS" sz="2400" dirty="0">
              <a:latin typeface="Times New Roman"/>
              <a:cs typeface="Times New Roman"/>
            </a:endParaRPr>
          </a:p>
          <a:p>
            <a:pPr marL="1257300" lvl="2" indent="-342900" algn="just">
              <a:buFont typeface="Wingdings" panose="05000000000000000000" pitchFamily="2" charset="2"/>
              <a:buChar char="ü"/>
            </a:pPr>
            <a:r>
              <a:rPr lang="el-GR" sz="2400" dirty="0">
                <a:latin typeface="Times New Roman"/>
                <a:cs typeface="Times New Roman"/>
              </a:rPr>
              <a:t>δ</a:t>
            </a:r>
            <a:r>
              <a:rPr lang="sr-Latn-RS" sz="2400" dirty="0">
                <a:latin typeface="Times New Roman"/>
                <a:cs typeface="Times New Roman"/>
              </a:rPr>
              <a:t>-specifična otpornost  </a:t>
            </a:r>
            <a:r>
              <a:rPr lang="en-US" sz="2400" dirty="0">
                <a:latin typeface="Times New Roman"/>
                <a:cs typeface="Times New Roman"/>
              </a:rPr>
              <a:t>[</a:t>
            </a:r>
            <a:r>
              <a:rPr lang="sr-Latn-RS" sz="2400" dirty="0">
                <a:latin typeface="Times New Roman"/>
                <a:cs typeface="Times New Roman"/>
              </a:rPr>
              <a:t>Sm/mm²</a:t>
            </a:r>
            <a:r>
              <a:rPr lang="en-US" sz="2400" dirty="0">
                <a:latin typeface="Times New Roman"/>
                <a:cs typeface="Times New Roman"/>
              </a:rPr>
              <a:t>]</a:t>
            </a:r>
            <a:endParaRPr lang="sr-Latn-RS" sz="2400" dirty="0">
              <a:latin typeface="Times New Roman"/>
              <a:cs typeface="Times New Roman"/>
            </a:endParaRPr>
          </a:p>
          <a:p>
            <a:pPr marL="1257300" lvl="2" indent="-342900" algn="just">
              <a:buFont typeface="Wingdings" panose="05000000000000000000" pitchFamily="2" charset="2"/>
              <a:buChar char="ü"/>
            </a:pPr>
            <a:r>
              <a:rPr lang="sr-Latn-RS" sz="2400" dirty="0">
                <a:latin typeface="Times New Roman"/>
                <a:cs typeface="Times New Roman"/>
              </a:rPr>
              <a:t>s-presjek provodnika  </a:t>
            </a:r>
            <a:r>
              <a:rPr lang="en-US" sz="2400" dirty="0">
                <a:latin typeface="Times New Roman"/>
                <a:cs typeface="Times New Roman"/>
              </a:rPr>
              <a:t>[</a:t>
            </a:r>
            <a:r>
              <a:rPr lang="sr-Latn-RS" sz="2400" dirty="0">
                <a:latin typeface="Times New Roman"/>
                <a:cs typeface="Times New Roman"/>
              </a:rPr>
              <a:t>mm²</a:t>
            </a:r>
            <a:r>
              <a:rPr lang="en-US" sz="2400" dirty="0">
                <a:latin typeface="Times New Roman"/>
                <a:cs typeface="Times New Roman"/>
              </a:rPr>
              <a:t>]</a:t>
            </a:r>
            <a:r>
              <a:rPr lang="sr-Latn-ME" sz="2400" dirty="0">
                <a:latin typeface="Times New Roman"/>
                <a:cs typeface="Times New Roman"/>
              </a:rPr>
              <a:t>.</a:t>
            </a:r>
            <a:endParaRPr lang="sr-Latn-RS" sz="2400" dirty="0">
              <a:latin typeface="Arial" pitchFamily="34" charset="0"/>
              <a:cs typeface="Arial" pitchFamily="34" charset="0"/>
            </a:endParaRPr>
          </a:p>
          <a:p>
            <a:pPr algn="just"/>
            <a:endParaRPr lang="en-US" sz="2400" dirty="0">
              <a:latin typeface="Arial" pitchFamily="34" charset="0"/>
              <a:cs typeface="Arial" pitchFamily="34" charset="0"/>
            </a:endParaRPr>
          </a:p>
        </p:txBody>
      </p:sp>
      <p:graphicFrame>
        <p:nvGraphicFramePr>
          <p:cNvPr id="3" name="Object 2"/>
          <p:cNvGraphicFramePr>
            <a:graphicFrameLocks noChangeAspect="1"/>
          </p:cNvGraphicFramePr>
          <p:nvPr/>
        </p:nvGraphicFramePr>
        <p:xfrm>
          <a:off x="5057775" y="1524000"/>
          <a:ext cx="2334984" cy="838200"/>
        </p:xfrm>
        <a:graphic>
          <a:graphicData uri="http://schemas.openxmlformats.org/presentationml/2006/ole">
            <mc:AlternateContent xmlns:mc="http://schemas.openxmlformats.org/markup-compatibility/2006">
              <mc:Choice xmlns:v="urn:schemas-microsoft-com:vml" Requires="v">
                <p:oleObj name="Equation" r:id="rId2" imgW="495000" imgH="177480" progId="Equation.3">
                  <p:embed/>
                </p:oleObj>
              </mc:Choice>
              <mc:Fallback>
                <p:oleObj name="Equation" r:id="rId2" imgW="495000" imgH="177480" progId="Equation.3">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524000"/>
                        <a:ext cx="2334984" cy="838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3276601" y="2651968"/>
          <a:ext cx="1235011" cy="838200"/>
        </p:xfrm>
        <a:graphic>
          <a:graphicData uri="http://schemas.openxmlformats.org/presentationml/2006/ole">
            <mc:AlternateContent xmlns:mc="http://schemas.openxmlformats.org/markup-compatibility/2006">
              <mc:Choice xmlns:v="urn:schemas-microsoft-com:vml" Requires="v">
                <p:oleObj name="Equation" r:id="rId4" imgW="533160" imgH="393480" progId="Equation.3">
                  <p:embed/>
                </p:oleObj>
              </mc:Choice>
              <mc:Fallback>
                <p:oleObj name="Equation" r:id="rId4" imgW="533160" imgH="39348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1" y="2651968"/>
                        <a:ext cx="123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20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BF8F-D49B-4E58-B2D8-45C76E8AC771}"/>
              </a:ext>
            </a:extLst>
          </p:cNvPr>
          <p:cNvSpPr>
            <a:spLocks noGrp="1"/>
          </p:cNvSpPr>
          <p:nvPr>
            <p:ph type="title"/>
          </p:nvPr>
        </p:nvSpPr>
        <p:spPr>
          <a:xfrm>
            <a:off x="3323426" y="2073715"/>
            <a:ext cx="5201819" cy="2993042"/>
          </a:xfrm>
        </p:spPr>
        <p:txBody>
          <a:bodyPr vert="horz" lIns="91440" tIns="45720" rIns="91440" bIns="45720" rtlCol="0" anchor="ctr">
            <a:normAutofit/>
          </a:bodyPr>
          <a:lstStyle/>
          <a:p>
            <a:pPr algn="ctr"/>
            <a:r>
              <a:rPr lang="en-US" sz="6500" dirty="0" err="1"/>
              <a:t>Računska</a:t>
            </a:r>
            <a:r>
              <a:rPr lang="en-US" sz="6500" dirty="0"/>
              <a:t> </a:t>
            </a:r>
            <a:r>
              <a:rPr lang="en-US" sz="6500" dirty="0" err="1"/>
              <a:t>induktivnost</a:t>
            </a:r>
            <a:r>
              <a:rPr lang="en-US" sz="6500" dirty="0"/>
              <a:t> </a:t>
            </a:r>
            <a:r>
              <a:rPr lang="en-US" sz="6500" dirty="0" err="1"/>
              <a:t>voda</a:t>
            </a:r>
            <a:endParaRPr lang="en-US" sz="6500" dirty="0"/>
          </a:p>
        </p:txBody>
      </p:sp>
    </p:spTree>
    <p:extLst>
      <p:ext uri="{BB962C8B-B14F-4D97-AF65-F5344CB8AC3E}">
        <p14:creationId xmlns:p14="http://schemas.microsoft.com/office/powerpoint/2010/main" val="3890837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09601"/>
            <a:ext cx="8077200" cy="4524315"/>
          </a:xfrm>
          <a:prstGeom prst="rect">
            <a:avLst/>
          </a:prstGeom>
        </p:spPr>
        <p:txBody>
          <a:bodyPr wrap="square">
            <a:spAutoFit/>
          </a:bodyPr>
          <a:lstStyle/>
          <a:p>
            <a:pPr algn="just"/>
            <a:endParaRPr lang="sr-Latn-RS" sz="2400" dirty="0">
              <a:latin typeface="Times New Roman" pitchFamily="18" charset="0"/>
              <a:cs typeface="Times New Roman" pitchFamily="18" charset="0"/>
            </a:endParaRPr>
          </a:p>
          <a:p>
            <a:pPr algn="just">
              <a:buFont typeface="Wingdings" pitchFamily="2" charset="2"/>
              <a:buChar char="Ø"/>
            </a:pPr>
            <a:r>
              <a:rPr lang="sr-Latn-RS" sz="2400" dirty="0">
                <a:latin typeface="Arial" pitchFamily="34" charset="0"/>
                <a:cs typeface="Arial" pitchFamily="34" charset="0"/>
              </a:rPr>
              <a:t>   Pri proticanju naizmjenične struje kroz provodnik oko njega se stvara naizmjenično elektromagnetno polje. Usled promjene fluksa u samom provodniku se indukuje ems, nazvana silom samoindukcije i njen smjer, prema Lencovom zakonu se suprostavlja naizmjeničnoj struji koja stvara promjenu fluksa. </a:t>
            </a:r>
          </a:p>
          <a:p>
            <a:pPr algn="just">
              <a:buFont typeface="Wingdings" pitchFamily="2" charset="2"/>
              <a:buChar char="Ø"/>
            </a:pPr>
            <a:r>
              <a:rPr lang="sr-Latn-RS" sz="2400" dirty="0">
                <a:latin typeface="Arial" pitchFamily="34" charset="0"/>
                <a:cs typeface="Arial" pitchFamily="34" charset="0"/>
              </a:rPr>
              <a:t>   Otpor kojim je njeno dejstvo izraženo naziva se induktivna otpornost provodnika  </a:t>
            </a:r>
            <a:r>
              <a:rPr lang="en-US" sz="2400" dirty="0">
                <a:latin typeface="Arial" pitchFamily="34" charset="0"/>
                <a:cs typeface="Arial" pitchFamily="34" charset="0"/>
              </a:rPr>
              <a:t>x</a:t>
            </a:r>
            <a:r>
              <a:rPr lang="sr-Latn-RS" sz="2400" dirty="0">
                <a:latin typeface="Arial" pitchFamily="34" charset="0"/>
                <a:cs typeface="Arial" pitchFamily="34" charset="0"/>
              </a:rPr>
              <a:t>.</a:t>
            </a:r>
          </a:p>
          <a:p>
            <a:pPr algn="just">
              <a:buFont typeface="Wingdings" pitchFamily="2" charset="2"/>
              <a:buChar char="Ø"/>
            </a:pPr>
            <a:endParaRPr lang="sr-Latn-RS" sz="2400" dirty="0">
              <a:latin typeface="Arial" pitchFamily="34" charset="0"/>
              <a:cs typeface="Arial" pitchFamily="34" charset="0"/>
            </a:endParaRPr>
          </a:p>
          <a:p>
            <a:pPr algn="just"/>
            <a:r>
              <a:rPr lang="sr-Latn-RS" sz="2400" dirty="0">
                <a:latin typeface="Arial" pitchFamily="34" charset="0"/>
                <a:cs typeface="Arial" pitchFamily="34" charset="0"/>
              </a:rPr>
              <a:t>                                                                  </a:t>
            </a:r>
          </a:p>
          <a:p>
            <a:pPr algn="just"/>
            <a:r>
              <a:rPr lang="sr-Latn-RS" sz="2400" dirty="0">
                <a:latin typeface="Arial" pitchFamily="34" charset="0"/>
                <a:cs typeface="Arial" pitchFamily="34" charset="0"/>
              </a:rPr>
              <a:t>                                                          </a:t>
            </a:r>
          </a:p>
        </p:txBody>
      </p:sp>
      <p:graphicFrame>
        <p:nvGraphicFramePr>
          <p:cNvPr id="3" name="Object 2"/>
          <p:cNvGraphicFramePr>
            <a:graphicFrameLocks noChangeAspect="1"/>
          </p:cNvGraphicFramePr>
          <p:nvPr/>
        </p:nvGraphicFramePr>
        <p:xfrm>
          <a:off x="4495801" y="5610226"/>
          <a:ext cx="2160587" cy="638175"/>
        </p:xfrm>
        <a:graphic>
          <a:graphicData uri="http://schemas.openxmlformats.org/presentationml/2006/ole">
            <mc:AlternateContent xmlns:mc="http://schemas.openxmlformats.org/markup-compatibility/2006">
              <mc:Choice xmlns:v="urn:schemas-microsoft-com:vml" Requires="v">
                <p:oleObj name="Equation" r:id="rId2" imgW="558720" imgH="164880" progId="Equation.3">
                  <p:embed/>
                </p:oleObj>
              </mc:Choice>
              <mc:Fallback>
                <p:oleObj name="Equation" r:id="rId2" imgW="558720" imgH="164880" progId="Equation.3">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5610226"/>
                        <a:ext cx="2160587" cy="638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1"/>
            <a:ext cx="7620000" cy="4062651"/>
          </a:xfrm>
          <a:prstGeom prst="rect">
            <a:avLst/>
          </a:prstGeom>
        </p:spPr>
        <p:txBody>
          <a:bodyPr wrap="square">
            <a:spAutoFit/>
          </a:bodyPr>
          <a:lstStyle/>
          <a:p>
            <a:pPr algn="just"/>
            <a:endParaRPr lang="sr-Latn-RS" sz="2400" dirty="0">
              <a:latin typeface="Arial" pitchFamily="34" charset="0"/>
              <a:cs typeface="Arial" pitchFamily="34" charset="0"/>
            </a:endParaRPr>
          </a:p>
          <a:p>
            <a:pPr algn="just">
              <a:buFont typeface="Wingdings" pitchFamily="2" charset="2"/>
              <a:buChar char="Ø"/>
            </a:pPr>
            <a:r>
              <a:rPr lang="sr-Latn-RS" sz="2400" b="1" i="1" dirty="0">
                <a:latin typeface="Arial" pitchFamily="34" charset="0"/>
                <a:cs typeface="Arial" pitchFamily="34" charset="0"/>
              </a:rPr>
              <a:t>   Pri proticanju naizmjenične struje kroz trofazni vod, fazni provodnik se nalazi u svom sopstvenom elektromagnetnom polju, ali isto tako i u emp ostala dva provodnika, </a:t>
            </a:r>
            <a:r>
              <a:rPr lang="sr-Latn-RS" sz="2400" i="1" dirty="0">
                <a:latin typeface="Arial" pitchFamily="34" charset="0"/>
                <a:cs typeface="Arial" pitchFamily="34" charset="0"/>
              </a:rPr>
              <a:t>pa se pri proračunu </a:t>
            </a:r>
            <a:r>
              <a:rPr lang="sr-Latn-RS" sz="2400" dirty="0">
                <a:latin typeface="Arial" pitchFamily="34" charset="0"/>
                <a:cs typeface="Arial" pitchFamily="34" charset="0"/>
              </a:rPr>
              <a:t>ne mogu zanemariti međusobni uticaji ostalih faznih provodnika. </a:t>
            </a:r>
            <a:endParaRPr lang="en-US" sz="2400" dirty="0">
              <a:latin typeface="Arial" pitchFamily="34" charset="0"/>
              <a:cs typeface="Arial" pitchFamily="34" charset="0"/>
            </a:endParaRPr>
          </a:p>
          <a:p>
            <a:pPr algn="just">
              <a:buFont typeface="Wingdings" pitchFamily="2" charset="2"/>
              <a:buChar char="Ø"/>
            </a:pPr>
            <a:r>
              <a:rPr lang="en-US" sz="2400" dirty="0">
                <a:latin typeface="Arial" pitchFamily="34" charset="0"/>
                <a:cs typeface="Arial" pitchFamily="34" charset="0"/>
              </a:rPr>
              <a:t>  </a:t>
            </a:r>
            <a:r>
              <a:rPr lang="en-US" sz="2400" dirty="0" err="1">
                <a:latin typeface="Arial" pitchFamily="34" charset="0"/>
                <a:cs typeface="Arial" pitchFamily="34" charset="0"/>
              </a:rPr>
              <a:t>Indu</a:t>
            </a:r>
            <a:r>
              <a:rPr lang="sr-Latn-RS" sz="2400" dirty="0">
                <a:latin typeface="Arial" pitchFamily="34" charset="0"/>
                <a:cs typeface="Arial" pitchFamily="34" charset="0"/>
              </a:rPr>
              <a:t>ktivna otpornost jednog faznog provodnika trofaznog voda računa se:</a:t>
            </a:r>
          </a:p>
          <a:p>
            <a:pPr algn="just">
              <a:buFont typeface="Wingdings" pitchFamily="2" charset="2"/>
              <a:buChar char="Ø"/>
            </a:pPr>
            <a:endParaRPr lang="sr-Latn-RS" sz="2200" dirty="0">
              <a:latin typeface="Arial" pitchFamily="34" charset="0"/>
              <a:cs typeface="Arial" pitchFamily="34" charset="0"/>
            </a:endParaRPr>
          </a:p>
          <a:p>
            <a:pPr algn="just"/>
            <a:endParaRPr lang="sr-Latn-RS" sz="2200" dirty="0">
              <a:latin typeface="Arial" pitchFamily="34" charset="0"/>
              <a:cs typeface="Arial" pitchFamily="34" charset="0"/>
            </a:endParaRPr>
          </a:p>
          <a:p>
            <a:pPr algn="just"/>
            <a:r>
              <a:rPr lang="sr-Latn-RS" sz="2200" dirty="0">
                <a:latin typeface="Arial" pitchFamily="34" charset="0"/>
                <a:cs typeface="Arial" pitchFamily="34" charset="0"/>
              </a:rPr>
              <a:t>                                                                        </a:t>
            </a:r>
            <a:r>
              <a:rPr lang="en-US" sz="2200" dirty="0">
                <a:latin typeface="Arial" pitchFamily="34" charset="0"/>
                <a:cs typeface="Arial" pitchFamily="34" charset="0"/>
              </a:rPr>
              <a:t>[</a:t>
            </a:r>
            <a:r>
              <a:rPr lang="el-GR" sz="2200" dirty="0">
                <a:latin typeface="Times New Roman"/>
                <a:cs typeface="Times New Roman"/>
              </a:rPr>
              <a:t>Ω</a:t>
            </a:r>
            <a:r>
              <a:rPr lang="en-US" sz="2200" dirty="0">
                <a:latin typeface="Times New Roman"/>
                <a:cs typeface="Times New Roman"/>
              </a:rPr>
              <a:t>/km</a:t>
            </a:r>
            <a:r>
              <a:rPr lang="en-US" sz="2200" dirty="0">
                <a:latin typeface="Arial" pitchFamily="34" charset="0"/>
                <a:cs typeface="Arial" pitchFamily="34" charset="0"/>
              </a:rPr>
              <a:t>]</a:t>
            </a:r>
            <a:endParaRPr lang="sr-Latn-RS" sz="2200" dirty="0">
              <a:latin typeface="Arial" pitchFamily="34" charset="0"/>
              <a:cs typeface="Arial" pitchFamily="34" charset="0"/>
            </a:endParaRPr>
          </a:p>
        </p:txBody>
      </p:sp>
      <p:graphicFrame>
        <p:nvGraphicFramePr>
          <p:cNvPr id="3" name="Object 2"/>
          <p:cNvGraphicFramePr>
            <a:graphicFrameLocks noChangeAspect="1"/>
          </p:cNvGraphicFramePr>
          <p:nvPr/>
        </p:nvGraphicFramePr>
        <p:xfrm>
          <a:off x="3429001" y="3357071"/>
          <a:ext cx="4278313" cy="1006475"/>
        </p:xfrm>
        <a:graphic>
          <a:graphicData uri="http://schemas.openxmlformats.org/presentationml/2006/ole">
            <mc:AlternateContent xmlns:mc="http://schemas.openxmlformats.org/markup-compatibility/2006">
              <mc:Choice xmlns:v="urn:schemas-microsoft-com:vml" Requires="v">
                <p:oleObj name="Equation" r:id="rId3" imgW="1498320" imgH="393480" progId="Equation.3">
                  <p:embed/>
                </p:oleObj>
              </mc:Choice>
              <mc:Fallback>
                <p:oleObj name="Equation" r:id="rId3" imgW="1498320" imgH="393480" progId="Equation.3">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3357071"/>
                        <a:ext cx="4278313" cy="1006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295400" y="4435839"/>
            <a:ext cx="8077200" cy="1938992"/>
          </a:xfrm>
          <a:prstGeom prst="rect">
            <a:avLst/>
          </a:prstGeom>
        </p:spPr>
        <p:txBody>
          <a:bodyPr wrap="square">
            <a:spAutoFit/>
          </a:bodyPr>
          <a:lstStyle/>
          <a:p>
            <a:pPr marL="1257300" lvl="2" indent="-342900" algn="just">
              <a:buFont typeface="Wingdings" panose="05000000000000000000" pitchFamily="2" charset="2"/>
              <a:buChar char="ü"/>
            </a:pPr>
            <a:r>
              <a:rPr lang="en-US" sz="2400" dirty="0">
                <a:latin typeface="Arial" pitchFamily="34" charset="0"/>
                <a:cs typeface="Arial" pitchFamily="34" charset="0"/>
              </a:rPr>
              <a:t> </a:t>
            </a:r>
            <a:r>
              <a:rPr lang="el-GR" sz="2400" dirty="0">
                <a:latin typeface="Times New Roman"/>
                <a:cs typeface="Times New Roman"/>
              </a:rPr>
              <a:t>ω</a:t>
            </a:r>
            <a:r>
              <a:rPr lang="en-US" sz="2400" dirty="0">
                <a:latin typeface="Times New Roman"/>
                <a:cs typeface="Times New Roman"/>
              </a:rPr>
              <a:t> – </a:t>
            </a:r>
            <a:r>
              <a:rPr lang="en-US" sz="2400" dirty="0" err="1">
                <a:latin typeface="Times New Roman"/>
                <a:cs typeface="Times New Roman"/>
              </a:rPr>
              <a:t>kru</a:t>
            </a:r>
            <a:r>
              <a:rPr lang="sr-Latn-RS" sz="2400" dirty="0">
                <a:latin typeface="Times New Roman"/>
                <a:cs typeface="Times New Roman"/>
              </a:rPr>
              <a:t>ž</a:t>
            </a:r>
            <a:r>
              <a:rPr lang="en-US" sz="2400" dirty="0" err="1">
                <a:latin typeface="Times New Roman"/>
                <a:cs typeface="Times New Roman"/>
              </a:rPr>
              <a:t>na</a:t>
            </a:r>
            <a:r>
              <a:rPr lang="en-US" sz="2400" dirty="0">
                <a:latin typeface="Times New Roman"/>
                <a:cs typeface="Times New Roman"/>
              </a:rPr>
              <a:t> </a:t>
            </a:r>
            <a:r>
              <a:rPr lang="en-US" sz="2400" dirty="0" err="1">
                <a:latin typeface="Times New Roman"/>
                <a:cs typeface="Times New Roman"/>
              </a:rPr>
              <a:t>frekvencija</a:t>
            </a:r>
            <a:endParaRPr lang="sr-Latn-RS" sz="2400" dirty="0">
              <a:latin typeface="Times New Roman"/>
              <a:cs typeface="Times New Roman"/>
            </a:endParaRPr>
          </a:p>
          <a:p>
            <a:pPr marL="1257300" lvl="2" indent="-342900" algn="just">
              <a:buFont typeface="Wingdings" panose="05000000000000000000" pitchFamily="2" charset="2"/>
              <a:buChar char="ü"/>
            </a:pPr>
            <a:r>
              <a:rPr lang="sr-Latn-RS" sz="2400" dirty="0">
                <a:latin typeface="Times New Roman"/>
                <a:cs typeface="Times New Roman"/>
              </a:rPr>
              <a:t>Dsr – srednje geometrijsko rastojanje među provodnicima </a:t>
            </a:r>
            <a:r>
              <a:rPr lang="en-US" sz="2400" dirty="0">
                <a:latin typeface="Times New Roman"/>
                <a:cs typeface="Times New Roman"/>
              </a:rPr>
              <a:t>[cm]</a:t>
            </a:r>
            <a:r>
              <a:rPr lang="sr-Latn-RS" sz="2400" dirty="0">
                <a:latin typeface="Times New Roman"/>
                <a:cs typeface="Times New Roman"/>
              </a:rPr>
              <a:t> </a:t>
            </a:r>
          </a:p>
          <a:p>
            <a:pPr marL="1257300" lvl="2" indent="-342900" algn="just">
              <a:buFont typeface="Wingdings" panose="05000000000000000000" pitchFamily="2" charset="2"/>
              <a:buChar char="ü"/>
            </a:pPr>
            <a:r>
              <a:rPr lang="sr-Latn-RS" sz="2400" dirty="0">
                <a:latin typeface="Times New Roman"/>
                <a:cs typeface="Times New Roman"/>
              </a:rPr>
              <a:t>r=d/2 – poluprečnik provodnika</a:t>
            </a:r>
            <a:r>
              <a:rPr lang="en-US" sz="2400" dirty="0">
                <a:latin typeface="Times New Roman"/>
                <a:cs typeface="Times New Roman"/>
              </a:rPr>
              <a:t> [cm]</a:t>
            </a:r>
            <a:endParaRPr lang="sr-Latn-RS" sz="2400" dirty="0">
              <a:latin typeface="Times New Roman"/>
              <a:cs typeface="Times New Roman"/>
            </a:endParaRPr>
          </a:p>
          <a:p>
            <a:pPr marL="1257300" lvl="2" indent="-342900" algn="just">
              <a:buFont typeface="Wingdings" panose="05000000000000000000" pitchFamily="2" charset="2"/>
              <a:buChar char="ü"/>
            </a:pPr>
            <a:r>
              <a:rPr lang="el-GR" sz="2400" dirty="0">
                <a:latin typeface="Times New Roman"/>
                <a:cs typeface="Times New Roman"/>
              </a:rPr>
              <a:t>μ</a:t>
            </a:r>
            <a:r>
              <a:rPr lang="sr-Latn-RS" sz="2400" dirty="0">
                <a:latin typeface="Times New Roman"/>
                <a:cs typeface="Times New Roman"/>
              </a:rPr>
              <a:t>r – relativna magnetna permeabilnost provodnika </a:t>
            </a:r>
            <a:r>
              <a:rPr lang="en-US" sz="2400" dirty="0">
                <a:latin typeface="Times New Roman"/>
                <a:cs typeface="Times New Roman"/>
              </a:rPr>
              <a:t> </a:t>
            </a:r>
            <a:endParaRPr lang="sr-Latn-RS" sz="24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1000"/>
                                        <p:tgtEl>
                                          <p:spTgt spid="4">
                                            <p:txEl>
                                              <p:pRg st="3" end="3"/>
                                            </p:txEl>
                                          </p:spTgt>
                                        </p:tgtEl>
                                      </p:cBhvr>
                                    </p:animEffect>
                                    <p:anim calcmode="lin" valueType="num">
                                      <p:cBhvr>
                                        <p:cTn id="5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gh voltage power transmission line. Silhouette electricity post on sunset  background Stock Photo by saoirse2010">
            <a:extLst>
              <a:ext uri="{FF2B5EF4-FFF2-40B4-BE49-F238E27FC236}">
                <a16:creationId xmlns:a16="http://schemas.microsoft.com/office/drawing/2014/main" id="{608DD01E-48C0-45D3-8969-A8B8A84B6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9091" r="5946"/>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F69B8B-E523-4300-AB4D-BCB21343CCF2}"/>
              </a:ext>
            </a:extLst>
          </p:cNvPr>
          <p:cNvSpPr>
            <a:spLocks noGrp="1"/>
          </p:cNvSpPr>
          <p:nvPr>
            <p:ph type="ctrTitle"/>
          </p:nvPr>
        </p:nvSpPr>
        <p:spPr>
          <a:xfrm>
            <a:off x="1827414" y="3091928"/>
            <a:ext cx="6808922" cy="2387600"/>
          </a:xfrm>
        </p:spPr>
        <p:txBody>
          <a:bodyPr>
            <a:normAutofit/>
          </a:bodyPr>
          <a:lstStyle/>
          <a:p>
            <a:pPr algn="l"/>
            <a:r>
              <a:rPr lang="sr-Latn-ME" sz="5700"/>
              <a:t>Računska kapacitivnost voda</a:t>
            </a:r>
          </a:p>
        </p:txBody>
      </p:sp>
      <p:sp>
        <p:nvSpPr>
          <p:cNvPr id="3" name="Subtitle 2">
            <a:extLst>
              <a:ext uri="{FF2B5EF4-FFF2-40B4-BE49-F238E27FC236}">
                <a16:creationId xmlns:a16="http://schemas.microsoft.com/office/drawing/2014/main" id="{7CB150C8-B9B4-432A-B0B9-498B301EDB92}"/>
              </a:ext>
            </a:extLst>
          </p:cNvPr>
          <p:cNvSpPr>
            <a:spLocks noGrp="1"/>
          </p:cNvSpPr>
          <p:nvPr>
            <p:ph type="subTitle" idx="1"/>
          </p:nvPr>
        </p:nvSpPr>
        <p:spPr>
          <a:xfrm>
            <a:off x="1827414" y="5624946"/>
            <a:ext cx="6808922" cy="592975"/>
          </a:xfrm>
        </p:spPr>
        <p:txBody>
          <a:bodyPr anchor="ctr">
            <a:normAutofit/>
          </a:bodyPr>
          <a:lstStyle/>
          <a:p>
            <a:pPr algn="l"/>
            <a:r>
              <a:rPr lang="sr-Latn-ME" dirty="0"/>
              <a:t>Prenos električne energije</a:t>
            </a:r>
            <a:endParaRPr lang="sr-Latn-ME"/>
          </a:p>
        </p:txBody>
      </p:sp>
    </p:spTree>
    <p:extLst>
      <p:ext uri="{BB962C8B-B14F-4D97-AF65-F5344CB8AC3E}">
        <p14:creationId xmlns:p14="http://schemas.microsoft.com/office/powerpoint/2010/main" val="213931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2316-BA8F-43DA-9570-D66F9658E7AF}"/>
              </a:ext>
            </a:extLst>
          </p:cNvPr>
          <p:cNvSpPr>
            <a:spLocks noGrp="1"/>
          </p:cNvSpPr>
          <p:nvPr>
            <p:ph type="title"/>
          </p:nvPr>
        </p:nvSpPr>
        <p:spPr>
          <a:xfrm>
            <a:off x="1450903" y="238690"/>
            <a:ext cx="9905998" cy="900793"/>
          </a:xfrm>
        </p:spPr>
        <p:txBody>
          <a:bodyPr/>
          <a:lstStyle/>
          <a:p>
            <a:r>
              <a:rPr lang="sr-Latn-RS" dirty="0"/>
              <a:t>Zašto nam je potrebna transformacija?</a:t>
            </a:r>
            <a:endParaRPr lang="en-US" dirty="0"/>
          </a:p>
        </p:txBody>
      </p:sp>
      <p:sp>
        <p:nvSpPr>
          <p:cNvPr id="3" name="Content Placeholder 2">
            <a:extLst>
              <a:ext uri="{FF2B5EF4-FFF2-40B4-BE49-F238E27FC236}">
                <a16:creationId xmlns:a16="http://schemas.microsoft.com/office/drawing/2014/main" id="{1B088414-910F-48B8-95EF-C6E481D2811C}"/>
              </a:ext>
            </a:extLst>
          </p:cNvPr>
          <p:cNvSpPr>
            <a:spLocks noGrp="1"/>
          </p:cNvSpPr>
          <p:nvPr>
            <p:ph idx="1"/>
          </p:nvPr>
        </p:nvSpPr>
        <p:spPr>
          <a:xfrm>
            <a:off x="423960" y="1026941"/>
            <a:ext cx="4218379" cy="4487594"/>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US" dirty="0" err="1"/>
              <a:t>Aktivna</a:t>
            </a:r>
            <a:r>
              <a:rPr lang="en-US" dirty="0"/>
              <a:t> </a:t>
            </a:r>
            <a:r>
              <a:rPr lang="en-US" dirty="0" err="1"/>
              <a:t>snaga</a:t>
            </a:r>
            <a:r>
              <a:rPr lang="en-US" dirty="0"/>
              <a:t> u </a:t>
            </a:r>
            <a:r>
              <a:rPr lang="en-US" dirty="0" err="1"/>
              <a:t>trofaznom</a:t>
            </a:r>
            <a:r>
              <a:rPr lang="en-US" dirty="0"/>
              <a:t> </a:t>
            </a:r>
            <a:r>
              <a:rPr lang="en-US" dirty="0" err="1"/>
              <a:t>naizmjeničnom</a:t>
            </a:r>
            <a:r>
              <a:rPr lang="en-US" dirty="0"/>
              <a:t> </a:t>
            </a:r>
            <a:r>
              <a:rPr lang="en-US" dirty="0" err="1"/>
              <a:t>sistemu</a:t>
            </a:r>
            <a:r>
              <a:rPr lang="en-US" dirty="0"/>
              <a:t> je: P = 3UI cos</a:t>
            </a:r>
            <a:r>
              <a:rPr lang="el-GR" dirty="0"/>
              <a:t>ϕ . </a:t>
            </a:r>
            <a:endParaRPr lang="sr-Latn-RS" dirty="0"/>
          </a:p>
          <a:p>
            <a:r>
              <a:rPr lang="en-US" dirty="0" err="1"/>
              <a:t>Šta</a:t>
            </a:r>
            <a:r>
              <a:rPr lang="en-US" dirty="0"/>
              <a:t> je </a:t>
            </a:r>
            <a:r>
              <a:rPr lang="en-US" dirty="0" err="1"/>
              <a:t>pogodnije</a:t>
            </a:r>
            <a:r>
              <a:rPr lang="en-US" dirty="0"/>
              <a:t> </a:t>
            </a:r>
            <a:r>
              <a:rPr lang="en-US" dirty="0" err="1"/>
              <a:t>izabrati</a:t>
            </a:r>
            <a:r>
              <a:rPr lang="en-US" dirty="0"/>
              <a:t> za </a:t>
            </a:r>
            <a:r>
              <a:rPr lang="en-US" dirty="0" err="1"/>
              <a:t>prenos</a:t>
            </a:r>
            <a:r>
              <a:rPr lang="en-US" dirty="0"/>
              <a:t> </a:t>
            </a:r>
            <a:r>
              <a:rPr lang="en-US" dirty="0" err="1"/>
              <a:t>ove</a:t>
            </a:r>
            <a:r>
              <a:rPr lang="en-US" dirty="0"/>
              <a:t> </a:t>
            </a:r>
            <a:r>
              <a:rPr lang="en-US" dirty="0" err="1"/>
              <a:t>snage</a:t>
            </a:r>
            <a:r>
              <a:rPr lang="en-US" dirty="0"/>
              <a:t>: </a:t>
            </a:r>
            <a:endParaRPr lang="sr-Latn-RS" dirty="0"/>
          </a:p>
          <a:p>
            <a:r>
              <a:rPr lang="en-US" dirty="0"/>
              <a:t>1. </a:t>
            </a:r>
            <a:r>
              <a:rPr lang="en-US" dirty="0" err="1"/>
              <a:t>visoki</a:t>
            </a:r>
            <a:r>
              <a:rPr lang="en-US" dirty="0"/>
              <a:t> </a:t>
            </a:r>
            <a:r>
              <a:rPr lang="en-US" dirty="0" err="1"/>
              <a:t>napon</a:t>
            </a:r>
            <a:r>
              <a:rPr lang="en-US" dirty="0"/>
              <a:t> U </a:t>
            </a:r>
            <a:r>
              <a:rPr lang="en-US" dirty="0" err="1"/>
              <a:t>sa</a:t>
            </a:r>
            <a:r>
              <a:rPr lang="en-US" dirty="0"/>
              <a:t> </a:t>
            </a:r>
            <a:r>
              <a:rPr lang="en-US" dirty="0" err="1"/>
              <a:t>malom</a:t>
            </a:r>
            <a:r>
              <a:rPr lang="en-US" dirty="0"/>
              <a:t> </a:t>
            </a:r>
            <a:r>
              <a:rPr lang="en-US" dirty="0" err="1"/>
              <a:t>jačinom</a:t>
            </a:r>
            <a:r>
              <a:rPr lang="en-US" dirty="0"/>
              <a:t> </a:t>
            </a:r>
            <a:r>
              <a:rPr lang="en-US" dirty="0" err="1"/>
              <a:t>struje</a:t>
            </a:r>
            <a:r>
              <a:rPr lang="en-US" dirty="0"/>
              <a:t> I, </a:t>
            </a:r>
            <a:r>
              <a:rPr lang="en-US" dirty="0" err="1"/>
              <a:t>ili</a:t>
            </a:r>
            <a:r>
              <a:rPr lang="en-US" dirty="0"/>
              <a:t> </a:t>
            </a:r>
            <a:endParaRPr lang="sr-Latn-RS" dirty="0"/>
          </a:p>
          <a:p>
            <a:r>
              <a:rPr lang="en-US" dirty="0"/>
              <a:t>2. </a:t>
            </a:r>
            <a:r>
              <a:rPr lang="en-US" dirty="0" err="1"/>
              <a:t>niži</a:t>
            </a:r>
            <a:r>
              <a:rPr lang="en-US" dirty="0"/>
              <a:t> </a:t>
            </a:r>
            <a:r>
              <a:rPr lang="en-US" dirty="0" err="1"/>
              <a:t>napon</a:t>
            </a:r>
            <a:r>
              <a:rPr lang="en-US" dirty="0"/>
              <a:t> U </a:t>
            </a:r>
            <a:r>
              <a:rPr lang="en-US" dirty="0" err="1"/>
              <a:t>sa</a:t>
            </a:r>
            <a:r>
              <a:rPr lang="en-US" dirty="0"/>
              <a:t> </a:t>
            </a:r>
            <a:r>
              <a:rPr lang="en-US" dirty="0" err="1"/>
              <a:t>velikom</a:t>
            </a:r>
            <a:r>
              <a:rPr lang="en-US" dirty="0"/>
              <a:t> </a:t>
            </a:r>
            <a:r>
              <a:rPr lang="en-US" dirty="0" err="1"/>
              <a:t>jačinom</a:t>
            </a:r>
            <a:r>
              <a:rPr lang="en-US" dirty="0"/>
              <a:t> </a:t>
            </a:r>
            <a:r>
              <a:rPr lang="en-US" dirty="0" err="1"/>
              <a:t>struje</a:t>
            </a:r>
            <a:r>
              <a:rPr lang="en-US" dirty="0"/>
              <a:t> I ? </a:t>
            </a:r>
            <a:endParaRPr lang="sr-Latn-RS" dirty="0"/>
          </a:p>
          <a:p>
            <a:endParaRPr lang="sr-Latn-RS" dirty="0"/>
          </a:p>
          <a:p>
            <a:r>
              <a:rPr lang="en-US" dirty="0"/>
              <a:t>1. </a:t>
            </a:r>
            <a:r>
              <a:rPr lang="en-US" dirty="0" err="1"/>
              <a:t>Visoki</a:t>
            </a:r>
            <a:r>
              <a:rPr lang="en-US" dirty="0"/>
              <a:t> </a:t>
            </a:r>
            <a:r>
              <a:rPr lang="en-US" dirty="0" err="1"/>
              <a:t>napon</a:t>
            </a:r>
            <a:r>
              <a:rPr lang="en-US" dirty="0"/>
              <a:t> : </a:t>
            </a:r>
            <a:r>
              <a:rPr lang="en-US" dirty="0" err="1"/>
              <a:t>jaka</a:t>
            </a:r>
            <a:r>
              <a:rPr lang="en-US" dirty="0"/>
              <a:t> </a:t>
            </a:r>
            <a:r>
              <a:rPr lang="en-US" dirty="0" err="1"/>
              <a:t>izolacija</a:t>
            </a:r>
            <a:r>
              <a:rPr lang="en-US" dirty="0"/>
              <a:t>, </a:t>
            </a:r>
            <a:r>
              <a:rPr lang="en-US" dirty="0" err="1"/>
              <a:t>manji</a:t>
            </a:r>
            <a:r>
              <a:rPr lang="en-US" dirty="0"/>
              <a:t> </a:t>
            </a:r>
            <a:r>
              <a:rPr lang="en-US" dirty="0" err="1"/>
              <a:t>presjeci</a:t>
            </a:r>
            <a:r>
              <a:rPr lang="en-US" dirty="0"/>
              <a:t> </a:t>
            </a:r>
            <a:r>
              <a:rPr lang="en-US" dirty="0" err="1"/>
              <a:t>provodnika</a:t>
            </a:r>
            <a:r>
              <a:rPr lang="en-US" dirty="0"/>
              <a:t>. </a:t>
            </a:r>
            <a:endParaRPr lang="sr-Latn-RS" dirty="0"/>
          </a:p>
          <a:p>
            <a:r>
              <a:rPr lang="en-US" dirty="0"/>
              <a:t>2. </a:t>
            </a:r>
            <a:r>
              <a:rPr lang="en-US" dirty="0" err="1"/>
              <a:t>Velika</a:t>
            </a:r>
            <a:r>
              <a:rPr lang="en-US" dirty="0"/>
              <a:t> </a:t>
            </a:r>
            <a:r>
              <a:rPr lang="en-US" dirty="0" err="1"/>
              <a:t>jačina</a:t>
            </a:r>
            <a:r>
              <a:rPr lang="en-US" dirty="0"/>
              <a:t> </a:t>
            </a:r>
            <a:r>
              <a:rPr lang="en-US" dirty="0" err="1"/>
              <a:t>struje</a:t>
            </a:r>
            <a:r>
              <a:rPr lang="en-US" dirty="0"/>
              <a:t> : </a:t>
            </a:r>
            <a:r>
              <a:rPr lang="en-US" dirty="0" err="1"/>
              <a:t>veliki</a:t>
            </a:r>
            <a:r>
              <a:rPr lang="en-US" dirty="0"/>
              <a:t> </a:t>
            </a:r>
            <a:r>
              <a:rPr lang="en-US" dirty="0" err="1"/>
              <a:t>presjeci</a:t>
            </a:r>
            <a:r>
              <a:rPr lang="en-US" dirty="0"/>
              <a:t> </a:t>
            </a:r>
            <a:r>
              <a:rPr lang="en-US" dirty="0" err="1"/>
              <a:t>i</a:t>
            </a:r>
            <a:r>
              <a:rPr lang="en-US" dirty="0"/>
              <a:t> </a:t>
            </a:r>
            <a:r>
              <a:rPr lang="en-US" dirty="0" err="1"/>
              <a:t>snažni</a:t>
            </a:r>
            <a:r>
              <a:rPr lang="en-US" dirty="0"/>
              <a:t> </a:t>
            </a:r>
            <a:r>
              <a:rPr lang="en-US" dirty="0" err="1"/>
              <a:t>stubovi</a:t>
            </a:r>
            <a:r>
              <a:rPr lang="en-US" dirty="0"/>
              <a:t> ( </a:t>
            </a:r>
            <a:r>
              <a:rPr lang="en-US" dirty="0" err="1"/>
              <a:t>ako</a:t>
            </a:r>
            <a:r>
              <a:rPr lang="en-US" dirty="0"/>
              <a:t> je </a:t>
            </a:r>
            <a:r>
              <a:rPr lang="en-US" dirty="0" err="1"/>
              <a:t>nadzemni</a:t>
            </a:r>
            <a:r>
              <a:rPr lang="en-US" dirty="0"/>
              <a:t> ). </a:t>
            </a:r>
            <a:endParaRPr lang="sr-Latn-RS" dirty="0"/>
          </a:p>
        </p:txBody>
      </p:sp>
      <p:sp>
        <p:nvSpPr>
          <p:cNvPr id="4" name="Content Placeholder 2">
            <a:extLst>
              <a:ext uri="{FF2B5EF4-FFF2-40B4-BE49-F238E27FC236}">
                <a16:creationId xmlns:a16="http://schemas.microsoft.com/office/drawing/2014/main" id="{43DB130B-6B61-4B42-A156-509BFB069381}"/>
              </a:ext>
            </a:extLst>
          </p:cNvPr>
          <p:cNvSpPr txBox="1">
            <a:spLocks/>
          </p:cNvSpPr>
          <p:nvPr/>
        </p:nvSpPr>
        <p:spPr>
          <a:xfrm>
            <a:off x="7138522" y="1026941"/>
            <a:ext cx="4218379" cy="448759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dk1"/>
                </a:solidFill>
                <a:latin typeface="+mn-lt"/>
                <a:ea typeface="+mn-ea"/>
                <a:cs typeface="+mn-cs"/>
              </a:defRPr>
            </a:lvl9pPr>
          </a:lstStyle>
          <a:p>
            <a:r>
              <a:rPr lang="en-US" dirty="0" err="1"/>
              <a:t>Upore</a:t>
            </a:r>
            <a:r>
              <a:rPr lang="sr-Latn-RS" dirty="0"/>
              <a:t>đ</a:t>
            </a:r>
            <a:r>
              <a:rPr lang="en-US" dirty="0" err="1"/>
              <a:t>enje</a:t>
            </a:r>
            <a:r>
              <a:rPr lang="en-US" dirty="0"/>
              <a:t>: </a:t>
            </a:r>
            <a:endParaRPr lang="sr-Latn-RS" dirty="0"/>
          </a:p>
          <a:p>
            <a:r>
              <a:rPr lang="en-US" dirty="0" err="1"/>
              <a:t>Troškovi</a:t>
            </a:r>
            <a:r>
              <a:rPr lang="en-US" dirty="0"/>
              <a:t> za </a:t>
            </a:r>
            <a:r>
              <a:rPr lang="en-US" dirty="0" err="1"/>
              <a:t>jaku</a:t>
            </a:r>
            <a:r>
              <a:rPr lang="en-US" dirty="0"/>
              <a:t> </a:t>
            </a:r>
            <a:r>
              <a:rPr lang="en-US" dirty="0" err="1"/>
              <a:t>izolaciju</a:t>
            </a:r>
            <a:r>
              <a:rPr lang="en-US" dirty="0"/>
              <a:t> </a:t>
            </a:r>
            <a:r>
              <a:rPr lang="en-US" dirty="0" err="1"/>
              <a:t>znatno</a:t>
            </a:r>
            <a:r>
              <a:rPr lang="en-US" dirty="0"/>
              <a:t> </a:t>
            </a:r>
            <a:r>
              <a:rPr lang="en-US" dirty="0" err="1"/>
              <a:t>su</a:t>
            </a:r>
            <a:r>
              <a:rPr lang="en-US" dirty="0"/>
              <a:t> </a:t>
            </a:r>
            <a:r>
              <a:rPr lang="en-US" dirty="0" err="1"/>
              <a:t>manji</a:t>
            </a:r>
            <a:r>
              <a:rPr lang="en-US" dirty="0"/>
              <a:t> od </a:t>
            </a:r>
            <a:r>
              <a:rPr lang="en-US" dirty="0" err="1"/>
              <a:t>onih</a:t>
            </a:r>
            <a:r>
              <a:rPr lang="en-US" dirty="0"/>
              <a:t> za </a:t>
            </a:r>
            <a:r>
              <a:rPr lang="en-US" dirty="0" err="1"/>
              <a:t>nabavku</a:t>
            </a:r>
            <a:r>
              <a:rPr lang="en-US" dirty="0"/>
              <a:t> </a:t>
            </a:r>
            <a:r>
              <a:rPr lang="en-US" dirty="0" err="1"/>
              <a:t>provodnika</a:t>
            </a:r>
            <a:r>
              <a:rPr lang="en-US" dirty="0"/>
              <a:t> </a:t>
            </a:r>
            <a:r>
              <a:rPr lang="en-US" dirty="0" err="1"/>
              <a:t>velikog</a:t>
            </a:r>
            <a:r>
              <a:rPr lang="en-US" dirty="0"/>
              <a:t> </a:t>
            </a:r>
            <a:r>
              <a:rPr lang="en-US" dirty="0" err="1"/>
              <a:t>presjeka</a:t>
            </a:r>
            <a:r>
              <a:rPr lang="en-US" dirty="0"/>
              <a:t> </a:t>
            </a:r>
            <a:r>
              <a:rPr lang="en-US" dirty="0" err="1"/>
              <a:t>i</a:t>
            </a:r>
            <a:r>
              <a:rPr lang="en-US" dirty="0"/>
              <a:t> </a:t>
            </a:r>
            <a:r>
              <a:rPr lang="en-US" dirty="0" err="1"/>
              <a:t>snažnih</a:t>
            </a:r>
            <a:r>
              <a:rPr lang="en-US" dirty="0"/>
              <a:t> </a:t>
            </a:r>
            <a:r>
              <a:rPr lang="en-US" dirty="0" err="1"/>
              <a:t>stubova</a:t>
            </a:r>
            <a:r>
              <a:rPr lang="en-US" dirty="0"/>
              <a:t> (</a:t>
            </a:r>
            <a:r>
              <a:rPr lang="en-US" dirty="0" err="1"/>
              <a:t>prednost</a:t>
            </a:r>
            <a:r>
              <a:rPr lang="en-US" dirty="0"/>
              <a:t> </a:t>
            </a:r>
            <a:r>
              <a:rPr lang="en-US" dirty="0" err="1"/>
              <a:t>prvog</a:t>
            </a:r>
            <a:r>
              <a:rPr lang="en-US" dirty="0"/>
              <a:t> </a:t>
            </a:r>
            <a:r>
              <a:rPr lang="en-US" dirty="0" err="1"/>
              <a:t>rješenja</a:t>
            </a:r>
            <a:r>
              <a:rPr lang="en-US" dirty="0"/>
              <a:t>); </a:t>
            </a:r>
            <a:endParaRPr lang="sr-Latn-RS" dirty="0"/>
          </a:p>
          <a:p>
            <a:r>
              <a:rPr lang="en-US" dirty="0"/>
              <a:t>Pad </a:t>
            </a:r>
            <a:r>
              <a:rPr lang="en-US" dirty="0" err="1"/>
              <a:t>napona</a:t>
            </a:r>
            <a:r>
              <a:rPr lang="en-US" dirty="0"/>
              <a:t> u </a:t>
            </a:r>
            <a:r>
              <a:rPr lang="en-US" dirty="0" err="1"/>
              <a:t>vodu</a:t>
            </a:r>
            <a:r>
              <a:rPr lang="en-US" dirty="0"/>
              <a:t> (po </a:t>
            </a:r>
            <a:r>
              <a:rPr lang="en-US" dirty="0" err="1"/>
              <a:t>Omovom</a:t>
            </a:r>
            <a:r>
              <a:rPr lang="en-US" dirty="0"/>
              <a:t> </a:t>
            </a:r>
            <a:r>
              <a:rPr lang="en-US" dirty="0" err="1"/>
              <a:t>zakonu</a:t>
            </a:r>
            <a:r>
              <a:rPr lang="en-US" dirty="0"/>
              <a:t> </a:t>
            </a:r>
            <a:r>
              <a:rPr lang="en-US" dirty="0" err="1"/>
              <a:t>srazmjeran</a:t>
            </a:r>
            <a:r>
              <a:rPr lang="en-US" dirty="0"/>
              <a:t> </a:t>
            </a:r>
            <a:r>
              <a:rPr lang="en-US" dirty="0" err="1"/>
              <a:t>otporu</a:t>
            </a:r>
            <a:r>
              <a:rPr lang="en-US" dirty="0"/>
              <a:t> </a:t>
            </a:r>
            <a:r>
              <a:rPr lang="en-US" dirty="0" err="1"/>
              <a:t>provodnika</a:t>
            </a:r>
            <a:r>
              <a:rPr lang="en-US" dirty="0"/>
              <a:t> </a:t>
            </a:r>
            <a:r>
              <a:rPr lang="en-US" dirty="0" err="1"/>
              <a:t>i</a:t>
            </a:r>
            <a:r>
              <a:rPr lang="en-US" dirty="0"/>
              <a:t> </a:t>
            </a:r>
            <a:r>
              <a:rPr lang="en-US" dirty="0" err="1"/>
              <a:t>jačini</a:t>
            </a:r>
            <a:r>
              <a:rPr lang="en-US" dirty="0"/>
              <a:t> </a:t>
            </a:r>
            <a:r>
              <a:rPr lang="en-US" dirty="0" err="1"/>
              <a:t>struje</a:t>
            </a:r>
            <a:r>
              <a:rPr lang="en-US" dirty="0"/>
              <a:t>) </a:t>
            </a:r>
            <a:r>
              <a:rPr lang="en-US" dirty="0" err="1"/>
              <a:t>veći</a:t>
            </a:r>
            <a:r>
              <a:rPr lang="en-US" dirty="0"/>
              <a:t> je u </a:t>
            </a:r>
            <a:r>
              <a:rPr lang="en-US" dirty="0" err="1"/>
              <a:t>drugom</a:t>
            </a:r>
            <a:r>
              <a:rPr lang="en-US" dirty="0"/>
              <a:t> </a:t>
            </a:r>
            <a:r>
              <a:rPr lang="en-US" dirty="0" err="1"/>
              <a:t>slučaju</a:t>
            </a:r>
            <a:r>
              <a:rPr lang="en-US" dirty="0"/>
              <a:t>, </a:t>
            </a:r>
            <a:r>
              <a:rPr lang="en-US" dirty="0" err="1"/>
              <a:t>jer</a:t>
            </a:r>
            <a:r>
              <a:rPr lang="en-US" dirty="0"/>
              <a:t> se </a:t>
            </a:r>
            <a:r>
              <a:rPr lang="en-US" dirty="0" err="1"/>
              <a:t>dozvoljena</a:t>
            </a:r>
            <a:r>
              <a:rPr lang="en-US" dirty="0"/>
              <a:t> </a:t>
            </a:r>
            <a:r>
              <a:rPr lang="en-US" dirty="0" err="1"/>
              <a:t>gustina</a:t>
            </a:r>
            <a:r>
              <a:rPr lang="en-US" dirty="0"/>
              <a:t> </a:t>
            </a:r>
            <a:r>
              <a:rPr lang="en-US" dirty="0" err="1"/>
              <a:t>struje</a:t>
            </a:r>
            <a:r>
              <a:rPr lang="en-US" dirty="0"/>
              <a:t> (</a:t>
            </a:r>
            <a:r>
              <a:rPr lang="en-US" dirty="0" err="1"/>
              <a:t>odnos</a:t>
            </a:r>
            <a:r>
              <a:rPr lang="en-US" dirty="0"/>
              <a:t> </a:t>
            </a:r>
            <a:r>
              <a:rPr lang="en-US" dirty="0" err="1"/>
              <a:t>struje</a:t>
            </a:r>
            <a:r>
              <a:rPr lang="en-US" dirty="0"/>
              <a:t> </a:t>
            </a:r>
            <a:r>
              <a:rPr lang="en-US" dirty="0" err="1"/>
              <a:t>i</a:t>
            </a:r>
            <a:r>
              <a:rPr lang="en-US" dirty="0"/>
              <a:t> </a:t>
            </a:r>
            <a:r>
              <a:rPr lang="en-US" dirty="0" err="1"/>
              <a:t>presjeka</a:t>
            </a:r>
            <a:r>
              <a:rPr lang="en-US" dirty="0"/>
              <a:t> </a:t>
            </a:r>
            <a:r>
              <a:rPr lang="en-US" dirty="0" err="1"/>
              <a:t>provodnika</a:t>
            </a:r>
            <a:r>
              <a:rPr lang="en-US" dirty="0"/>
              <a:t>) </a:t>
            </a:r>
            <a:r>
              <a:rPr lang="en-US" dirty="0" err="1"/>
              <a:t>smanjuje</a:t>
            </a:r>
            <a:r>
              <a:rPr lang="en-US" dirty="0"/>
              <a:t> </a:t>
            </a:r>
            <a:r>
              <a:rPr lang="en-US" dirty="0" err="1"/>
              <a:t>pri</a:t>
            </a:r>
            <a:r>
              <a:rPr lang="en-US" dirty="0"/>
              <a:t> </a:t>
            </a:r>
            <a:r>
              <a:rPr lang="en-US" dirty="0" err="1"/>
              <a:t>porastu</a:t>
            </a:r>
            <a:r>
              <a:rPr lang="en-US" dirty="0"/>
              <a:t> </a:t>
            </a:r>
            <a:r>
              <a:rPr lang="en-US" dirty="0" err="1"/>
              <a:t>presjeka</a:t>
            </a:r>
            <a:r>
              <a:rPr lang="en-US" dirty="0"/>
              <a:t> </a:t>
            </a:r>
            <a:r>
              <a:rPr lang="en-US" dirty="0" err="1"/>
              <a:t>provodnika</a:t>
            </a:r>
            <a:r>
              <a:rPr lang="en-US" dirty="0"/>
              <a:t> (</a:t>
            </a:r>
            <a:r>
              <a:rPr lang="en-US" dirty="0" err="1"/>
              <a:t>zbog</a:t>
            </a:r>
            <a:r>
              <a:rPr lang="en-US" dirty="0"/>
              <a:t> </a:t>
            </a:r>
            <a:r>
              <a:rPr lang="en-US" dirty="0" err="1"/>
              <a:t>otežanog</a:t>
            </a:r>
            <a:r>
              <a:rPr lang="en-US" dirty="0"/>
              <a:t> </a:t>
            </a:r>
            <a:r>
              <a:rPr lang="en-US" dirty="0" err="1"/>
              <a:t>hlađenja</a:t>
            </a:r>
            <a:r>
              <a:rPr lang="en-US" dirty="0"/>
              <a:t>); </a:t>
            </a:r>
            <a:endParaRPr lang="sr-Latn-RS" dirty="0"/>
          </a:p>
          <a:p>
            <a:r>
              <a:rPr lang="en-US" dirty="0"/>
              <a:t>-</a:t>
            </a:r>
            <a:r>
              <a:rPr lang="en-US" dirty="0" err="1"/>
              <a:t>Gubici</a:t>
            </a:r>
            <a:r>
              <a:rPr lang="en-US" dirty="0"/>
              <a:t> </a:t>
            </a:r>
            <a:r>
              <a:rPr lang="en-US" dirty="0" err="1"/>
              <a:t>snage</a:t>
            </a:r>
            <a:r>
              <a:rPr lang="en-US" dirty="0"/>
              <a:t> u </a:t>
            </a:r>
            <a:r>
              <a:rPr lang="en-US" dirty="0" err="1"/>
              <a:t>vodu</a:t>
            </a:r>
            <a:r>
              <a:rPr lang="en-US" dirty="0"/>
              <a:t> (</a:t>
            </a:r>
            <a:r>
              <a:rPr lang="en-US" dirty="0" err="1"/>
              <a:t>zagrijavanje</a:t>
            </a:r>
            <a:r>
              <a:rPr lang="en-US" dirty="0"/>
              <a:t> </a:t>
            </a:r>
            <a:r>
              <a:rPr lang="en-US" dirty="0" err="1"/>
              <a:t>provodnika</a:t>
            </a:r>
            <a:r>
              <a:rPr lang="en-US" dirty="0"/>
              <a:t>) </a:t>
            </a:r>
            <a:r>
              <a:rPr lang="en-US" dirty="0" err="1"/>
              <a:t>srazmjerni</a:t>
            </a:r>
            <a:r>
              <a:rPr lang="en-US" dirty="0"/>
              <a:t> </a:t>
            </a:r>
            <a:r>
              <a:rPr lang="en-US" dirty="0" err="1"/>
              <a:t>su</a:t>
            </a:r>
            <a:r>
              <a:rPr lang="en-US" dirty="0"/>
              <a:t> </a:t>
            </a:r>
            <a:r>
              <a:rPr lang="en-US" dirty="0" err="1"/>
              <a:t>kvadratu</a:t>
            </a:r>
            <a:r>
              <a:rPr lang="en-US" dirty="0"/>
              <a:t> </a:t>
            </a:r>
            <a:r>
              <a:rPr lang="en-US" dirty="0" err="1"/>
              <a:t>struje</a:t>
            </a:r>
            <a:r>
              <a:rPr lang="en-US" dirty="0"/>
              <a:t> ( ∆P=RI2 ), pa </a:t>
            </a:r>
            <a:r>
              <a:rPr lang="en-US" dirty="0" err="1"/>
              <a:t>su</a:t>
            </a:r>
            <a:r>
              <a:rPr lang="en-US" dirty="0"/>
              <a:t> </a:t>
            </a:r>
            <a:r>
              <a:rPr lang="en-US" dirty="0" err="1"/>
              <a:t>gubici</a:t>
            </a:r>
            <a:r>
              <a:rPr lang="en-US" dirty="0"/>
              <a:t> u </a:t>
            </a:r>
            <a:r>
              <a:rPr lang="en-US" dirty="0" err="1"/>
              <a:t>prenosu</a:t>
            </a:r>
            <a:r>
              <a:rPr lang="en-US" dirty="0"/>
              <a:t> </a:t>
            </a:r>
            <a:r>
              <a:rPr lang="en-US" dirty="0" err="1"/>
              <a:t>mnogo</a:t>
            </a:r>
            <a:r>
              <a:rPr lang="en-US" dirty="0"/>
              <a:t> </a:t>
            </a:r>
            <a:r>
              <a:rPr lang="en-US" dirty="0" err="1"/>
              <a:t>veći</a:t>
            </a:r>
            <a:r>
              <a:rPr lang="en-US" dirty="0"/>
              <a:t> u </a:t>
            </a:r>
            <a:r>
              <a:rPr lang="en-US" dirty="0" err="1"/>
              <a:t>drugom</a:t>
            </a:r>
            <a:r>
              <a:rPr lang="en-US" dirty="0"/>
              <a:t> </a:t>
            </a:r>
            <a:r>
              <a:rPr lang="en-US" dirty="0" err="1"/>
              <a:t>slučaju</a:t>
            </a:r>
            <a:r>
              <a:rPr lang="en-US" dirty="0"/>
              <a:t>. </a:t>
            </a:r>
            <a:endParaRPr lang="sr-Latn-RS" dirty="0"/>
          </a:p>
        </p:txBody>
      </p:sp>
      <p:sp>
        <p:nvSpPr>
          <p:cNvPr id="5" name="Arrow: Right 4">
            <a:extLst>
              <a:ext uri="{FF2B5EF4-FFF2-40B4-BE49-F238E27FC236}">
                <a16:creationId xmlns:a16="http://schemas.microsoft.com/office/drawing/2014/main" id="{C98E2963-BCA0-4648-A77D-5D69CF1613AB}"/>
              </a:ext>
            </a:extLst>
          </p:cNvPr>
          <p:cNvSpPr/>
          <p:nvPr/>
        </p:nvSpPr>
        <p:spPr>
          <a:xfrm>
            <a:off x="4529797" y="2771335"/>
            <a:ext cx="279947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1EC9857-FBDE-468E-82EF-DB924E422BD3}"/>
              </a:ext>
            </a:extLst>
          </p:cNvPr>
          <p:cNvSpPr/>
          <p:nvPr/>
        </p:nvSpPr>
        <p:spPr>
          <a:xfrm>
            <a:off x="851095" y="5788856"/>
            <a:ext cx="10156874" cy="914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err="1"/>
              <a:t>Prema</a:t>
            </a:r>
            <a:r>
              <a:rPr lang="en-US" sz="2400" b="1" dirty="0"/>
              <a:t> tome, </a:t>
            </a:r>
            <a:r>
              <a:rPr lang="en-US" sz="2400" b="1" dirty="0" err="1"/>
              <a:t>prenos</a:t>
            </a:r>
            <a:r>
              <a:rPr lang="en-US" sz="2400" b="1" dirty="0"/>
              <a:t> </a:t>
            </a:r>
            <a:r>
              <a:rPr lang="en-US" sz="2400" b="1" dirty="0" err="1"/>
              <a:t>električne</a:t>
            </a:r>
            <a:r>
              <a:rPr lang="en-US" sz="2400" b="1" dirty="0"/>
              <a:t> </a:t>
            </a:r>
            <a:r>
              <a:rPr lang="en-US" sz="2400" b="1" dirty="0" err="1"/>
              <a:t>energije</a:t>
            </a:r>
            <a:r>
              <a:rPr lang="en-US" sz="2400" b="1" dirty="0"/>
              <a:t> </a:t>
            </a:r>
            <a:r>
              <a:rPr lang="en-US" sz="2400" b="1" dirty="0" err="1"/>
              <a:t>praktično</a:t>
            </a:r>
            <a:r>
              <a:rPr lang="en-US" sz="2400" b="1" dirty="0"/>
              <a:t> je </a:t>
            </a:r>
            <a:r>
              <a:rPr lang="en-US" sz="2400" b="1" dirty="0" err="1"/>
              <a:t>ekonomski</a:t>
            </a:r>
            <a:r>
              <a:rPr lang="en-US" sz="2400" b="1" dirty="0"/>
              <a:t> </a:t>
            </a:r>
            <a:r>
              <a:rPr lang="en-US" sz="2400" b="1" dirty="0" err="1"/>
              <a:t>nemoguć</a:t>
            </a:r>
            <a:r>
              <a:rPr lang="en-US" sz="2400" b="1" dirty="0"/>
              <a:t> bez </a:t>
            </a:r>
            <a:r>
              <a:rPr lang="en-US" sz="2400" b="1" dirty="0" err="1"/>
              <a:t>visokih</a:t>
            </a:r>
            <a:r>
              <a:rPr lang="en-US" sz="2400" b="1" dirty="0"/>
              <a:t> </a:t>
            </a:r>
            <a:r>
              <a:rPr lang="en-US" sz="2400" b="1" dirty="0" err="1"/>
              <a:t>napona</a:t>
            </a:r>
            <a:r>
              <a:rPr lang="sr-Latn-RS" sz="2400" b="1" dirty="0"/>
              <a:t>!!!</a:t>
            </a:r>
            <a:endParaRPr lang="en-US" sz="2400" b="1" dirty="0"/>
          </a:p>
        </p:txBody>
      </p:sp>
    </p:spTree>
    <p:extLst>
      <p:ext uri="{BB962C8B-B14F-4D97-AF65-F5344CB8AC3E}">
        <p14:creationId xmlns:p14="http://schemas.microsoft.com/office/powerpoint/2010/main" val="124679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533400"/>
            <a:ext cx="7848600" cy="3785652"/>
          </a:xfrm>
          <a:prstGeom prst="rect">
            <a:avLst/>
          </a:prstGeom>
        </p:spPr>
        <p:txBody>
          <a:bodyPr wrap="square">
            <a:spAutoFit/>
          </a:bodyPr>
          <a:lstStyle/>
          <a:p>
            <a:pPr marL="342900" indent="-342900" algn="just">
              <a:buFont typeface="Wingdings" panose="05000000000000000000" pitchFamily="2" charset="2"/>
              <a:buChar char="Ø"/>
            </a:pPr>
            <a:r>
              <a:rPr lang="sr-Latn-RS" sz="2400" dirty="0">
                <a:latin typeface="Arial" pitchFamily="34" charset="0"/>
                <a:cs typeface="Arial" pitchFamily="34" charset="0"/>
              </a:rPr>
              <a:t>O</a:t>
            </a:r>
            <a:r>
              <a:rPr lang="en-US" sz="2400" dirty="0" err="1">
                <a:latin typeface="Arial" pitchFamily="34" charset="0"/>
                <a:cs typeface="Arial" pitchFamily="34" charset="0"/>
              </a:rPr>
              <a:t>sobina</a:t>
            </a:r>
            <a:r>
              <a:rPr lang="en-US" sz="2400" dirty="0">
                <a:latin typeface="Arial" pitchFamily="34" charset="0"/>
                <a:cs typeface="Arial" pitchFamily="34" charset="0"/>
              </a:rPr>
              <a:t> </a:t>
            </a:r>
            <a:r>
              <a:rPr lang="en-US" sz="2400" dirty="0" err="1">
                <a:latin typeface="Arial" pitchFamily="34" charset="0"/>
                <a:cs typeface="Arial" pitchFamily="34" charset="0"/>
              </a:rPr>
              <a:t>provodnika</a:t>
            </a:r>
            <a:r>
              <a:rPr lang="en-US" sz="2400" dirty="0">
                <a:latin typeface="Arial" pitchFamily="34" charset="0"/>
                <a:cs typeface="Arial" pitchFamily="34" charset="0"/>
              </a:rPr>
              <a:t> </a:t>
            </a:r>
            <a:r>
              <a:rPr lang="en-US" sz="2400" dirty="0" err="1">
                <a:latin typeface="Arial" pitchFamily="34" charset="0"/>
                <a:cs typeface="Arial" pitchFamily="34" charset="0"/>
              </a:rPr>
              <a:t>da</a:t>
            </a:r>
            <a:r>
              <a:rPr lang="en-US" sz="2400" dirty="0">
                <a:latin typeface="Arial" pitchFamily="34" charset="0"/>
                <a:cs typeface="Arial" pitchFamily="34" charset="0"/>
              </a:rPr>
              <a:t> u</a:t>
            </a:r>
            <a:r>
              <a:rPr lang="sr-Latn-RS" sz="2400" dirty="0">
                <a:latin typeface="Arial" pitchFamily="34" charset="0"/>
                <a:cs typeface="Arial" pitchFamily="34" charset="0"/>
              </a:rPr>
              <a:t>z određeni napon primi izvjesnu količinu elektriciteta naziva se </a:t>
            </a:r>
            <a:r>
              <a:rPr lang="sr-Latn-RS" sz="2400" i="1" dirty="0">
                <a:solidFill>
                  <a:srgbClr val="FF0000"/>
                </a:solidFill>
                <a:latin typeface="Arial" pitchFamily="34" charset="0"/>
                <a:cs typeface="Arial" pitchFamily="34" charset="0"/>
              </a:rPr>
              <a:t>kapacitivnost provodnika</a:t>
            </a:r>
            <a:r>
              <a:rPr lang="sr-Latn-RS" sz="2400" dirty="0">
                <a:latin typeface="Arial" pitchFamily="34" charset="0"/>
                <a:cs typeface="Arial" pitchFamily="34" charset="0"/>
              </a:rPr>
              <a:t>.</a:t>
            </a:r>
          </a:p>
          <a:p>
            <a:pPr algn="just">
              <a:buFont typeface="Wingdings" pitchFamily="2" charset="2"/>
              <a:buChar char="Ø"/>
            </a:pPr>
            <a:endParaRPr lang="sr-Latn-RS" sz="2400" dirty="0">
              <a:latin typeface="Arial" pitchFamily="34" charset="0"/>
              <a:cs typeface="Arial" pitchFamily="34" charset="0"/>
            </a:endParaRPr>
          </a:p>
          <a:p>
            <a:pPr algn="just">
              <a:buFont typeface="Wingdings" pitchFamily="2" charset="2"/>
              <a:buChar char="Ø"/>
            </a:pPr>
            <a:r>
              <a:rPr lang="sr-Latn-RS" sz="2400" dirty="0">
                <a:latin typeface="Arial" pitchFamily="34" charset="0"/>
                <a:cs typeface="Arial" pitchFamily="34" charset="0"/>
              </a:rPr>
              <a:t>  Ukupna kapacitivnost nekog voda sastoji se iz međusobnih kapacitivnosti pojedinih provodnika Cm, kao i kapacitivnost između pojedinih faznih provodnika i zemlje Cz.</a:t>
            </a:r>
          </a:p>
          <a:p>
            <a:pPr algn="just">
              <a:buFont typeface="Wingdings" pitchFamily="2" charset="2"/>
              <a:buChar char="Ø"/>
            </a:pPr>
            <a:endParaRPr lang="sr-Latn-RS" sz="2400" dirty="0">
              <a:latin typeface="Arial" pitchFamily="34" charset="0"/>
              <a:cs typeface="Arial" pitchFamily="34" charset="0"/>
            </a:endParaRPr>
          </a:p>
          <a:p>
            <a:pPr algn="just"/>
            <a:endParaRPr lang="sr-Latn-RS" sz="2400" dirty="0">
              <a:latin typeface="Arial" pitchFamily="34" charset="0"/>
              <a:cs typeface="Arial"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500" t="15556" r="11667" b="47283"/>
          <a:stretch/>
        </p:blipFill>
        <p:spPr>
          <a:xfrm>
            <a:off x="2552700" y="3505201"/>
            <a:ext cx="7086600" cy="2057401"/>
          </a:xfrm>
          <a:prstGeom prst="rect">
            <a:avLst/>
          </a:prstGeom>
        </p:spPr>
      </p:pic>
      <p:sp>
        <p:nvSpPr>
          <p:cNvPr id="4" name="TextBox 3"/>
          <p:cNvSpPr txBox="1"/>
          <p:nvPr/>
        </p:nvSpPr>
        <p:spPr>
          <a:xfrm>
            <a:off x="2362200" y="5715000"/>
            <a:ext cx="7665720" cy="369332"/>
          </a:xfrm>
          <a:prstGeom prst="rect">
            <a:avLst/>
          </a:prstGeom>
          <a:noFill/>
        </p:spPr>
        <p:txBody>
          <a:bodyPr wrap="square" rtlCol="0">
            <a:spAutoFit/>
          </a:bodyPr>
          <a:lstStyle/>
          <a:p>
            <a:r>
              <a:rPr lang="sr-Latn-ME" dirty="0"/>
              <a:t>Slika 1: Kapacitivnost voda:  a)nadzemnog voda  b)podzemnog voda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81000"/>
            <a:ext cx="8077200" cy="5801588"/>
          </a:xfrm>
          <a:prstGeom prst="rect">
            <a:avLst/>
          </a:prstGeom>
        </p:spPr>
        <p:txBody>
          <a:bodyPr wrap="square">
            <a:spAutoFit/>
          </a:bodyPr>
          <a:lstStyle/>
          <a:p>
            <a:pPr algn="just">
              <a:buFont typeface="Wingdings" pitchFamily="2" charset="2"/>
              <a:buChar char="Ø"/>
            </a:pPr>
            <a:r>
              <a:rPr lang="sr-Latn-RS" sz="3500" dirty="0"/>
              <a:t>  </a:t>
            </a:r>
            <a:r>
              <a:rPr lang="sr-Latn-RS" sz="2400" dirty="0">
                <a:latin typeface="Arial" pitchFamily="34" charset="0"/>
                <a:cs typeface="Arial" pitchFamily="34" charset="0"/>
              </a:rPr>
              <a:t>Kapacitivnost </a:t>
            </a:r>
            <a:r>
              <a:rPr lang="sr-Latn-RS" sz="2400" b="1" i="1" dirty="0">
                <a:latin typeface="Arial" pitchFamily="34" charset="0"/>
                <a:cs typeface="Arial" pitchFamily="34" charset="0"/>
              </a:rPr>
              <a:t>nadzemnih vodova </a:t>
            </a:r>
            <a:r>
              <a:rPr lang="sr-Latn-RS" sz="2400" dirty="0">
                <a:latin typeface="Arial" pitchFamily="34" charset="0"/>
                <a:cs typeface="Arial" pitchFamily="34" charset="0"/>
              </a:rPr>
              <a:t>zavisi od rastojanja između faznih provodnika, njihovog međusobnog položaja u odnosu na zemlju, od presjeka provodnika, a kod </a:t>
            </a:r>
            <a:r>
              <a:rPr lang="sr-Latn-RS" sz="2400" b="1" i="1" dirty="0">
                <a:latin typeface="Arial" pitchFamily="34" charset="0"/>
                <a:cs typeface="Arial" pitchFamily="34" charset="0"/>
              </a:rPr>
              <a:t>podzemnih vodova </a:t>
            </a:r>
            <a:r>
              <a:rPr lang="sr-Latn-RS" sz="2400" dirty="0">
                <a:latin typeface="Arial" pitchFamily="34" charset="0"/>
                <a:cs typeface="Arial" pitchFamily="34" charset="0"/>
              </a:rPr>
              <a:t>i od dialektrika u kome se fazni provodnici toga voda nalaze.</a:t>
            </a:r>
          </a:p>
          <a:p>
            <a:pPr algn="just">
              <a:buFont typeface="Wingdings" pitchFamily="2" charset="2"/>
              <a:buChar char="Ø"/>
            </a:pPr>
            <a:endParaRPr lang="sr-Latn-RS" sz="2400" dirty="0">
              <a:latin typeface="Arial" pitchFamily="34" charset="0"/>
              <a:cs typeface="Arial" pitchFamily="34" charset="0"/>
            </a:endParaRPr>
          </a:p>
          <a:p>
            <a:pPr algn="just">
              <a:buFont typeface="Wingdings" pitchFamily="2" charset="2"/>
              <a:buChar char="Ø"/>
            </a:pPr>
            <a:r>
              <a:rPr lang="sr-Latn-RS" sz="2400" dirty="0">
                <a:latin typeface="Arial" pitchFamily="34" charset="0"/>
                <a:cs typeface="Arial" pitchFamily="34" charset="0"/>
              </a:rPr>
              <a:t>  Računska kapacitivnost visokonaponskih vodova  iznosi:</a:t>
            </a:r>
          </a:p>
          <a:p>
            <a:pPr algn="just"/>
            <a:r>
              <a:rPr lang="sr-Latn-RS" sz="2400" dirty="0">
                <a:latin typeface="Arial" pitchFamily="34" charset="0"/>
                <a:cs typeface="Arial" pitchFamily="34" charset="0"/>
              </a:rPr>
              <a:t>                    </a:t>
            </a:r>
          </a:p>
          <a:p>
            <a:pPr algn="just">
              <a:buFont typeface="Wingdings" pitchFamily="2" charset="2"/>
              <a:buChar char="Ø"/>
            </a:pPr>
            <a:endParaRPr lang="sr-Latn-RS" sz="2400" dirty="0">
              <a:latin typeface="Arial" pitchFamily="34" charset="0"/>
              <a:cs typeface="Arial" pitchFamily="34" charset="0"/>
            </a:endParaRPr>
          </a:p>
          <a:p>
            <a:pPr algn="just">
              <a:buFont typeface="Wingdings" pitchFamily="2" charset="2"/>
              <a:buChar char="Ø"/>
            </a:pPr>
            <a:r>
              <a:rPr lang="sr-Latn-RS" sz="2400" dirty="0">
                <a:latin typeface="Arial" pitchFamily="34" charset="0"/>
                <a:cs typeface="Arial" pitchFamily="34" charset="0"/>
              </a:rPr>
              <a:t> Ukoliko je raspored </a:t>
            </a:r>
            <a:r>
              <a:rPr lang="sr-Latn-RS" sz="2400" b="1" i="1" dirty="0">
                <a:latin typeface="Arial" pitchFamily="34" charset="0"/>
                <a:cs typeface="Arial" pitchFamily="34" charset="0"/>
              </a:rPr>
              <a:t>faznih provodnika simetričan,</a:t>
            </a:r>
            <a:r>
              <a:rPr lang="sr-Latn-RS" sz="2400" dirty="0">
                <a:latin typeface="Arial" pitchFamily="34" charset="0"/>
                <a:cs typeface="Arial" pitchFamily="34" charset="0"/>
              </a:rPr>
              <a:t> računska kapacitivnost se izračunava:</a:t>
            </a:r>
          </a:p>
          <a:p>
            <a:pPr algn="just"/>
            <a:endParaRPr lang="sr-Latn-RS" sz="2400" dirty="0">
              <a:latin typeface="Arial" pitchFamily="34" charset="0"/>
              <a:cs typeface="Arial" pitchFamily="34" charset="0"/>
            </a:endParaRPr>
          </a:p>
          <a:p>
            <a:pPr algn="just">
              <a:buFont typeface="Wingdings" pitchFamily="2" charset="2"/>
              <a:buChar char="Ø"/>
            </a:pPr>
            <a:endParaRPr lang="sr-Latn-RS" sz="2400" dirty="0">
              <a:latin typeface="Arial" pitchFamily="34" charset="0"/>
              <a:cs typeface="Arial" pitchFamily="34" charset="0"/>
            </a:endParaRPr>
          </a:p>
          <a:p>
            <a:pPr algn="just">
              <a:buFont typeface="Wingdings" pitchFamily="2" charset="2"/>
              <a:buChar char="Ø"/>
            </a:pPr>
            <a:endParaRPr lang="en-US" sz="2400" i="1" u="sng" dirty="0">
              <a:solidFill>
                <a:srgbClr val="FF0000"/>
              </a:solidFill>
            </a:endParaRPr>
          </a:p>
        </p:txBody>
      </p:sp>
      <p:graphicFrame>
        <p:nvGraphicFramePr>
          <p:cNvPr id="3" name="Object 2"/>
          <p:cNvGraphicFramePr>
            <a:graphicFrameLocks noChangeAspect="1"/>
          </p:cNvGraphicFramePr>
          <p:nvPr/>
        </p:nvGraphicFramePr>
        <p:xfrm>
          <a:off x="2514600" y="5105400"/>
          <a:ext cx="2286000" cy="1143000"/>
        </p:xfrm>
        <a:graphic>
          <a:graphicData uri="http://schemas.openxmlformats.org/presentationml/2006/ole">
            <mc:AlternateContent xmlns:mc="http://schemas.openxmlformats.org/markup-compatibility/2006">
              <mc:Choice xmlns:v="urn:schemas-microsoft-com:vml" Requires="v">
                <p:oleObj name="Equation" r:id="rId2" imgW="774364" imgH="609336" progId="Equation.3">
                  <p:embed/>
                </p:oleObj>
              </mc:Choice>
              <mc:Fallback>
                <p:oleObj name="Equation" r:id="rId2" imgW="774364" imgH="609336" progId="Equation.3">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105400"/>
                        <a:ext cx="2286000" cy="1143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4800600" y="5105401"/>
            <a:ext cx="5562600" cy="830997"/>
          </a:xfrm>
          <a:prstGeom prst="rect">
            <a:avLst/>
          </a:prstGeom>
        </p:spPr>
        <p:txBody>
          <a:bodyPr wrap="square">
            <a:spAutoFit/>
          </a:bodyPr>
          <a:lstStyle/>
          <a:p>
            <a:pPr algn="just">
              <a:buFont typeface="Wingdings" pitchFamily="2" charset="2"/>
              <a:buChar char="Ø"/>
            </a:pPr>
            <a:r>
              <a:rPr lang="sr-Latn-RS" dirty="0">
                <a:latin typeface="Arial" pitchFamily="34" charset="0"/>
                <a:cs typeface="Arial" pitchFamily="34" charset="0"/>
              </a:rPr>
              <a:t> </a:t>
            </a:r>
            <a:r>
              <a:rPr lang="sr-Latn-RS" sz="2400" dirty="0">
                <a:latin typeface="Arial" pitchFamily="34" charset="0"/>
                <a:cs typeface="Arial" pitchFamily="34" charset="0"/>
              </a:rPr>
              <a:t>D-rastojanje između provodnika </a:t>
            </a:r>
            <a:r>
              <a:rPr lang="en-US" sz="2400" dirty="0">
                <a:latin typeface="Arial" pitchFamily="34" charset="0"/>
                <a:cs typeface="Arial" pitchFamily="34" charset="0"/>
              </a:rPr>
              <a:t>[mm]</a:t>
            </a:r>
            <a:endParaRPr lang="sr-Latn-RS" sz="2400" dirty="0">
              <a:latin typeface="Arial" pitchFamily="34" charset="0"/>
              <a:cs typeface="Arial" pitchFamily="34" charset="0"/>
            </a:endParaRPr>
          </a:p>
          <a:p>
            <a:pPr algn="just">
              <a:buFont typeface="Wingdings" pitchFamily="2" charset="2"/>
              <a:buChar char="Ø"/>
            </a:pPr>
            <a:r>
              <a:rPr lang="en-US" sz="2400" dirty="0">
                <a:latin typeface="Arial" pitchFamily="34" charset="0"/>
                <a:cs typeface="Arial" pitchFamily="34" charset="0"/>
              </a:rPr>
              <a:t> </a:t>
            </a:r>
            <a:r>
              <a:rPr lang="sr-Latn-RS" sz="2400" dirty="0">
                <a:latin typeface="Arial" pitchFamily="34" charset="0"/>
                <a:cs typeface="Arial" pitchFamily="34" charset="0"/>
              </a:rPr>
              <a:t>r</a:t>
            </a:r>
            <a:r>
              <a:rPr lang="en-US" sz="2400" dirty="0">
                <a:latin typeface="Arial" pitchFamily="34" charset="0"/>
                <a:cs typeface="Arial" pitchFamily="34" charset="0"/>
              </a:rPr>
              <a:t> </a:t>
            </a:r>
            <a:r>
              <a:rPr lang="sr-Latn-RS" sz="2400" dirty="0">
                <a:latin typeface="Arial" pitchFamily="34" charset="0"/>
                <a:cs typeface="Arial" pitchFamily="34" charset="0"/>
              </a:rPr>
              <a:t>- poluprečnik provodnika</a:t>
            </a:r>
            <a:r>
              <a:rPr lang="en-US" sz="2400" dirty="0">
                <a:latin typeface="Arial" pitchFamily="34" charset="0"/>
                <a:cs typeface="Arial" pitchFamily="34" charset="0"/>
              </a:rPr>
              <a:t>  [mm]</a:t>
            </a:r>
            <a:r>
              <a:rPr lang="sr-Latn-ME" sz="2400" dirty="0">
                <a:latin typeface="Arial" pitchFamily="34" charset="0"/>
                <a:cs typeface="Arial" pitchFamily="34" charset="0"/>
              </a:rPr>
              <a:t>.</a:t>
            </a:r>
            <a:endParaRPr lang="sr-Latn-RS" sz="2400" dirty="0">
              <a:latin typeface="Arial" pitchFamily="34" charset="0"/>
              <a:cs typeface="Arial" pitchFamily="34" charset="0"/>
            </a:endParaRPr>
          </a:p>
        </p:txBody>
      </p:sp>
      <p:graphicFrame>
        <p:nvGraphicFramePr>
          <p:cNvPr id="5" name="Object 4"/>
          <p:cNvGraphicFramePr>
            <a:graphicFrameLocks noChangeAspect="1"/>
          </p:cNvGraphicFramePr>
          <p:nvPr/>
        </p:nvGraphicFramePr>
        <p:xfrm>
          <a:off x="4953000" y="3467100"/>
          <a:ext cx="2286000" cy="571500"/>
        </p:xfrm>
        <a:graphic>
          <a:graphicData uri="http://schemas.openxmlformats.org/presentationml/2006/ole">
            <mc:AlternateContent xmlns:mc="http://schemas.openxmlformats.org/markup-compatibility/2006">
              <mc:Choice xmlns:v="urn:schemas-microsoft-com:vml" Requires="v">
                <p:oleObj name="Equation" r:id="rId4" imgW="914400" imgH="228600" progId="Equation.3">
                  <p:embed/>
                </p:oleObj>
              </mc:Choice>
              <mc:Fallback>
                <p:oleObj name="Equation" r:id="rId4" imgW="914400" imgH="2286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467100"/>
                        <a:ext cx="2286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20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1000"/>
                                        <p:tgtEl>
                                          <p:spTgt spid="4">
                                            <p:txEl>
                                              <p:pRg st="1" end="1"/>
                                            </p:txEl>
                                          </p:spTgt>
                                        </p:tgtEl>
                                      </p:cBhvr>
                                    </p:animEffect>
                                    <p:anim calcmode="lin" valueType="num">
                                      <p:cBhvr>
                                        <p:cTn id="4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636410"/>
            <a:ext cx="7848600" cy="5632311"/>
          </a:xfrm>
          <a:prstGeom prst="rect">
            <a:avLst/>
          </a:prstGeom>
        </p:spPr>
        <p:txBody>
          <a:bodyPr wrap="square">
            <a:spAutoFit/>
          </a:bodyPr>
          <a:lstStyle/>
          <a:p>
            <a:pPr algn="just">
              <a:buFont typeface="Wingdings" pitchFamily="2" charset="2"/>
              <a:buChar char="q"/>
            </a:pPr>
            <a:r>
              <a:rPr lang="sr-Latn-RS" sz="2400" dirty="0">
                <a:latin typeface="Arial" pitchFamily="34" charset="0"/>
                <a:cs typeface="Arial" pitchFamily="34" charset="0"/>
              </a:rPr>
              <a:t>  Električni proračun </a:t>
            </a:r>
            <a:r>
              <a:rPr lang="sr-Latn-RS" sz="2400" b="1" i="1" dirty="0">
                <a:latin typeface="Arial" pitchFamily="34" charset="0"/>
                <a:cs typeface="Arial" pitchFamily="34" charset="0"/>
              </a:rPr>
              <a:t>vodova visokih napona </a:t>
            </a:r>
            <a:r>
              <a:rPr lang="sr-Latn-RS" sz="2400" dirty="0">
                <a:latin typeface="Arial" pitchFamily="34" charset="0"/>
                <a:cs typeface="Arial" pitchFamily="34" charset="0"/>
              </a:rPr>
              <a:t>izvodi se na taj način što se polazi od pretpostavke da je izvršena transpozicija provodnika, pa se računska kapacitivnost računa: </a:t>
            </a:r>
          </a:p>
          <a:p>
            <a:pPr algn="just"/>
            <a:r>
              <a:rPr lang="sr-Latn-RS" sz="2400" dirty="0">
                <a:latin typeface="Arial" pitchFamily="34" charset="0"/>
                <a:cs typeface="Arial" pitchFamily="34" charset="0"/>
              </a:rPr>
              <a:t>                                                              gdje je:</a:t>
            </a:r>
          </a:p>
          <a:p>
            <a:pPr algn="just">
              <a:buFont typeface="Wingdings" pitchFamily="2" charset="2"/>
              <a:buChar char="q"/>
            </a:pPr>
            <a:endParaRPr lang="sr-Latn-RS" sz="2400" dirty="0">
              <a:latin typeface="Arial" pitchFamily="34" charset="0"/>
              <a:cs typeface="Arial" pitchFamily="34" charset="0"/>
            </a:endParaRPr>
          </a:p>
          <a:p>
            <a:pPr algn="just"/>
            <a:r>
              <a:rPr lang="en-US" sz="2400" dirty="0">
                <a:latin typeface="Arial" pitchFamily="34" charset="0"/>
                <a:cs typeface="Arial" pitchFamily="34" charset="0"/>
              </a:rPr>
              <a:t>                                                                 </a:t>
            </a:r>
            <a:endParaRPr lang="sr-Latn-ME" sz="2400" dirty="0">
              <a:latin typeface="Arial" pitchFamily="34" charset="0"/>
              <a:cs typeface="Arial" pitchFamily="34" charset="0"/>
            </a:endParaRPr>
          </a:p>
          <a:p>
            <a:pPr algn="just"/>
            <a:r>
              <a:rPr lang="sr-Latn-ME" sz="2400" dirty="0">
                <a:latin typeface="Arial" pitchFamily="34" charset="0"/>
                <a:cs typeface="Arial" pitchFamily="34" charset="0"/>
              </a:rPr>
              <a:t>                                                              </a:t>
            </a:r>
            <a:r>
              <a:rPr lang="en-US" sz="2400" dirty="0">
                <a:latin typeface="Arial" pitchFamily="34" charset="0"/>
                <a:cs typeface="Arial" pitchFamily="34" charset="0"/>
              </a:rPr>
              <a:t>[F/km]</a:t>
            </a:r>
            <a:endParaRPr lang="sr-Latn-RS" sz="2400" dirty="0">
              <a:latin typeface="Arial" pitchFamily="34" charset="0"/>
              <a:cs typeface="Arial" pitchFamily="34" charset="0"/>
            </a:endParaRPr>
          </a:p>
          <a:p>
            <a:pPr algn="just"/>
            <a:endParaRPr lang="en-US" sz="2400" dirty="0">
              <a:latin typeface="Arial" pitchFamily="34" charset="0"/>
              <a:cs typeface="Arial" pitchFamily="34" charset="0"/>
            </a:endParaRPr>
          </a:p>
          <a:p>
            <a:pPr algn="just">
              <a:buFont typeface="Wingdings" pitchFamily="2" charset="2"/>
              <a:buChar char="q"/>
            </a:pPr>
            <a:r>
              <a:rPr lang="sr-Latn-RS" sz="2400" dirty="0">
                <a:latin typeface="Arial" pitchFamily="34" charset="0"/>
                <a:cs typeface="Arial" pitchFamily="34" charset="0"/>
              </a:rPr>
              <a:t> Ako se za </a:t>
            </a:r>
            <a:r>
              <a:rPr lang="sr-Latn-RS" sz="2400" b="1" i="1" dirty="0">
                <a:latin typeface="Arial" pitchFamily="34" charset="0"/>
                <a:cs typeface="Arial" pitchFamily="34" charset="0"/>
              </a:rPr>
              <a:t>nadzemni vod </a:t>
            </a:r>
            <a:r>
              <a:rPr lang="sr-Latn-RS" sz="2400" dirty="0">
                <a:latin typeface="Arial" pitchFamily="34" charset="0"/>
                <a:cs typeface="Arial" pitchFamily="34" charset="0"/>
              </a:rPr>
              <a:t>primjenjuju pro</a:t>
            </a:r>
            <a:r>
              <a:rPr lang="en-US" sz="2400" dirty="0">
                <a:latin typeface="Arial" pitchFamily="34" charset="0"/>
                <a:cs typeface="Arial" pitchFamily="34" charset="0"/>
              </a:rPr>
              <a:t>v</a:t>
            </a:r>
            <a:r>
              <a:rPr lang="sr-Latn-RS" sz="2400" dirty="0">
                <a:latin typeface="Arial" pitchFamily="34" charset="0"/>
                <a:cs typeface="Arial" pitchFamily="34" charset="0"/>
              </a:rPr>
              <a:t>odnici u snopu tada će biti:</a:t>
            </a:r>
          </a:p>
          <a:p>
            <a:pPr algn="just"/>
            <a:endParaRPr lang="sr-Latn-RS" sz="2400" dirty="0">
              <a:latin typeface="Arial" pitchFamily="34" charset="0"/>
              <a:cs typeface="Arial" pitchFamily="34" charset="0"/>
            </a:endParaRPr>
          </a:p>
          <a:p>
            <a:pPr algn="just"/>
            <a:endParaRPr lang="sr-Latn-RS" sz="2400" dirty="0">
              <a:latin typeface="Arial" pitchFamily="34" charset="0"/>
              <a:cs typeface="Arial" pitchFamily="34" charset="0"/>
            </a:endParaRPr>
          </a:p>
          <a:p>
            <a:pPr algn="just"/>
            <a:r>
              <a:rPr lang="sr-Latn-RS" sz="2400" dirty="0">
                <a:latin typeface="Arial" pitchFamily="34" charset="0"/>
                <a:cs typeface="Arial" pitchFamily="34" charset="0"/>
              </a:rPr>
              <a:t>gdje je:</a:t>
            </a:r>
            <a:endParaRPr lang="sr-Latn-RS" sz="2400" dirty="0"/>
          </a:p>
          <a:p>
            <a:pPr algn="just">
              <a:buFont typeface="Wingdings" pitchFamily="2" charset="2"/>
              <a:buChar char="Ø"/>
            </a:pPr>
            <a:endParaRPr lang="en-US" sz="2400" i="1" u="sng" dirty="0">
              <a:solidFill>
                <a:srgbClr val="FF0000"/>
              </a:solidFill>
            </a:endParaRPr>
          </a:p>
        </p:txBody>
      </p:sp>
      <p:graphicFrame>
        <p:nvGraphicFramePr>
          <p:cNvPr id="6145" name="Object 1"/>
          <p:cNvGraphicFramePr>
            <a:graphicFrameLocks noChangeAspect="1"/>
          </p:cNvGraphicFramePr>
          <p:nvPr/>
        </p:nvGraphicFramePr>
        <p:xfrm>
          <a:off x="4267200" y="2055452"/>
          <a:ext cx="2209800" cy="945107"/>
        </p:xfrm>
        <a:graphic>
          <a:graphicData uri="http://schemas.openxmlformats.org/presentationml/2006/ole">
            <mc:AlternateContent xmlns:mc="http://schemas.openxmlformats.org/markup-compatibility/2006">
              <mc:Choice xmlns:v="urn:schemas-microsoft-com:vml" Requires="v">
                <p:oleObj name="Equation" r:id="rId2" imgW="850531" imgH="609336" progId="Equation.3">
                  <p:embed/>
                </p:oleObj>
              </mc:Choice>
              <mc:Fallback>
                <p:oleObj name="Equation" r:id="rId2" imgW="850531" imgH="609336" progId="Equation.3">
                  <p:embed/>
                  <p:pic>
                    <p:nvPicPr>
                      <p:cNvPr id="6145"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55452"/>
                        <a:ext cx="2209800" cy="94510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6" name="Object 2"/>
          <p:cNvGraphicFramePr>
            <a:graphicFrameLocks noChangeAspect="1"/>
          </p:cNvGraphicFramePr>
          <p:nvPr/>
        </p:nvGraphicFramePr>
        <p:xfrm>
          <a:off x="4381500" y="4511358"/>
          <a:ext cx="3505200" cy="1096963"/>
        </p:xfrm>
        <a:graphic>
          <a:graphicData uri="http://schemas.openxmlformats.org/presentationml/2006/ole">
            <mc:AlternateContent xmlns:mc="http://schemas.openxmlformats.org/markup-compatibility/2006">
              <mc:Choice xmlns:v="urn:schemas-microsoft-com:vml" Requires="v">
                <p:oleObj name="Equation" r:id="rId4" imgW="812447" imgH="660113" progId="Equation.3">
                  <p:embed/>
                </p:oleObj>
              </mc:Choice>
              <mc:Fallback>
                <p:oleObj name="Equation" r:id="rId4" imgW="812447" imgH="660113" progId="Equation.3">
                  <p:embed/>
                  <p:pic>
                    <p:nvPicPr>
                      <p:cNvPr id="61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4511358"/>
                        <a:ext cx="3505200" cy="1096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4724400" y="5635072"/>
          <a:ext cx="2209800" cy="660400"/>
        </p:xfrm>
        <a:graphic>
          <a:graphicData uri="http://schemas.openxmlformats.org/presentationml/2006/ole">
            <mc:AlternateContent xmlns:mc="http://schemas.openxmlformats.org/markup-compatibility/2006">
              <mc:Choice xmlns:v="urn:schemas-microsoft-com:vml" Requires="v">
                <p:oleObj name="Equation" r:id="rId6" imgW="965200" imgH="279400" progId="Equation.3">
                  <p:embed/>
                </p:oleObj>
              </mc:Choice>
              <mc:Fallback>
                <p:oleObj name="Equation" r:id="rId6" imgW="965200" imgH="279400" progId="Equation.3">
                  <p:embed/>
                  <p:pic>
                    <p:nvPicPr>
                      <p:cNvPr id="61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5635072"/>
                        <a:ext cx="2209800" cy="660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4076700" y="3119438"/>
          <a:ext cx="2820988" cy="576262"/>
        </p:xfrm>
        <a:graphic>
          <a:graphicData uri="http://schemas.openxmlformats.org/presentationml/2006/ole">
            <mc:AlternateContent xmlns:mc="http://schemas.openxmlformats.org/markup-compatibility/2006">
              <mc:Choice xmlns:v="urn:schemas-microsoft-com:vml" Requires="v">
                <p:oleObj name="Equation" r:id="rId8" imgW="1307880" imgH="266400" progId="Equation.3">
                  <p:embed/>
                </p:oleObj>
              </mc:Choice>
              <mc:Fallback>
                <p:oleObj name="Equation" r:id="rId8" imgW="1307880" imgH="266400" progId="Equation.3">
                  <p:embed/>
                  <p:pic>
                    <p:nvPicPr>
                      <p:cNvPr id="614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6700" y="3119438"/>
                        <a:ext cx="2820988" cy="576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5"/>
                                        </p:tgtEl>
                                        <p:attrNameLst>
                                          <p:attrName>style.visibility</p:attrName>
                                        </p:attrNameLst>
                                      </p:cBhvr>
                                      <p:to>
                                        <p:strVal val="visible"/>
                                      </p:to>
                                    </p:set>
                                    <p:animEffect transition="in" filter="fade">
                                      <p:cBhvr>
                                        <p:cTn id="12" dur="1000"/>
                                        <p:tgtEl>
                                          <p:spTgt spid="6145"/>
                                        </p:tgtEl>
                                      </p:cBhvr>
                                    </p:animEffect>
                                    <p:anim calcmode="lin" valueType="num">
                                      <p:cBhvr>
                                        <p:cTn id="13" dur="1000" fill="hold"/>
                                        <p:tgtEl>
                                          <p:spTgt spid="6145"/>
                                        </p:tgtEl>
                                        <p:attrNameLst>
                                          <p:attrName>ppt_x</p:attrName>
                                        </p:attrNameLst>
                                      </p:cBhvr>
                                      <p:tavLst>
                                        <p:tav tm="0">
                                          <p:val>
                                            <p:strVal val="#ppt_x"/>
                                          </p:val>
                                        </p:tav>
                                        <p:tav tm="100000">
                                          <p:val>
                                            <p:strVal val="#ppt_x"/>
                                          </p:val>
                                        </p:tav>
                                      </p:tavLst>
                                    </p:anim>
                                    <p:anim calcmode="lin" valueType="num">
                                      <p:cBhvr>
                                        <p:cTn id="14"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1000"/>
                                        <p:tgtEl>
                                          <p:spTgt spid="6148"/>
                                        </p:tgtEl>
                                      </p:cBhvr>
                                    </p:animEffect>
                                    <p:anim calcmode="lin" valueType="num">
                                      <p:cBhvr>
                                        <p:cTn id="27" dur="1000" fill="hold"/>
                                        <p:tgtEl>
                                          <p:spTgt spid="6148"/>
                                        </p:tgtEl>
                                        <p:attrNameLst>
                                          <p:attrName>ppt_x</p:attrName>
                                        </p:attrNameLst>
                                      </p:cBhvr>
                                      <p:tavLst>
                                        <p:tav tm="0">
                                          <p:val>
                                            <p:strVal val="#ppt_x"/>
                                          </p:val>
                                        </p:tav>
                                        <p:tav tm="100000">
                                          <p:val>
                                            <p:strVal val="#ppt_x"/>
                                          </p:val>
                                        </p:tav>
                                      </p:tavLst>
                                    </p:anim>
                                    <p:anim calcmode="lin" valueType="num">
                                      <p:cBhvr>
                                        <p:cTn id="28" dur="1000" fill="hold"/>
                                        <p:tgtEl>
                                          <p:spTgt spid="614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20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anim calcmode="lin" valueType="num">
                                      <p:cBhvr additive="base">
                                        <p:cTn id="43" dur="500" fill="hold"/>
                                        <p:tgtEl>
                                          <p:spTgt spid="6146"/>
                                        </p:tgtEl>
                                        <p:attrNameLst>
                                          <p:attrName>ppt_x</p:attrName>
                                        </p:attrNameLst>
                                      </p:cBhvr>
                                      <p:tavLst>
                                        <p:tav tm="0">
                                          <p:val>
                                            <p:strVal val="#ppt_x"/>
                                          </p:val>
                                        </p:tav>
                                        <p:tav tm="100000">
                                          <p:val>
                                            <p:strVal val="#ppt_x"/>
                                          </p:val>
                                        </p:tav>
                                      </p:tavLst>
                                    </p:anim>
                                    <p:anim calcmode="lin" valueType="num">
                                      <p:cBhvr additive="base">
                                        <p:cTn id="4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2000"/>
                                        <p:tgtEl>
                                          <p:spTgt spid="2">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147"/>
                                        </p:tgtEl>
                                        <p:attrNameLst>
                                          <p:attrName>style.visibility</p:attrName>
                                        </p:attrNameLst>
                                      </p:cBhvr>
                                      <p:to>
                                        <p:strVal val="visible"/>
                                      </p:to>
                                    </p:set>
                                    <p:anim calcmode="lin" valueType="num">
                                      <p:cBhvr additive="base">
                                        <p:cTn id="54" dur="500" fill="hold"/>
                                        <p:tgtEl>
                                          <p:spTgt spid="6147"/>
                                        </p:tgtEl>
                                        <p:attrNameLst>
                                          <p:attrName>ppt_x</p:attrName>
                                        </p:attrNameLst>
                                      </p:cBhvr>
                                      <p:tavLst>
                                        <p:tav tm="0">
                                          <p:val>
                                            <p:strVal val="#ppt_x"/>
                                          </p:val>
                                        </p:tav>
                                        <p:tav tm="100000">
                                          <p:val>
                                            <p:strVal val="#ppt_x"/>
                                          </p:val>
                                        </p:tav>
                                      </p:tavLst>
                                    </p:anim>
                                    <p:anim calcmode="lin" valueType="num">
                                      <p:cBhvr additive="base">
                                        <p:cTn id="55"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fade">
                                      <p:cBhvr>
                                        <p:cTn id="6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3A31-74FD-497C-9BB1-25DA3712F7FA}"/>
              </a:ext>
            </a:extLst>
          </p:cNvPr>
          <p:cNvSpPr>
            <a:spLocks noGrp="1"/>
          </p:cNvSpPr>
          <p:nvPr>
            <p:ph type="title"/>
          </p:nvPr>
        </p:nvSpPr>
        <p:spPr>
          <a:xfrm>
            <a:off x="2422636" y="560881"/>
            <a:ext cx="7346729" cy="1114380"/>
          </a:xfrm>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a:bodyPr>
          <a:lstStyle/>
          <a:p>
            <a:pPr algn="ctr"/>
            <a:r>
              <a:rPr lang="en-US" sz="4200" dirty="0" err="1"/>
              <a:t>Kapacitivnost</a:t>
            </a:r>
            <a:r>
              <a:rPr lang="en-US" sz="4200" dirty="0"/>
              <a:t> </a:t>
            </a:r>
            <a:r>
              <a:rPr lang="en-US" sz="4200" dirty="0" err="1"/>
              <a:t>jednofaznog</a:t>
            </a:r>
            <a:r>
              <a:rPr lang="en-US" sz="4200" dirty="0"/>
              <a:t> </a:t>
            </a:r>
            <a:r>
              <a:rPr lang="en-US" sz="4200" dirty="0" err="1"/>
              <a:t>voda</a:t>
            </a:r>
            <a:endParaRPr lang="en-US" sz="4200" dirty="0"/>
          </a:p>
        </p:txBody>
      </p:sp>
      <p:sp>
        <p:nvSpPr>
          <p:cNvPr id="3" name="Content Placeholder 2">
            <a:extLst>
              <a:ext uri="{FF2B5EF4-FFF2-40B4-BE49-F238E27FC236}">
                <a16:creationId xmlns:a16="http://schemas.microsoft.com/office/drawing/2014/main" id="{98689113-F66E-44A1-A80C-C3B2B82723AD}"/>
              </a:ext>
            </a:extLst>
          </p:cNvPr>
          <p:cNvSpPr>
            <a:spLocks noGrp="1"/>
          </p:cNvSpPr>
          <p:nvPr>
            <p:ph idx="1"/>
          </p:nvPr>
        </p:nvSpPr>
        <p:spPr>
          <a:xfrm>
            <a:off x="2422636" y="1839596"/>
            <a:ext cx="7346729" cy="943119"/>
          </a:xfrm>
        </p:spPr>
        <p:txBody>
          <a:bodyPr vert="horz" lIns="91440" tIns="45720" rIns="91440" bIns="45720" rtlCol="0">
            <a:normAutofit/>
          </a:bodyPr>
          <a:lstStyle/>
          <a:p>
            <a:pPr marL="0" indent="0" algn="ctr">
              <a:buNone/>
            </a:pPr>
            <a:r>
              <a:rPr lang="en-US" sz="2400" dirty="0" err="1"/>
              <a:t>Kapacitivnost</a:t>
            </a:r>
            <a:r>
              <a:rPr lang="en-US" sz="2400" dirty="0"/>
              <a:t> </a:t>
            </a:r>
            <a:r>
              <a:rPr lang="en-US" sz="2400" dirty="0" err="1"/>
              <a:t>jednog</a:t>
            </a:r>
            <a:r>
              <a:rPr lang="en-US" sz="2400" dirty="0"/>
              <a:t> </a:t>
            </a:r>
            <a:r>
              <a:rPr lang="en-US" sz="2400" dirty="0" err="1"/>
              <a:t>provodnika</a:t>
            </a:r>
            <a:r>
              <a:rPr lang="en-US" sz="2400" dirty="0"/>
              <a:t> je </a:t>
            </a:r>
            <a:r>
              <a:rPr lang="en-US" sz="2400" dirty="0" err="1"/>
              <a:t>kapacitivnost</a:t>
            </a:r>
            <a:r>
              <a:rPr lang="en-US" sz="2400" dirty="0"/>
              <a:t> </a:t>
            </a:r>
            <a:r>
              <a:rPr lang="en-US" sz="2400" dirty="0" err="1"/>
              <a:t>voda</a:t>
            </a:r>
            <a:r>
              <a:rPr lang="en-US" sz="2400" dirty="0"/>
              <a:t> </a:t>
            </a:r>
            <a:r>
              <a:rPr lang="en-US" sz="2400" dirty="0" err="1"/>
              <a:t>prema</a:t>
            </a:r>
            <a:r>
              <a:rPr lang="en-US" sz="2400" dirty="0"/>
              <a:t> </a:t>
            </a:r>
            <a:r>
              <a:rPr lang="en-US" sz="2400" dirty="0" err="1"/>
              <a:t>zemlji</a:t>
            </a:r>
            <a:r>
              <a:rPr lang="en-US" sz="2400" dirty="0"/>
              <a:t> </a:t>
            </a:r>
            <a:r>
              <a:rPr lang="en-US" sz="2400" dirty="0" err="1"/>
              <a:t>ili</a:t>
            </a:r>
            <a:r>
              <a:rPr lang="en-US" sz="2400" dirty="0"/>
              <a:t> </a:t>
            </a:r>
            <a:r>
              <a:rPr lang="en-US" sz="2400" dirty="0" err="1"/>
              <a:t>neutralnom</a:t>
            </a:r>
            <a:r>
              <a:rPr lang="en-US" sz="2400" dirty="0"/>
              <a:t> </a:t>
            </a:r>
            <a:r>
              <a:rPr lang="en-US" sz="2400" dirty="0" err="1"/>
              <a:t>provodniku</a:t>
            </a:r>
            <a:r>
              <a:rPr lang="en-US" sz="2400" dirty="0"/>
              <a:t>. </a:t>
            </a:r>
          </a:p>
        </p:txBody>
      </p:sp>
      <p:pic>
        <p:nvPicPr>
          <p:cNvPr id="7" name="Picture 6">
            <a:extLst>
              <a:ext uri="{FF2B5EF4-FFF2-40B4-BE49-F238E27FC236}">
                <a16:creationId xmlns:a16="http://schemas.microsoft.com/office/drawing/2014/main" id="{9BAD53DC-F661-4F46-8BA1-0D9DC5057740}"/>
              </a:ext>
            </a:extLst>
          </p:cNvPr>
          <p:cNvPicPr>
            <a:picLocks noChangeAspect="1"/>
          </p:cNvPicPr>
          <p:nvPr/>
        </p:nvPicPr>
        <p:blipFill>
          <a:blip r:embed="rId2"/>
          <a:stretch>
            <a:fillRect/>
          </a:stretch>
        </p:blipFill>
        <p:spPr>
          <a:xfrm>
            <a:off x="1659925" y="3811254"/>
            <a:ext cx="4371196" cy="1639198"/>
          </a:xfrm>
          <a:prstGeom prst="rect">
            <a:avLst/>
          </a:prstGeom>
        </p:spPr>
      </p:pic>
      <p:pic>
        <p:nvPicPr>
          <p:cNvPr id="5" name="Picture 4" descr="Table&#10;&#10;Description automatically generated">
            <a:extLst>
              <a:ext uri="{FF2B5EF4-FFF2-40B4-BE49-F238E27FC236}">
                <a16:creationId xmlns:a16="http://schemas.microsoft.com/office/drawing/2014/main" id="{56B0D58F-1A8D-4F43-B0D4-D15287185731}"/>
              </a:ext>
            </a:extLst>
          </p:cNvPr>
          <p:cNvPicPr>
            <a:picLocks noChangeAspect="1"/>
          </p:cNvPicPr>
          <p:nvPr/>
        </p:nvPicPr>
        <p:blipFill>
          <a:blip r:embed="rId3"/>
          <a:stretch>
            <a:fillRect/>
          </a:stretch>
        </p:blipFill>
        <p:spPr>
          <a:xfrm>
            <a:off x="6160878" y="3931462"/>
            <a:ext cx="4371196" cy="1398782"/>
          </a:xfrm>
          <a:prstGeom prst="rect">
            <a:avLst/>
          </a:prstGeom>
        </p:spPr>
      </p:pic>
    </p:spTree>
    <p:extLst>
      <p:ext uri="{BB962C8B-B14F-4D97-AF65-F5344CB8AC3E}">
        <p14:creationId xmlns:p14="http://schemas.microsoft.com/office/powerpoint/2010/main" val="3658256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35FF-31BB-435C-A60A-FE834D3B33F0}"/>
              </a:ext>
            </a:extLst>
          </p:cNvPr>
          <p:cNvSpPr>
            <a:spLocks noGrp="1"/>
          </p:cNvSpPr>
          <p:nvPr>
            <p:ph type="title"/>
          </p:nvPr>
        </p:nvSpPr>
        <p:spPr/>
        <p:txBody>
          <a:bodyPr/>
          <a:lstStyle/>
          <a:p>
            <a:r>
              <a:rPr lang="sr-Latn-ME" dirty="0"/>
              <a:t>Kapacitivnost simetričnog voda</a:t>
            </a:r>
          </a:p>
        </p:txBody>
      </p:sp>
      <p:sp>
        <p:nvSpPr>
          <p:cNvPr id="3" name="Content Placeholder 2">
            <a:extLst>
              <a:ext uri="{FF2B5EF4-FFF2-40B4-BE49-F238E27FC236}">
                <a16:creationId xmlns:a16="http://schemas.microsoft.com/office/drawing/2014/main" id="{17FBCB20-3F70-439F-B30B-486888854E47}"/>
              </a:ext>
            </a:extLst>
          </p:cNvPr>
          <p:cNvSpPr>
            <a:spLocks noGrp="1"/>
          </p:cNvSpPr>
          <p:nvPr>
            <p:ph idx="1"/>
          </p:nvPr>
        </p:nvSpPr>
        <p:spPr>
          <a:xfrm>
            <a:off x="1981200" y="4419600"/>
            <a:ext cx="7467600" cy="2054352"/>
          </a:xfrm>
        </p:spPr>
        <p:txBody>
          <a:bodyPr/>
          <a:lstStyle/>
          <a:p>
            <a:r>
              <a:rPr lang="sr-Latn-ME" dirty="0"/>
              <a:t>C1 je kapacitivnost trofaznog voda po fazi i km dužine. </a:t>
            </a:r>
          </a:p>
          <a:p>
            <a:r>
              <a:rPr lang="sr-Latn-ME" dirty="0"/>
              <a:t>Ona se naziva još i pogonska kapacitivnost. </a:t>
            </a:r>
          </a:p>
        </p:txBody>
      </p:sp>
      <p:pic>
        <p:nvPicPr>
          <p:cNvPr id="5" name="Picture 4">
            <a:extLst>
              <a:ext uri="{FF2B5EF4-FFF2-40B4-BE49-F238E27FC236}">
                <a16:creationId xmlns:a16="http://schemas.microsoft.com/office/drawing/2014/main" id="{4345FB6D-2075-44A3-9661-5B77159A1669}"/>
              </a:ext>
            </a:extLst>
          </p:cNvPr>
          <p:cNvPicPr>
            <a:picLocks noChangeAspect="1"/>
          </p:cNvPicPr>
          <p:nvPr/>
        </p:nvPicPr>
        <p:blipFill>
          <a:blip r:embed="rId2"/>
          <a:stretch>
            <a:fillRect/>
          </a:stretch>
        </p:blipFill>
        <p:spPr>
          <a:xfrm>
            <a:off x="1676401" y="1655803"/>
            <a:ext cx="3362325" cy="2638425"/>
          </a:xfrm>
          <a:prstGeom prst="rect">
            <a:avLst/>
          </a:prstGeom>
        </p:spPr>
      </p:pic>
      <p:pic>
        <p:nvPicPr>
          <p:cNvPr id="7" name="Picture 6">
            <a:extLst>
              <a:ext uri="{FF2B5EF4-FFF2-40B4-BE49-F238E27FC236}">
                <a16:creationId xmlns:a16="http://schemas.microsoft.com/office/drawing/2014/main" id="{6F039440-9336-4AAB-A4CA-5A47C61B5805}"/>
              </a:ext>
            </a:extLst>
          </p:cNvPr>
          <p:cNvPicPr>
            <a:picLocks noChangeAspect="1"/>
          </p:cNvPicPr>
          <p:nvPr/>
        </p:nvPicPr>
        <p:blipFill>
          <a:blip r:embed="rId3"/>
          <a:stretch>
            <a:fillRect/>
          </a:stretch>
        </p:blipFill>
        <p:spPr>
          <a:xfrm>
            <a:off x="5576890" y="2361026"/>
            <a:ext cx="3152775" cy="1219200"/>
          </a:xfrm>
          <a:prstGeom prst="rect">
            <a:avLst/>
          </a:prstGeom>
        </p:spPr>
      </p:pic>
    </p:spTree>
    <p:extLst>
      <p:ext uri="{BB962C8B-B14F-4D97-AF65-F5344CB8AC3E}">
        <p14:creationId xmlns:p14="http://schemas.microsoft.com/office/powerpoint/2010/main" val="2056261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gh voltage power transmission line. Silhouette electricity post on sunset  background Stock Photo by saoirse2010">
            <a:extLst>
              <a:ext uri="{FF2B5EF4-FFF2-40B4-BE49-F238E27FC236}">
                <a16:creationId xmlns:a16="http://schemas.microsoft.com/office/drawing/2014/main" id="{651ED038-347B-4D5F-A851-3453D197F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9091" r="5946"/>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FEB819-7473-4081-9290-A942A23C8588}"/>
              </a:ext>
            </a:extLst>
          </p:cNvPr>
          <p:cNvSpPr>
            <a:spLocks noGrp="1"/>
          </p:cNvSpPr>
          <p:nvPr>
            <p:ph type="ctrTitle"/>
          </p:nvPr>
        </p:nvSpPr>
        <p:spPr>
          <a:xfrm>
            <a:off x="1827414" y="3091928"/>
            <a:ext cx="6808922" cy="2387600"/>
          </a:xfrm>
        </p:spPr>
        <p:txBody>
          <a:bodyPr>
            <a:normAutofit/>
          </a:bodyPr>
          <a:lstStyle/>
          <a:p>
            <a:pPr algn="l"/>
            <a:r>
              <a:rPr lang="sr-Latn-ME" sz="5700"/>
              <a:t>Odvodnost voda</a:t>
            </a:r>
          </a:p>
        </p:txBody>
      </p:sp>
      <p:sp>
        <p:nvSpPr>
          <p:cNvPr id="3" name="Subtitle 2">
            <a:extLst>
              <a:ext uri="{FF2B5EF4-FFF2-40B4-BE49-F238E27FC236}">
                <a16:creationId xmlns:a16="http://schemas.microsoft.com/office/drawing/2014/main" id="{15A04D42-EAC4-4967-92B9-05906EA9F089}"/>
              </a:ext>
            </a:extLst>
          </p:cNvPr>
          <p:cNvSpPr>
            <a:spLocks noGrp="1"/>
          </p:cNvSpPr>
          <p:nvPr>
            <p:ph type="subTitle" idx="1"/>
          </p:nvPr>
        </p:nvSpPr>
        <p:spPr>
          <a:xfrm>
            <a:off x="1827414" y="5624946"/>
            <a:ext cx="6808922" cy="592975"/>
          </a:xfrm>
        </p:spPr>
        <p:txBody>
          <a:bodyPr anchor="ctr">
            <a:normAutofit/>
          </a:bodyPr>
          <a:lstStyle/>
          <a:p>
            <a:pPr algn="l"/>
            <a:r>
              <a:rPr lang="sr-Latn-ME" dirty="0"/>
              <a:t>Prenos električne energije</a:t>
            </a:r>
            <a:endParaRPr lang="sr-Latn-ME"/>
          </a:p>
        </p:txBody>
      </p:sp>
    </p:spTree>
    <p:extLst>
      <p:ext uri="{BB962C8B-B14F-4D97-AF65-F5344CB8AC3E}">
        <p14:creationId xmlns:p14="http://schemas.microsoft.com/office/powerpoint/2010/main" val="3797881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3265" y="381000"/>
            <a:ext cx="8001000" cy="5878532"/>
          </a:xfrm>
          <a:prstGeom prst="rect">
            <a:avLst/>
          </a:prstGeom>
        </p:spPr>
        <p:txBody>
          <a:bodyPr wrap="square">
            <a:spAutoFit/>
          </a:bodyPr>
          <a:lstStyle/>
          <a:p>
            <a:pPr algn="just">
              <a:buFont typeface="Wingdings" pitchFamily="2" charset="2"/>
              <a:buChar char="Ø"/>
            </a:pPr>
            <a:r>
              <a:rPr lang="sr-Latn-RS" sz="2400" dirty="0">
                <a:latin typeface="Arial" pitchFamily="34" charset="0"/>
                <a:cs typeface="Arial" pitchFamily="34" charset="0"/>
              </a:rPr>
              <a:t>   Odnos snage gubitaka usled nesavršenosti izolatora i usled korone (∆P), kao i kvadrata napona naziva se </a:t>
            </a:r>
            <a:r>
              <a:rPr lang="sr-Latn-RS" sz="2400" i="1" dirty="0">
                <a:solidFill>
                  <a:srgbClr val="FF0000"/>
                </a:solidFill>
                <a:latin typeface="Arial" pitchFamily="34" charset="0"/>
                <a:cs typeface="Arial" pitchFamily="34" charset="0"/>
              </a:rPr>
              <a:t>odvodnost voda.</a:t>
            </a:r>
          </a:p>
          <a:p>
            <a:pPr algn="just">
              <a:buFont typeface="Wingdings" pitchFamily="2" charset="2"/>
              <a:buChar char="Ø"/>
            </a:pPr>
            <a:endParaRPr lang="sr-Latn-RS" sz="2400" i="1" dirty="0">
              <a:solidFill>
                <a:srgbClr val="FF0000"/>
              </a:solidFill>
              <a:latin typeface="Arial" pitchFamily="34" charset="0"/>
              <a:cs typeface="Arial" pitchFamily="34" charset="0"/>
            </a:endParaRPr>
          </a:p>
          <a:p>
            <a:pPr algn="just"/>
            <a:r>
              <a:rPr lang="sr-Latn-RS" sz="2400" i="1" dirty="0">
                <a:solidFill>
                  <a:srgbClr val="FF0000"/>
                </a:solidFill>
                <a:latin typeface="Arial" pitchFamily="34" charset="0"/>
                <a:cs typeface="Arial" pitchFamily="34" charset="0"/>
              </a:rPr>
              <a:t>                                                             </a:t>
            </a:r>
            <a:r>
              <a:rPr lang="en-US" sz="2400" i="1" dirty="0">
                <a:latin typeface="Arial" pitchFamily="34" charset="0"/>
                <a:cs typeface="Arial" pitchFamily="34" charset="0"/>
              </a:rPr>
              <a:t>[S</a:t>
            </a:r>
            <a:r>
              <a:rPr lang="sr-Latn-ME" sz="2400" i="1" dirty="0">
                <a:latin typeface="Arial" pitchFamily="34" charset="0"/>
                <a:cs typeface="Arial" pitchFamily="34" charset="0"/>
              </a:rPr>
              <a:t>/</a:t>
            </a:r>
            <a:r>
              <a:rPr lang="en-US" sz="2400" i="1" dirty="0">
                <a:latin typeface="Arial" pitchFamily="34" charset="0"/>
                <a:cs typeface="Arial" pitchFamily="34" charset="0"/>
              </a:rPr>
              <a:t>km]</a:t>
            </a:r>
            <a:endParaRPr lang="sr-Latn-RS" sz="2400" i="1" dirty="0">
              <a:latin typeface="Arial" pitchFamily="34" charset="0"/>
              <a:cs typeface="Arial" pitchFamily="34" charset="0"/>
            </a:endParaRPr>
          </a:p>
          <a:p>
            <a:pPr algn="just"/>
            <a:endParaRPr lang="sr-Latn-RS" sz="2400" i="1" dirty="0">
              <a:solidFill>
                <a:srgbClr val="002060"/>
              </a:solidFill>
              <a:latin typeface="Arial" pitchFamily="34" charset="0"/>
              <a:cs typeface="Arial" pitchFamily="34" charset="0"/>
            </a:endParaRPr>
          </a:p>
          <a:p>
            <a:pPr algn="just">
              <a:buFont typeface="Wingdings" pitchFamily="2" charset="2"/>
              <a:buChar char="Ø"/>
            </a:pPr>
            <a:endParaRPr lang="sr-Latn-RS" sz="2400" i="1" dirty="0">
              <a:latin typeface="Arial" pitchFamily="34" charset="0"/>
              <a:cs typeface="Arial" pitchFamily="34" charset="0"/>
            </a:endParaRPr>
          </a:p>
          <a:p>
            <a:pPr algn="just">
              <a:buFont typeface="Wingdings" pitchFamily="2" charset="2"/>
              <a:buChar char="Ø"/>
            </a:pPr>
            <a:r>
              <a:rPr lang="sr-Latn-RS" sz="2400" i="1" dirty="0">
                <a:solidFill>
                  <a:srgbClr val="002060"/>
                </a:solidFill>
                <a:latin typeface="Arial" pitchFamily="34" charset="0"/>
                <a:cs typeface="Arial" pitchFamily="34" charset="0"/>
              </a:rPr>
              <a:t>  </a:t>
            </a:r>
            <a:r>
              <a:rPr lang="sr-Latn-RS" sz="2200" i="1" dirty="0">
                <a:latin typeface="Times New Roman"/>
                <a:cs typeface="Times New Roman"/>
              </a:rPr>
              <a:t>∆P – gubici snage sva tri fazna provodnika trofaznog voda </a:t>
            </a:r>
            <a:r>
              <a:rPr lang="en-US" sz="2200" i="1" dirty="0">
                <a:latin typeface="Times New Roman"/>
                <a:cs typeface="Times New Roman"/>
              </a:rPr>
              <a:t>[MW/km]</a:t>
            </a:r>
          </a:p>
          <a:p>
            <a:pPr algn="just">
              <a:buFont typeface="Wingdings" pitchFamily="2" charset="2"/>
              <a:buChar char="Ø"/>
            </a:pPr>
            <a:r>
              <a:rPr lang="en-US" sz="2200" i="1" dirty="0">
                <a:latin typeface="Times New Roman"/>
                <a:cs typeface="Times New Roman"/>
              </a:rPr>
              <a:t>  U – </a:t>
            </a:r>
            <a:r>
              <a:rPr lang="en-US" sz="2200" i="1" dirty="0" err="1">
                <a:latin typeface="Times New Roman"/>
                <a:cs typeface="Times New Roman"/>
              </a:rPr>
              <a:t>linijski</a:t>
            </a:r>
            <a:r>
              <a:rPr lang="en-US" sz="2200" i="1" dirty="0">
                <a:latin typeface="Times New Roman"/>
                <a:cs typeface="Times New Roman"/>
              </a:rPr>
              <a:t> </a:t>
            </a:r>
            <a:r>
              <a:rPr lang="en-US" sz="2200" i="1" dirty="0" err="1">
                <a:latin typeface="Times New Roman"/>
                <a:cs typeface="Times New Roman"/>
              </a:rPr>
              <a:t>napon</a:t>
            </a:r>
            <a:r>
              <a:rPr lang="en-US" sz="2200" i="1" dirty="0">
                <a:latin typeface="Times New Roman"/>
                <a:cs typeface="Times New Roman"/>
              </a:rPr>
              <a:t> </a:t>
            </a:r>
            <a:r>
              <a:rPr lang="en-US" sz="2200" i="1" dirty="0" err="1">
                <a:latin typeface="Times New Roman"/>
                <a:cs typeface="Times New Roman"/>
              </a:rPr>
              <a:t>voda</a:t>
            </a:r>
            <a:r>
              <a:rPr lang="en-US" sz="2200" i="1" dirty="0">
                <a:latin typeface="Times New Roman"/>
                <a:cs typeface="Times New Roman"/>
              </a:rPr>
              <a:t> [kV]</a:t>
            </a:r>
            <a:endParaRPr lang="sr-Latn-ME" sz="2200" i="1" dirty="0">
              <a:latin typeface="Times New Roman"/>
              <a:cs typeface="Times New Roman"/>
            </a:endParaRPr>
          </a:p>
          <a:p>
            <a:pPr algn="just">
              <a:buFont typeface="Wingdings" pitchFamily="2" charset="2"/>
              <a:buChar char="Ø"/>
            </a:pPr>
            <a:endParaRPr lang="sr-Latn-ME" sz="2200" i="1" dirty="0">
              <a:latin typeface="Times New Roman"/>
              <a:cs typeface="Times New Roman"/>
            </a:endParaRPr>
          </a:p>
          <a:p>
            <a:pPr algn="just">
              <a:buFont typeface="Wingdings" pitchFamily="2" charset="2"/>
              <a:buChar char="Ø"/>
            </a:pPr>
            <a:endParaRPr lang="sr-Latn-ME" sz="2200" i="1" dirty="0">
              <a:latin typeface="Times New Roman"/>
              <a:cs typeface="Times New Roman"/>
            </a:endParaRPr>
          </a:p>
          <a:p>
            <a:pPr algn="just">
              <a:buFont typeface="Wingdings" pitchFamily="2" charset="2"/>
              <a:buChar char="Ø"/>
            </a:pPr>
            <a:r>
              <a:rPr lang="sr-Latn-ME" sz="2200" i="1" dirty="0">
                <a:latin typeface="Times New Roman"/>
                <a:cs typeface="Times New Roman"/>
              </a:rPr>
              <a:t>  </a:t>
            </a:r>
            <a:r>
              <a:rPr lang="en-US" sz="2400" dirty="0">
                <a:latin typeface="Arial" pitchFamily="34" charset="0"/>
                <a:cs typeface="Arial" pitchFamily="34" charset="0"/>
              </a:rPr>
              <a:t>U </a:t>
            </a:r>
            <a:r>
              <a:rPr lang="en-US" sz="2400" dirty="0" err="1">
                <a:latin typeface="Arial" pitchFamily="34" charset="0"/>
                <a:cs typeface="Arial" pitchFamily="34" charset="0"/>
              </a:rPr>
              <a:t>vodovima</a:t>
            </a:r>
            <a:r>
              <a:rPr lang="en-US" sz="2400" dirty="0">
                <a:latin typeface="Arial" pitchFamily="34" charset="0"/>
                <a:cs typeface="Arial" pitchFamily="34" charset="0"/>
              </a:rPr>
              <a:t> </a:t>
            </a:r>
            <a:r>
              <a:rPr lang="en-US" sz="2400" dirty="0" err="1">
                <a:latin typeface="Arial" pitchFamily="34" charset="0"/>
                <a:cs typeface="Arial" pitchFamily="34" charset="0"/>
              </a:rPr>
              <a:t>visokih</a:t>
            </a:r>
            <a:r>
              <a:rPr lang="en-US" sz="2400" dirty="0">
                <a:latin typeface="Arial" pitchFamily="34" charset="0"/>
                <a:cs typeface="Arial" pitchFamily="34" charset="0"/>
              </a:rPr>
              <a:t> </a:t>
            </a:r>
            <a:r>
              <a:rPr lang="en-US" sz="2400" dirty="0" err="1">
                <a:latin typeface="Arial" pitchFamily="34" charset="0"/>
                <a:cs typeface="Arial" pitchFamily="34" charset="0"/>
              </a:rPr>
              <a:t>napona</a:t>
            </a:r>
            <a:r>
              <a:rPr lang="en-US" sz="2400" dirty="0">
                <a:latin typeface="Arial" pitchFamily="34" charset="0"/>
                <a:cs typeface="Arial" pitchFamily="34" charset="0"/>
              </a:rPr>
              <a:t> </a:t>
            </a:r>
            <a:r>
              <a:rPr lang="en-US" sz="2400" dirty="0" err="1">
                <a:latin typeface="Arial" pitchFamily="34" charset="0"/>
                <a:cs typeface="Arial" pitchFamily="34" charset="0"/>
              </a:rPr>
              <a:t>osim</a:t>
            </a:r>
            <a:r>
              <a:rPr lang="en-US" sz="2400" dirty="0">
                <a:latin typeface="Arial" pitchFamily="34" charset="0"/>
                <a:cs typeface="Arial" pitchFamily="34" charset="0"/>
              </a:rPr>
              <a:t> </a:t>
            </a:r>
            <a:r>
              <a:rPr lang="en-US" sz="2400" dirty="0" err="1">
                <a:latin typeface="Arial" pitchFamily="34" charset="0"/>
                <a:cs typeface="Arial" pitchFamily="34" charset="0"/>
              </a:rPr>
              <a:t>gubitaka</a:t>
            </a:r>
            <a:r>
              <a:rPr lang="en-US" sz="2400" dirty="0">
                <a:latin typeface="Arial" pitchFamily="34" charset="0"/>
                <a:cs typeface="Arial" pitchFamily="34" charset="0"/>
              </a:rPr>
              <a:t> </a:t>
            </a:r>
            <a:r>
              <a:rPr lang="en-US" sz="2400" dirty="0" err="1">
                <a:latin typeface="Arial" pitchFamily="34" charset="0"/>
                <a:cs typeface="Arial" pitchFamily="34" charset="0"/>
              </a:rPr>
              <a:t>aktivne</a:t>
            </a:r>
            <a:r>
              <a:rPr lang="en-US" sz="2400" dirty="0">
                <a:latin typeface="Arial" pitchFamily="34" charset="0"/>
                <a:cs typeface="Arial" pitchFamily="34" charset="0"/>
              </a:rPr>
              <a:t> </a:t>
            </a:r>
            <a:r>
              <a:rPr lang="en-US" sz="2400" dirty="0" err="1">
                <a:latin typeface="Arial" pitchFamily="34" charset="0"/>
                <a:cs typeface="Arial" pitchFamily="34" charset="0"/>
              </a:rPr>
              <a:t>snage</a:t>
            </a:r>
            <a:r>
              <a:rPr lang="en-US" sz="2400" dirty="0">
                <a:latin typeface="Arial" pitchFamily="34" charset="0"/>
                <a:cs typeface="Arial" pitchFamily="34" charset="0"/>
              </a:rPr>
              <a:t> </a:t>
            </a:r>
            <a:r>
              <a:rPr lang="en-US" sz="2400" dirty="0" err="1">
                <a:latin typeface="Arial" pitchFamily="34" charset="0"/>
                <a:cs typeface="Arial" pitchFamily="34" charset="0"/>
              </a:rPr>
              <a:t>koji</a:t>
            </a:r>
            <a:r>
              <a:rPr lang="en-US" sz="2400" dirty="0">
                <a:latin typeface="Arial" pitchFamily="34" charset="0"/>
                <a:cs typeface="Arial" pitchFamily="34" charset="0"/>
              </a:rPr>
              <a:t> </a:t>
            </a:r>
            <a:r>
              <a:rPr lang="en-US" sz="2400" dirty="0" err="1">
                <a:latin typeface="Arial" pitchFamily="34" charset="0"/>
                <a:cs typeface="Arial" pitchFamily="34" charset="0"/>
              </a:rPr>
              <a:t>nastaju</a:t>
            </a:r>
            <a:r>
              <a:rPr lang="en-US" sz="2400" dirty="0">
                <a:latin typeface="Arial" pitchFamily="34" charset="0"/>
                <a:cs typeface="Arial" pitchFamily="34" charset="0"/>
              </a:rPr>
              <a:t> </a:t>
            </a:r>
            <a:r>
              <a:rPr lang="sr-Latn-RS" sz="2400" dirty="0">
                <a:latin typeface="Arial" pitchFamily="34" charset="0"/>
                <a:cs typeface="Arial" pitchFamily="34" charset="0"/>
              </a:rPr>
              <a:t>zbog zagrijavanja provodnika, javljaju se i </a:t>
            </a:r>
            <a:r>
              <a:rPr lang="sr-Latn-RS" sz="2400" b="1" i="1" dirty="0">
                <a:latin typeface="Arial" pitchFamily="34" charset="0"/>
                <a:cs typeface="Arial" pitchFamily="34" charset="0"/>
              </a:rPr>
              <a:t>gubici aktivne snage na izolaciji voda  </a:t>
            </a:r>
            <a:r>
              <a:rPr lang="en-US" sz="2400" b="1" i="1" dirty="0">
                <a:latin typeface="Arial" pitchFamily="34" charset="0"/>
                <a:cs typeface="Arial" pitchFamily="34" charset="0"/>
              </a:rPr>
              <a:t> </a:t>
            </a:r>
            <a:r>
              <a:rPr lang="sr-Latn-RS" sz="2400" b="1" i="1" dirty="0">
                <a:latin typeface="Arial" pitchFamily="34" charset="0"/>
                <a:cs typeface="Arial" pitchFamily="34" charset="0"/>
              </a:rPr>
              <a:t>i usled jonizacije vazduha (korona).</a:t>
            </a:r>
          </a:p>
        </p:txBody>
      </p:sp>
      <p:graphicFrame>
        <p:nvGraphicFramePr>
          <p:cNvPr id="3" name="Object 2"/>
          <p:cNvGraphicFramePr>
            <a:graphicFrameLocks noChangeAspect="1"/>
          </p:cNvGraphicFramePr>
          <p:nvPr/>
        </p:nvGraphicFramePr>
        <p:xfrm>
          <a:off x="5105401" y="1524000"/>
          <a:ext cx="1505565" cy="1111250"/>
        </p:xfrm>
        <a:graphic>
          <a:graphicData uri="http://schemas.openxmlformats.org/presentationml/2006/ole">
            <mc:AlternateContent xmlns:mc="http://schemas.openxmlformats.org/markup-compatibility/2006">
              <mc:Choice xmlns:v="urn:schemas-microsoft-com:vml" Requires="v">
                <p:oleObj name="Equation" r:id="rId3" imgW="533169" imgH="393529" progId="Equation.3">
                  <p:embed/>
                </p:oleObj>
              </mc:Choice>
              <mc:Fallback>
                <p:oleObj name="Equation" r:id="rId3" imgW="533169" imgH="393529" progId="Equation.3">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1524000"/>
                        <a:ext cx="1505565" cy="1111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1000"/>
                                        <p:tgtEl>
                                          <p:spTgt spid="2">
                                            <p:txEl>
                                              <p:pRg st="9" end="9"/>
                                            </p:txEl>
                                          </p:spTgt>
                                        </p:tgtEl>
                                      </p:cBhvr>
                                    </p:animEffect>
                                    <p:anim calcmode="lin" valueType="num">
                                      <p:cBhvr>
                                        <p:cTn id="4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1D12-2A0F-4C25-A4C1-39B01EF26922}"/>
              </a:ext>
            </a:extLst>
          </p:cNvPr>
          <p:cNvSpPr>
            <a:spLocks noGrp="1"/>
          </p:cNvSpPr>
          <p:nvPr>
            <p:ph type="ctrTitle"/>
          </p:nvPr>
        </p:nvSpPr>
        <p:spPr>
          <a:xfrm>
            <a:off x="735791" y="3331444"/>
            <a:ext cx="6470692" cy="1229306"/>
          </a:xfrm>
        </p:spPr>
        <p:txBody>
          <a:bodyPr>
            <a:normAutofit/>
          </a:bodyPr>
          <a:lstStyle/>
          <a:p>
            <a:r>
              <a:rPr lang="en-US" sz="3800" dirty="0" err="1">
                <a:solidFill>
                  <a:schemeClr val="tx1"/>
                </a:solidFill>
              </a:rPr>
              <a:t>Mehani</a:t>
            </a:r>
            <a:r>
              <a:rPr lang="sr-Latn-ME" sz="3800" dirty="0">
                <a:solidFill>
                  <a:schemeClr val="tx1"/>
                </a:solidFill>
              </a:rPr>
              <a:t>č</a:t>
            </a:r>
            <a:r>
              <a:rPr lang="en-US" sz="3800" dirty="0" err="1">
                <a:solidFill>
                  <a:schemeClr val="tx1"/>
                </a:solidFill>
              </a:rPr>
              <a:t>ki</a:t>
            </a:r>
            <a:r>
              <a:rPr lang="en-US" sz="3800" dirty="0">
                <a:solidFill>
                  <a:schemeClr val="tx1"/>
                </a:solidFill>
              </a:rPr>
              <a:t> </a:t>
            </a:r>
            <a:r>
              <a:rPr lang="en-US" sz="3800" dirty="0" err="1">
                <a:solidFill>
                  <a:schemeClr val="tx1"/>
                </a:solidFill>
              </a:rPr>
              <a:t>prora</a:t>
            </a:r>
            <a:r>
              <a:rPr lang="sr-Latn-ME" sz="3800" dirty="0">
                <a:solidFill>
                  <a:schemeClr val="tx1"/>
                </a:solidFill>
              </a:rPr>
              <a:t>č</a:t>
            </a:r>
            <a:r>
              <a:rPr lang="en-US" sz="3800" dirty="0">
                <a:solidFill>
                  <a:schemeClr val="tx1"/>
                </a:solidFill>
              </a:rPr>
              <a:t>un </a:t>
            </a:r>
            <a:r>
              <a:rPr lang="en-US" sz="3800" dirty="0" err="1">
                <a:solidFill>
                  <a:schemeClr val="tx1"/>
                </a:solidFill>
              </a:rPr>
              <a:t>nadzemnih</a:t>
            </a:r>
            <a:r>
              <a:rPr lang="en-US" sz="3800" dirty="0">
                <a:solidFill>
                  <a:schemeClr val="tx1"/>
                </a:solidFill>
              </a:rPr>
              <a:t>  </a:t>
            </a:r>
            <a:r>
              <a:rPr lang="en-US" sz="3800" dirty="0" err="1">
                <a:solidFill>
                  <a:schemeClr val="tx1"/>
                </a:solidFill>
              </a:rPr>
              <a:t>elektroenergetskih</a:t>
            </a:r>
            <a:r>
              <a:rPr lang="en-US" sz="3800" dirty="0">
                <a:solidFill>
                  <a:schemeClr val="tx1"/>
                </a:solidFill>
              </a:rPr>
              <a:t> </a:t>
            </a:r>
            <a:r>
              <a:rPr lang="en-US" sz="3800" dirty="0" err="1">
                <a:solidFill>
                  <a:schemeClr val="tx1"/>
                </a:solidFill>
              </a:rPr>
              <a:t>vodova</a:t>
            </a:r>
            <a:endParaRPr lang="en-US" sz="3800" dirty="0">
              <a:solidFill>
                <a:schemeClr val="tx1"/>
              </a:solidFill>
            </a:endParaRPr>
          </a:p>
        </p:txBody>
      </p:sp>
      <p:sp>
        <p:nvSpPr>
          <p:cNvPr id="3" name="Subtitle 2">
            <a:extLst>
              <a:ext uri="{FF2B5EF4-FFF2-40B4-BE49-F238E27FC236}">
                <a16:creationId xmlns:a16="http://schemas.microsoft.com/office/drawing/2014/main" id="{30DA0ED7-A73F-4637-A6ED-25BE6AB092C7}"/>
              </a:ext>
            </a:extLst>
          </p:cNvPr>
          <p:cNvSpPr>
            <a:spLocks noGrp="1"/>
          </p:cNvSpPr>
          <p:nvPr>
            <p:ph type="subTitle" idx="1"/>
          </p:nvPr>
        </p:nvSpPr>
        <p:spPr>
          <a:xfrm>
            <a:off x="735791" y="4735799"/>
            <a:ext cx="6470693" cy="605256"/>
          </a:xfrm>
        </p:spPr>
        <p:txBody>
          <a:bodyPr>
            <a:normAutofit/>
          </a:bodyPr>
          <a:lstStyle/>
          <a:p>
            <a:r>
              <a:rPr lang="en-US" dirty="0" err="1"/>
              <a:t>Prenos</a:t>
            </a:r>
            <a:r>
              <a:rPr lang="en-US" dirty="0"/>
              <a:t> </a:t>
            </a:r>
            <a:r>
              <a:rPr lang="en-US" dirty="0" err="1"/>
              <a:t>elektri</a:t>
            </a:r>
            <a:r>
              <a:rPr lang="sr-Latn-ME" dirty="0"/>
              <a:t>č</a:t>
            </a:r>
            <a:r>
              <a:rPr lang="en-US" dirty="0"/>
              <a:t>ne </a:t>
            </a:r>
            <a:r>
              <a:rPr lang="en-US" dirty="0" err="1"/>
              <a:t>energije</a:t>
            </a:r>
            <a:endParaRPr lang="en-US" dirty="0"/>
          </a:p>
        </p:txBody>
      </p:sp>
    </p:spTree>
    <p:extLst>
      <p:ext uri="{BB962C8B-B14F-4D97-AF65-F5344CB8AC3E}">
        <p14:creationId xmlns:p14="http://schemas.microsoft.com/office/powerpoint/2010/main" val="1953501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59D7-EA69-431E-A8E7-5E6B9DB71C83}"/>
              </a:ext>
            </a:extLst>
          </p:cNvPr>
          <p:cNvSpPr>
            <a:spLocks noGrp="1"/>
          </p:cNvSpPr>
          <p:nvPr>
            <p:ph type="title"/>
          </p:nvPr>
        </p:nvSpPr>
        <p:spPr>
          <a:xfrm>
            <a:off x="492370" y="516835"/>
            <a:ext cx="3084844" cy="5772840"/>
          </a:xfrm>
        </p:spPr>
        <p:txBody>
          <a:bodyPr anchor="ctr">
            <a:normAutofit/>
          </a:bodyPr>
          <a:lstStyle/>
          <a:p>
            <a:r>
              <a:rPr lang="en-US" sz="3600" dirty="0" err="1">
                <a:solidFill>
                  <a:schemeClr val="bg1"/>
                </a:solidFill>
              </a:rPr>
              <a:t>Mehani</a:t>
            </a:r>
            <a:r>
              <a:rPr lang="sr-Latn-ME" sz="3600" dirty="0">
                <a:solidFill>
                  <a:schemeClr val="bg1"/>
                </a:solidFill>
              </a:rPr>
              <a:t>č</a:t>
            </a:r>
            <a:r>
              <a:rPr lang="en-US" sz="3600" dirty="0" err="1">
                <a:solidFill>
                  <a:schemeClr val="bg1"/>
                </a:solidFill>
              </a:rPr>
              <a:t>ki</a:t>
            </a:r>
            <a:r>
              <a:rPr lang="en-US" sz="3600" dirty="0">
                <a:solidFill>
                  <a:schemeClr val="bg1"/>
                </a:solidFill>
              </a:rPr>
              <a:t> </a:t>
            </a:r>
            <a:r>
              <a:rPr lang="en-US" sz="3600" dirty="0" err="1">
                <a:solidFill>
                  <a:schemeClr val="bg1"/>
                </a:solidFill>
              </a:rPr>
              <a:t>prora</a:t>
            </a:r>
            <a:r>
              <a:rPr lang="sr-Latn-ME" sz="3600" dirty="0">
                <a:solidFill>
                  <a:schemeClr val="bg1"/>
                </a:solidFill>
              </a:rPr>
              <a:t>č</a:t>
            </a:r>
            <a:r>
              <a:rPr lang="en-US" sz="3600" dirty="0">
                <a:solidFill>
                  <a:schemeClr val="bg1"/>
                </a:solidFill>
              </a:rPr>
              <a:t>un </a:t>
            </a:r>
            <a:r>
              <a:rPr lang="en-US" sz="3600" dirty="0" err="1">
                <a:solidFill>
                  <a:schemeClr val="bg1"/>
                </a:solidFill>
              </a:rPr>
              <a:t>nadzemnih</a:t>
            </a:r>
            <a:r>
              <a:rPr lang="en-US" sz="3600" dirty="0">
                <a:solidFill>
                  <a:schemeClr val="bg1"/>
                </a:solidFill>
              </a:rPr>
              <a:t> EE </a:t>
            </a:r>
            <a:r>
              <a:rPr lang="en-US" sz="3600" dirty="0" err="1">
                <a:solidFill>
                  <a:schemeClr val="bg1"/>
                </a:solidFill>
              </a:rPr>
              <a:t>vodova</a:t>
            </a:r>
            <a:endParaRPr lang="en-US" sz="3600" dirty="0">
              <a:solidFill>
                <a:schemeClr val="bg1"/>
              </a:solidFill>
            </a:endParaRPr>
          </a:p>
        </p:txBody>
      </p:sp>
      <p:graphicFrame>
        <p:nvGraphicFramePr>
          <p:cNvPr id="5" name="Content Placeholder 2">
            <a:extLst>
              <a:ext uri="{FF2B5EF4-FFF2-40B4-BE49-F238E27FC236}">
                <a16:creationId xmlns:a16="http://schemas.microsoft.com/office/drawing/2014/main" id="{A5F3804C-6B80-4501-AA9E-38BAF18E0774}"/>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634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Резултат слика за nadzemni vodovi">
            <a:extLst>
              <a:ext uri="{FF2B5EF4-FFF2-40B4-BE49-F238E27FC236}">
                <a16:creationId xmlns:a16="http://schemas.microsoft.com/office/drawing/2014/main" id="{B105A99C-6A0C-4073-99D1-1E192B86568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63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E5F5CC-BCA4-4B3C-826F-5FD59E8A01DC}"/>
              </a:ext>
            </a:extLst>
          </p:cNvPr>
          <p:cNvSpPr>
            <a:spLocks noGrp="1"/>
          </p:cNvSpPr>
          <p:nvPr>
            <p:ph type="title"/>
          </p:nvPr>
        </p:nvSpPr>
        <p:spPr>
          <a:xfrm>
            <a:off x="1097280" y="286603"/>
            <a:ext cx="10058400" cy="1450757"/>
          </a:xfrm>
        </p:spPr>
        <p:txBody>
          <a:bodyPr>
            <a:normAutofit/>
          </a:bodyPr>
          <a:lstStyle/>
          <a:p>
            <a:r>
              <a:rPr lang="en-US" dirty="0" err="1"/>
              <a:t>Ugib</a:t>
            </a:r>
            <a:r>
              <a:rPr lang="en-US" dirty="0"/>
              <a:t> </a:t>
            </a:r>
            <a:r>
              <a:rPr lang="en-US" dirty="0" err="1"/>
              <a:t>provodnika</a:t>
            </a:r>
            <a:endParaRPr lang="en-US" dirty="0"/>
          </a:p>
        </p:txBody>
      </p:sp>
      <p:sp>
        <p:nvSpPr>
          <p:cNvPr id="3" name="Content Placeholder 2">
            <a:extLst>
              <a:ext uri="{FF2B5EF4-FFF2-40B4-BE49-F238E27FC236}">
                <a16:creationId xmlns:a16="http://schemas.microsoft.com/office/drawing/2014/main" id="{C3432108-A572-45BC-B3FE-C9A75F1151ED}"/>
              </a:ext>
            </a:extLst>
          </p:cNvPr>
          <p:cNvSpPr>
            <a:spLocks noGrp="1"/>
          </p:cNvSpPr>
          <p:nvPr>
            <p:ph idx="1"/>
          </p:nvPr>
        </p:nvSpPr>
        <p:spPr>
          <a:xfrm>
            <a:off x="1097280" y="2108201"/>
            <a:ext cx="10058400" cy="3760891"/>
          </a:xfrm>
        </p:spPr>
        <p:txBody>
          <a:bodyPr>
            <a:normAutofit fontScale="92500" lnSpcReduction="20000"/>
          </a:bodyPr>
          <a:lstStyle/>
          <a:p>
            <a:r>
              <a:rPr lang="en-US"/>
              <a:t>Mora se </a:t>
            </a:r>
            <a:r>
              <a:rPr lang="en-US" err="1"/>
              <a:t>obezbijediti</a:t>
            </a:r>
            <a:r>
              <a:rPr lang="en-US"/>
              <a:t>: </a:t>
            </a:r>
          </a:p>
          <a:p>
            <a:r>
              <a:rPr lang="en-US"/>
              <a:t>- da </a:t>
            </a:r>
            <a:r>
              <a:rPr lang="en-US" err="1"/>
              <a:t>vrijednost</a:t>
            </a:r>
            <a:r>
              <a:rPr lang="en-US"/>
              <a:t> </a:t>
            </a:r>
            <a:r>
              <a:rPr lang="en-US" err="1"/>
              <a:t>naprezanja</a:t>
            </a:r>
            <a:r>
              <a:rPr lang="en-US"/>
              <a:t> ne </a:t>
            </a:r>
            <a:r>
              <a:rPr lang="en-US" err="1"/>
              <a:t>prekorači</a:t>
            </a:r>
            <a:r>
              <a:rPr lang="en-US"/>
              <a:t> </a:t>
            </a:r>
            <a:r>
              <a:rPr lang="en-US" err="1"/>
              <a:t>granične</a:t>
            </a:r>
            <a:r>
              <a:rPr lang="en-US"/>
              <a:t> </a:t>
            </a:r>
            <a:r>
              <a:rPr lang="en-US" err="1"/>
              <a:t>vrijednosti</a:t>
            </a:r>
            <a:r>
              <a:rPr lang="en-US"/>
              <a:t> </a:t>
            </a:r>
            <a:r>
              <a:rPr lang="en-US" err="1"/>
              <a:t>i</a:t>
            </a:r>
            <a:r>
              <a:rPr lang="en-US"/>
              <a:t> </a:t>
            </a:r>
            <a:r>
              <a:rPr lang="en-US" err="1"/>
              <a:t>ugrozi</a:t>
            </a:r>
            <a:r>
              <a:rPr lang="en-US"/>
              <a:t> "</a:t>
            </a:r>
            <a:r>
              <a:rPr lang="en-US" err="1"/>
              <a:t>čvrstoću</a:t>
            </a:r>
            <a:r>
              <a:rPr lang="en-US"/>
              <a:t>" </a:t>
            </a:r>
            <a:r>
              <a:rPr lang="en-US" err="1"/>
              <a:t>provodnika</a:t>
            </a:r>
            <a:r>
              <a:rPr lang="en-US"/>
              <a:t>, </a:t>
            </a:r>
          </a:p>
          <a:p>
            <a:r>
              <a:rPr lang="en-US"/>
              <a:t>- da </a:t>
            </a:r>
            <a:r>
              <a:rPr lang="en-US" err="1"/>
              <a:t>ugib</a:t>
            </a:r>
            <a:r>
              <a:rPr lang="en-US"/>
              <a:t> </a:t>
            </a:r>
            <a:r>
              <a:rPr lang="en-US" err="1"/>
              <a:t>provodnika</a:t>
            </a:r>
            <a:r>
              <a:rPr lang="en-US"/>
              <a:t> ne </a:t>
            </a:r>
            <a:r>
              <a:rPr lang="en-US" err="1"/>
              <a:t>poprimi</a:t>
            </a:r>
            <a:r>
              <a:rPr lang="en-US"/>
              <a:t> </a:t>
            </a:r>
            <a:r>
              <a:rPr lang="en-US" err="1"/>
              <a:t>nedozvoljene</a:t>
            </a:r>
            <a:r>
              <a:rPr lang="en-US"/>
              <a:t> </a:t>
            </a:r>
            <a:r>
              <a:rPr lang="en-US" err="1"/>
              <a:t>vrijednosti</a:t>
            </a:r>
            <a:r>
              <a:rPr lang="en-US"/>
              <a:t> </a:t>
            </a:r>
            <a:r>
              <a:rPr lang="en-US" err="1"/>
              <a:t>i</a:t>
            </a:r>
            <a:r>
              <a:rPr lang="en-US"/>
              <a:t> </a:t>
            </a:r>
            <a:r>
              <a:rPr lang="en-US" err="1"/>
              <a:t>ugrozi</a:t>
            </a:r>
            <a:r>
              <a:rPr lang="en-US"/>
              <a:t> </a:t>
            </a:r>
            <a:r>
              <a:rPr lang="en-US" err="1"/>
              <a:t>okolinu</a:t>
            </a:r>
            <a:r>
              <a:rPr lang="en-US"/>
              <a:t>. </a:t>
            </a:r>
          </a:p>
          <a:p>
            <a:r>
              <a:rPr lang="en-US" err="1"/>
              <a:t>Provodnici</a:t>
            </a:r>
            <a:r>
              <a:rPr lang="en-US"/>
              <a:t>, </a:t>
            </a:r>
            <a:r>
              <a:rPr lang="en-US" err="1"/>
              <a:t>odnosno</a:t>
            </a:r>
            <a:r>
              <a:rPr lang="en-US"/>
              <a:t> </a:t>
            </a:r>
            <a:r>
              <a:rPr lang="en-US" err="1"/>
              <a:t>zaštitna</a:t>
            </a:r>
            <a:r>
              <a:rPr lang="en-US"/>
              <a:t> </a:t>
            </a:r>
            <a:r>
              <a:rPr lang="en-US" err="1"/>
              <a:t>užad</a:t>
            </a:r>
            <a:r>
              <a:rPr lang="en-US"/>
              <a:t>, </a:t>
            </a:r>
            <a:r>
              <a:rPr lang="en-US" err="1"/>
              <a:t>nadzemnih</a:t>
            </a:r>
            <a:r>
              <a:rPr lang="en-US"/>
              <a:t> </a:t>
            </a:r>
            <a:r>
              <a:rPr lang="en-US" err="1"/>
              <a:t>elektroenergetsih</a:t>
            </a:r>
            <a:r>
              <a:rPr lang="en-US"/>
              <a:t> </a:t>
            </a:r>
            <a:r>
              <a:rPr lang="en-US" err="1"/>
              <a:t>vodova</a:t>
            </a:r>
            <a:r>
              <a:rPr lang="en-US"/>
              <a:t> se </a:t>
            </a:r>
            <a:r>
              <a:rPr lang="en-US" err="1"/>
              <a:t>mogu</a:t>
            </a:r>
            <a:r>
              <a:rPr lang="en-US"/>
              <a:t> </a:t>
            </a:r>
            <a:r>
              <a:rPr lang="en-US" err="1"/>
              <a:t>posmatrati</a:t>
            </a:r>
            <a:r>
              <a:rPr lang="en-US"/>
              <a:t> </a:t>
            </a:r>
            <a:r>
              <a:rPr lang="en-US" err="1"/>
              <a:t>kao</a:t>
            </a:r>
            <a:r>
              <a:rPr lang="en-US"/>
              <a:t> </a:t>
            </a:r>
            <a:r>
              <a:rPr lang="en-US" err="1"/>
              <a:t>elastična</a:t>
            </a:r>
            <a:r>
              <a:rPr lang="en-US"/>
              <a:t> </a:t>
            </a:r>
            <a:r>
              <a:rPr lang="en-US" err="1"/>
              <a:t>užad</a:t>
            </a:r>
            <a:r>
              <a:rPr lang="en-US"/>
              <a:t> </a:t>
            </a:r>
            <a:r>
              <a:rPr lang="en-US" err="1"/>
              <a:t>i</a:t>
            </a:r>
            <a:r>
              <a:rPr lang="en-US"/>
              <a:t> </a:t>
            </a:r>
            <a:r>
              <a:rPr lang="en-US" err="1"/>
              <a:t>zbog</a:t>
            </a:r>
            <a:r>
              <a:rPr lang="en-US"/>
              <a:t> toga </a:t>
            </a:r>
            <a:r>
              <a:rPr lang="en-US" err="1"/>
              <a:t>su</a:t>
            </a:r>
            <a:r>
              <a:rPr lang="en-US"/>
              <a:t> </a:t>
            </a:r>
            <a:r>
              <a:rPr lang="en-US" err="1"/>
              <a:t>napregnuta</a:t>
            </a:r>
            <a:r>
              <a:rPr lang="en-US"/>
              <a:t> </a:t>
            </a:r>
            <a:r>
              <a:rPr lang="en-US" err="1"/>
              <a:t>samo</a:t>
            </a:r>
            <a:r>
              <a:rPr lang="en-US"/>
              <a:t> </a:t>
            </a:r>
            <a:r>
              <a:rPr lang="en-US" err="1"/>
              <a:t>na</a:t>
            </a:r>
            <a:r>
              <a:rPr lang="en-US"/>
              <a:t> </a:t>
            </a:r>
            <a:r>
              <a:rPr lang="en-US" err="1"/>
              <a:t>istezanje</a:t>
            </a:r>
            <a:r>
              <a:rPr lang="en-US"/>
              <a:t>. </a:t>
            </a:r>
          </a:p>
          <a:p>
            <a:r>
              <a:rPr lang="en-US" b="1" err="1"/>
              <a:t>Ukoliko</a:t>
            </a:r>
            <a:r>
              <a:rPr lang="en-US" b="1"/>
              <a:t> je </a:t>
            </a:r>
            <a:r>
              <a:rPr lang="en-US" b="1" err="1"/>
              <a:t>provodnik</a:t>
            </a:r>
            <a:r>
              <a:rPr lang="en-US" b="1"/>
              <a:t> </a:t>
            </a:r>
            <a:r>
              <a:rPr lang="en-US" b="1" err="1"/>
              <a:t>više</a:t>
            </a:r>
            <a:r>
              <a:rPr lang="en-US" b="1"/>
              <a:t> </a:t>
            </a:r>
            <a:r>
              <a:rPr lang="en-US" b="1" err="1"/>
              <a:t>zategnut</a:t>
            </a:r>
            <a:r>
              <a:rPr lang="en-US" b="1"/>
              <a:t> </a:t>
            </a:r>
            <a:r>
              <a:rPr lang="en-US" b="1" err="1"/>
              <a:t>utoliko</a:t>
            </a:r>
            <a:r>
              <a:rPr lang="en-US" b="1"/>
              <a:t> mu je </a:t>
            </a:r>
            <a:r>
              <a:rPr lang="en-US" b="1" err="1"/>
              <a:t>naprezanje</a:t>
            </a:r>
            <a:r>
              <a:rPr lang="en-US" b="1"/>
              <a:t> </a:t>
            </a:r>
            <a:r>
              <a:rPr lang="en-US" b="1" err="1"/>
              <a:t>veće</a:t>
            </a:r>
            <a:r>
              <a:rPr lang="en-US" b="1"/>
              <a:t> (</a:t>
            </a:r>
            <a:r>
              <a:rPr lang="en-US" b="1" err="1"/>
              <a:t>ugib</a:t>
            </a:r>
            <a:r>
              <a:rPr lang="en-US" b="1"/>
              <a:t> </a:t>
            </a:r>
            <a:r>
              <a:rPr lang="en-US" b="1" err="1"/>
              <a:t>manji</a:t>
            </a:r>
            <a:r>
              <a:rPr lang="en-US" b="1"/>
              <a:t>), </a:t>
            </a:r>
            <a:r>
              <a:rPr lang="en-US" b="1" err="1"/>
              <a:t>i</a:t>
            </a:r>
            <a:r>
              <a:rPr lang="en-US" b="1"/>
              <a:t> </a:t>
            </a:r>
            <a:r>
              <a:rPr lang="en-US" b="1" err="1"/>
              <a:t>obratno</a:t>
            </a:r>
            <a:r>
              <a:rPr lang="en-US" b="1"/>
              <a:t>, </a:t>
            </a:r>
            <a:r>
              <a:rPr lang="en-US" b="1" err="1"/>
              <a:t>ako</a:t>
            </a:r>
            <a:r>
              <a:rPr lang="en-US" b="1"/>
              <a:t> je </a:t>
            </a:r>
            <a:r>
              <a:rPr lang="en-US" b="1" err="1"/>
              <a:t>provodnik</a:t>
            </a:r>
            <a:r>
              <a:rPr lang="en-US" b="1"/>
              <a:t> </a:t>
            </a:r>
            <a:r>
              <a:rPr lang="en-US" b="1" err="1"/>
              <a:t>manje</a:t>
            </a:r>
            <a:r>
              <a:rPr lang="en-US" b="1"/>
              <a:t> </a:t>
            </a:r>
            <a:r>
              <a:rPr lang="en-US" b="1" err="1"/>
              <a:t>zategnut</a:t>
            </a:r>
            <a:r>
              <a:rPr lang="en-US" b="1"/>
              <a:t>, </a:t>
            </a:r>
            <a:r>
              <a:rPr lang="en-US" b="1" err="1"/>
              <a:t>naprezanje</a:t>
            </a:r>
            <a:r>
              <a:rPr lang="en-US" b="1"/>
              <a:t> je </a:t>
            </a:r>
            <a:r>
              <a:rPr lang="en-US" b="1" err="1"/>
              <a:t>manje</a:t>
            </a:r>
            <a:r>
              <a:rPr lang="en-US" b="1"/>
              <a:t> (</a:t>
            </a:r>
            <a:r>
              <a:rPr lang="en-US" b="1" err="1"/>
              <a:t>ugib</a:t>
            </a:r>
            <a:r>
              <a:rPr lang="en-US" b="1"/>
              <a:t> </a:t>
            </a:r>
            <a:r>
              <a:rPr lang="en-US" b="1" err="1"/>
              <a:t>veći</a:t>
            </a:r>
            <a:r>
              <a:rPr lang="en-US" b="1"/>
              <a:t>). </a:t>
            </a:r>
          </a:p>
        </p:txBody>
      </p:sp>
    </p:spTree>
    <p:extLst>
      <p:ext uri="{BB962C8B-B14F-4D97-AF65-F5344CB8AC3E}">
        <p14:creationId xmlns:p14="http://schemas.microsoft.com/office/powerpoint/2010/main" val="3602905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62AF-C361-4ABA-9635-FD9D0C1C12AF}"/>
              </a:ext>
            </a:extLst>
          </p:cNvPr>
          <p:cNvSpPr>
            <a:spLocks noGrp="1"/>
          </p:cNvSpPr>
          <p:nvPr>
            <p:ph type="title"/>
          </p:nvPr>
        </p:nvSpPr>
        <p:spPr>
          <a:xfrm>
            <a:off x="1127972" y="164413"/>
            <a:ext cx="9905998" cy="1478570"/>
          </a:xfrm>
        </p:spPr>
        <p:txBody>
          <a:bodyPr>
            <a:normAutofit/>
          </a:bodyPr>
          <a:lstStyle/>
          <a:p>
            <a:pPr algn="ctr"/>
            <a:r>
              <a:rPr lang="sr-Latn-RS" dirty="0"/>
              <a:t>Osnovne karakteristike prenosa</a:t>
            </a:r>
            <a:endParaRPr lang="en-US" dirty="0"/>
          </a:p>
        </p:txBody>
      </p:sp>
      <p:pic>
        <p:nvPicPr>
          <p:cNvPr id="4098" name="Picture 2" descr="Rezultat slika za high voltage power lines">
            <a:extLst>
              <a:ext uri="{FF2B5EF4-FFF2-40B4-BE49-F238E27FC236}">
                <a16:creationId xmlns:a16="http://schemas.microsoft.com/office/drawing/2014/main" id="{44D8761D-8C55-44D3-87C0-C21E104F9A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90" b="-3"/>
          <a:stretch/>
        </p:blipFill>
        <p:spPr bwMode="auto">
          <a:xfrm>
            <a:off x="1141412" y="2050946"/>
            <a:ext cx="4660611" cy="4128224"/>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4E75B40-6D4D-46D2-84B4-9BC64CD7568C}"/>
              </a:ext>
            </a:extLst>
          </p:cNvPr>
          <p:cNvSpPr>
            <a:spLocks noGrp="1"/>
          </p:cNvSpPr>
          <p:nvPr>
            <p:ph idx="1"/>
          </p:nvPr>
        </p:nvSpPr>
        <p:spPr>
          <a:xfrm>
            <a:off x="6204480" y="1730326"/>
            <a:ext cx="5429502" cy="4797083"/>
          </a:xfrm>
        </p:spPr>
        <p:style>
          <a:lnRef idx="2">
            <a:schemeClr val="accent5"/>
          </a:lnRef>
          <a:fillRef idx="1">
            <a:schemeClr val="lt1"/>
          </a:fillRef>
          <a:effectRef idx="0">
            <a:schemeClr val="accent5"/>
          </a:effectRef>
          <a:fontRef idx="minor">
            <a:schemeClr val="dk1"/>
          </a:fontRef>
        </p:style>
        <p:txBody>
          <a:bodyPr anchor="ctr">
            <a:normAutofit/>
          </a:bodyPr>
          <a:lstStyle/>
          <a:p>
            <a:pPr>
              <a:lnSpc>
                <a:spcPct val="110000"/>
              </a:lnSpc>
            </a:pPr>
            <a:r>
              <a:rPr lang="en-US" sz="1800" b="1" i="1" u="sng" dirty="0" err="1"/>
              <a:t>Prenosne</a:t>
            </a:r>
            <a:r>
              <a:rPr lang="en-US" sz="1800" b="1" i="1" u="sng" dirty="0"/>
              <a:t> </a:t>
            </a:r>
            <a:r>
              <a:rPr lang="en-US" sz="1800" b="1" i="1" u="sng" dirty="0" err="1"/>
              <a:t>mreže</a:t>
            </a:r>
            <a:r>
              <a:rPr lang="en-US" sz="1800" b="1" i="1" u="sng" dirty="0"/>
              <a:t> se </a:t>
            </a:r>
            <a:r>
              <a:rPr lang="en-US" sz="1800" b="1" i="1" u="sng" dirty="0" err="1"/>
              <a:t>realizuju</a:t>
            </a:r>
            <a:r>
              <a:rPr lang="en-US" sz="1800" b="1" i="1" u="sng" dirty="0"/>
              <a:t> u </a:t>
            </a:r>
            <a:r>
              <a:rPr lang="en-US" sz="1800" b="1" i="1" u="sng" dirty="0" err="1"/>
              <a:t>okviru</a:t>
            </a:r>
            <a:r>
              <a:rPr lang="en-US" sz="1800" b="1" i="1" u="sng" dirty="0"/>
              <a:t> </a:t>
            </a:r>
            <a:r>
              <a:rPr lang="en-US" sz="1800" b="1" i="1" u="sng" dirty="0" err="1"/>
              <a:t>skale</a:t>
            </a:r>
            <a:r>
              <a:rPr lang="en-US" sz="1800" b="1" i="1" u="sng" dirty="0"/>
              <a:t> </a:t>
            </a:r>
            <a:r>
              <a:rPr lang="en-US" sz="1800" b="1" i="1" u="sng" dirty="0" err="1"/>
              <a:t>visokih</a:t>
            </a:r>
            <a:r>
              <a:rPr lang="en-US" sz="1800" b="1" i="1" u="sng" dirty="0"/>
              <a:t> </a:t>
            </a:r>
            <a:r>
              <a:rPr lang="en-US" sz="1800" b="1" i="1" u="sng" dirty="0" err="1"/>
              <a:t>i</a:t>
            </a:r>
            <a:r>
              <a:rPr lang="en-US" sz="1800" b="1" i="1" u="sng" dirty="0"/>
              <a:t> </a:t>
            </a:r>
            <a:r>
              <a:rPr lang="en-US" sz="1800" b="1" i="1" u="sng" dirty="0" err="1"/>
              <a:t>veoma</a:t>
            </a:r>
            <a:r>
              <a:rPr lang="en-US" sz="1800" b="1" i="1" u="sng" dirty="0"/>
              <a:t> </a:t>
            </a:r>
            <a:r>
              <a:rPr lang="en-US" sz="1800" b="1" i="1" u="sng" dirty="0" err="1"/>
              <a:t>visokih</a:t>
            </a:r>
            <a:r>
              <a:rPr lang="en-US" sz="1800" b="1" i="1" u="sng" dirty="0"/>
              <a:t> </a:t>
            </a:r>
            <a:r>
              <a:rPr lang="en-US" sz="1800" b="1" i="1" u="sng" dirty="0" err="1"/>
              <a:t>napona</a:t>
            </a:r>
            <a:r>
              <a:rPr lang="en-US" sz="1800" b="1" i="1" u="sng" dirty="0"/>
              <a:t>, </a:t>
            </a:r>
            <a:r>
              <a:rPr lang="en-US" sz="1800" b="1" i="1" u="sng" dirty="0" err="1"/>
              <a:t>dakle</a:t>
            </a:r>
            <a:r>
              <a:rPr lang="en-US" sz="1800" b="1" i="1" u="sng" dirty="0"/>
              <a:t> </a:t>
            </a:r>
            <a:r>
              <a:rPr lang="en-US" sz="1800" b="1" i="1" u="sng" dirty="0" err="1"/>
              <a:t>sa</a:t>
            </a:r>
            <a:r>
              <a:rPr lang="en-US" sz="1800" b="1" i="1" u="sng" dirty="0"/>
              <a:t> </a:t>
            </a:r>
            <a:r>
              <a:rPr lang="en-US" sz="1800" b="1" i="1" u="sng" dirty="0" err="1"/>
              <a:t>naponima</a:t>
            </a:r>
            <a:r>
              <a:rPr lang="en-US" sz="1800" b="1" i="1" u="sng" dirty="0"/>
              <a:t> 110 do 750 kV, </a:t>
            </a:r>
            <a:r>
              <a:rPr lang="en-US" sz="1800" b="1" i="1" u="sng" dirty="0" err="1"/>
              <a:t>uz</a:t>
            </a:r>
            <a:r>
              <a:rPr lang="en-US" sz="1800" b="1" i="1" u="sng" dirty="0"/>
              <a:t> </a:t>
            </a:r>
            <a:r>
              <a:rPr lang="en-US" sz="1800" b="1" i="1" u="sng" dirty="0" err="1"/>
              <a:t>tendenciju</a:t>
            </a:r>
            <a:r>
              <a:rPr lang="en-US" sz="1800" b="1" i="1" u="sng" dirty="0"/>
              <a:t> </a:t>
            </a:r>
            <a:r>
              <a:rPr lang="en-US" sz="1800" b="1" i="1" u="sng" dirty="0" err="1"/>
              <a:t>primjene</a:t>
            </a:r>
            <a:r>
              <a:rPr lang="en-US" sz="1800" b="1" i="1" u="sng" dirty="0"/>
              <a:t> </a:t>
            </a:r>
            <a:r>
              <a:rPr lang="en-US" sz="1800" b="1" i="1" u="sng" dirty="0" err="1"/>
              <a:t>napona</a:t>
            </a:r>
            <a:r>
              <a:rPr lang="en-US" sz="1800" b="1" i="1" u="sng" dirty="0"/>
              <a:t> </a:t>
            </a:r>
            <a:r>
              <a:rPr lang="en-US" sz="1800" b="1" i="1" u="sng" dirty="0" err="1"/>
              <a:t>i</a:t>
            </a:r>
            <a:r>
              <a:rPr lang="en-US" sz="1800" b="1" i="1" u="sng" dirty="0"/>
              <a:t> </a:t>
            </a:r>
            <a:r>
              <a:rPr lang="en-US" sz="1800" b="1" i="1" u="sng" dirty="0" err="1"/>
              <a:t>iznad</a:t>
            </a:r>
            <a:r>
              <a:rPr lang="en-US" sz="1800" b="1" i="1" u="sng" dirty="0"/>
              <a:t> 1000 kV (do 1500 kV). </a:t>
            </a:r>
            <a:endParaRPr lang="sr-Latn-RS" sz="1800" b="1" i="1" u="sng" dirty="0"/>
          </a:p>
          <a:p>
            <a:pPr>
              <a:lnSpc>
                <a:spcPct val="110000"/>
              </a:lnSpc>
            </a:pPr>
            <a:r>
              <a:rPr lang="en-US" sz="1800" dirty="0"/>
              <a:t>U </a:t>
            </a:r>
            <a:r>
              <a:rPr lang="en-US" sz="1800" dirty="0" err="1"/>
              <a:t>zemljama</a:t>
            </a:r>
            <a:r>
              <a:rPr lang="en-US" sz="1800" dirty="0"/>
              <a:t> </a:t>
            </a:r>
            <a:r>
              <a:rPr lang="en-US" sz="1800" dirty="0" err="1"/>
              <a:t>Zapadne</a:t>
            </a:r>
            <a:r>
              <a:rPr lang="en-US" sz="1800" dirty="0"/>
              <a:t> </a:t>
            </a:r>
            <a:r>
              <a:rPr lang="en-US" sz="1800" dirty="0" err="1"/>
              <a:t>i</a:t>
            </a:r>
            <a:r>
              <a:rPr lang="en-US" sz="1800" dirty="0"/>
              <a:t> </a:t>
            </a:r>
            <a:r>
              <a:rPr lang="en-US" sz="1800" dirty="0" err="1"/>
              <a:t>Centralne</a:t>
            </a:r>
            <a:r>
              <a:rPr lang="en-US" sz="1800" dirty="0"/>
              <a:t> </a:t>
            </a:r>
            <a:r>
              <a:rPr lang="en-US" sz="1800" dirty="0" err="1"/>
              <a:t>Evrope</a:t>
            </a:r>
            <a:r>
              <a:rPr lang="en-US" sz="1800" dirty="0"/>
              <a:t> </a:t>
            </a:r>
            <a:r>
              <a:rPr lang="en-US" sz="1800" dirty="0" err="1"/>
              <a:t>najrasprostranjeniji</a:t>
            </a:r>
            <a:r>
              <a:rPr lang="en-US" sz="1800" dirty="0"/>
              <a:t> je </a:t>
            </a:r>
            <a:r>
              <a:rPr lang="en-US" sz="1800" dirty="0" err="1"/>
              <a:t>naponski</a:t>
            </a:r>
            <a:r>
              <a:rPr lang="en-US" sz="1800" dirty="0"/>
              <a:t> </a:t>
            </a:r>
            <a:r>
              <a:rPr lang="en-US" sz="1800" dirty="0" err="1"/>
              <a:t>nivo</a:t>
            </a:r>
            <a:r>
              <a:rPr lang="en-US" sz="1800" dirty="0"/>
              <a:t> 225 kV, </a:t>
            </a:r>
            <a:r>
              <a:rPr lang="en-US" sz="1800" dirty="0" err="1"/>
              <a:t>i</a:t>
            </a:r>
            <a:r>
              <a:rPr lang="en-US" sz="1800" dirty="0"/>
              <a:t> </a:t>
            </a:r>
            <a:r>
              <a:rPr lang="en-US" sz="1800" dirty="0" err="1"/>
              <a:t>napon</a:t>
            </a:r>
            <a:r>
              <a:rPr lang="en-US" sz="1800" dirty="0"/>
              <a:t> 400 kV, </a:t>
            </a:r>
            <a:r>
              <a:rPr lang="en-US" sz="1800" dirty="0" err="1"/>
              <a:t>pri</a:t>
            </a:r>
            <a:r>
              <a:rPr lang="en-US" sz="1800" dirty="0"/>
              <a:t> </a:t>
            </a:r>
            <a:r>
              <a:rPr lang="en-US" sz="1800" dirty="0" err="1"/>
              <a:t>čemu</a:t>
            </a:r>
            <a:r>
              <a:rPr lang="en-US" sz="1800" dirty="0"/>
              <a:t> je </a:t>
            </a:r>
            <a:r>
              <a:rPr lang="en-US" sz="1800" dirty="0" err="1"/>
              <a:t>razvojna</a:t>
            </a:r>
            <a:r>
              <a:rPr lang="en-US" sz="1800" dirty="0"/>
              <a:t> </a:t>
            </a:r>
            <a:r>
              <a:rPr lang="en-US" sz="1800" dirty="0" err="1"/>
              <a:t>perspektiva</a:t>
            </a:r>
            <a:r>
              <a:rPr lang="en-US" sz="1800" dirty="0"/>
              <a:t> </a:t>
            </a:r>
            <a:r>
              <a:rPr lang="en-US" sz="1800" dirty="0" err="1"/>
              <a:t>usmjerena</a:t>
            </a:r>
            <a:r>
              <a:rPr lang="en-US" sz="1800" dirty="0"/>
              <a:t> </a:t>
            </a:r>
            <a:r>
              <a:rPr lang="en-US" sz="1800" dirty="0" err="1"/>
              <a:t>na</a:t>
            </a:r>
            <a:r>
              <a:rPr lang="en-US" sz="1800" dirty="0"/>
              <a:t> 400 kV </a:t>
            </a:r>
            <a:r>
              <a:rPr lang="en-US" sz="1800" dirty="0" err="1"/>
              <a:t>i</a:t>
            </a:r>
            <a:r>
              <a:rPr lang="en-US" sz="1800" dirty="0"/>
              <a:t> </a:t>
            </a:r>
            <a:r>
              <a:rPr lang="en-US" sz="1800" dirty="0" err="1"/>
              <a:t>više</a:t>
            </a:r>
            <a:r>
              <a:rPr lang="en-US" sz="1800" dirty="0"/>
              <a:t> </a:t>
            </a:r>
            <a:r>
              <a:rPr lang="en-US" sz="1800" dirty="0" err="1"/>
              <a:t>napone</a:t>
            </a:r>
            <a:r>
              <a:rPr lang="en-US" sz="1800" dirty="0"/>
              <a:t>. </a:t>
            </a:r>
            <a:endParaRPr lang="sr-Latn-RS" sz="1800" dirty="0"/>
          </a:p>
          <a:p>
            <a:pPr>
              <a:lnSpc>
                <a:spcPct val="110000"/>
              </a:lnSpc>
            </a:pPr>
            <a:r>
              <a:rPr lang="en-US" sz="1800" dirty="0"/>
              <a:t>U </a:t>
            </a:r>
            <a:r>
              <a:rPr lang="en-US" sz="1800" dirty="0" err="1"/>
              <a:t>Sjedinjenim</a:t>
            </a:r>
            <a:r>
              <a:rPr lang="en-US" sz="1800" dirty="0"/>
              <a:t> </a:t>
            </a:r>
            <a:r>
              <a:rPr lang="en-US" sz="1800" dirty="0" err="1"/>
              <a:t>Američkim</a:t>
            </a:r>
            <a:r>
              <a:rPr lang="en-US" sz="1800" dirty="0"/>
              <a:t> </a:t>
            </a:r>
            <a:r>
              <a:rPr lang="en-US" sz="1800" dirty="0" err="1"/>
              <a:t>Državama</a:t>
            </a:r>
            <a:r>
              <a:rPr lang="en-US" sz="1800" dirty="0"/>
              <a:t> u </a:t>
            </a:r>
            <a:r>
              <a:rPr lang="en-US" sz="1800" dirty="0" err="1"/>
              <a:t>pogonu</a:t>
            </a:r>
            <a:r>
              <a:rPr lang="en-US" sz="1800" dirty="0"/>
              <a:t> </a:t>
            </a:r>
            <a:r>
              <a:rPr lang="en-US" sz="1800" dirty="0" err="1"/>
              <a:t>su</a:t>
            </a:r>
            <a:r>
              <a:rPr lang="en-US" sz="1800" dirty="0"/>
              <a:t> </a:t>
            </a:r>
            <a:r>
              <a:rPr lang="en-US" sz="1800" dirty="0" err="1"/>
              <a:t>prenosni</a:t>
            </a:r>
            <a:r>
              <a:rPr lang="en-US" sz="1800" dirty="0"/>
              <a:t> </a:t>
            </a:r>
            <a:r>
              <a:rPr lang="en-US" sz="1800" dirty="0" err="1"/>
              <a:t>vodovi</a:t>
            </a:r>
            <a:r>
              <a:rPr lang="en-US" sz="1800" dirty="0"/>
              <a:t> 345 </a:t>
            </a:r>
            <a:r>
              <a:rPr lang="en-US" sz="1800" dirty="0" err="1"/>
              <a:t>i</a:t>
            </a:r>
            <a:r>
              <a:rPr lang="en-US" sz="1800" dirty="0"/>
              <a:t> 765kV, a u </a:t>
            </a:r>
            <a:r>
              <a:rPr lang="en-US" sz="1800" dirty="0" err="1"/>
              <a:t>Rusiji</a:t>
            </a:r>
            <a:r>
              <a:rPr lang="en-US" sz="1800" dirty="0"/>
              <a:t> 500 </a:t>
            </a:r>
            <a:r>
              <a:rPr lang="en-US" sz="1800" dirty="0" err="1"/>
              <a:t>i</a:t>
            </a:r>
            <a:r>
              <a:rPr lang="en-US" sz="1800" dirty="0"/>
              <a:t> 750 kV. </a:t>
            </a:r>
            <a:r>
              <a:rPr lang="en-US" sz="1800" dirty="0" err="1"/>
              <a:t>Prenos</a:t>
            </a:r>
            <a:r>
              <a:rPr lang="en-US" sz="1800" dirty="0"/>
              <a:t> </a:t>
            </a:r>
            <a:r>
              <a:rPr lang="en-US" sz="1800" dirty="0" err="1"/>
              <a:t>najčešće</a:t>
            </a:r>
            <a:r>
              <a:rPr lang="en-US" sz="1800" dirty="0"/>
              <a:t> </a:t>
            </a:r>
            <a:r>
              <a:rPr lang="en-US" sz="1800" dirty="0" err="1"/>
              <a:t>čine</a:t>
            </a:r>
            <a:r>
              <a:rPr lang="en-US" sz="1800" dirty="0"/>
              <a:t> </a:t>
            </a:r>
            <a:r>
              <a:rPr lang="en-US" sz="1800" dirty="0" err="1"/>
              <a:t>više</a:t>
            </a:r>
            <a:r>
              <a:rPr lang="en-US" sz="1800" dirty="0"/>
              <a:t> </a:t>
            </a:r>
            <a:r>
              <a:rPr lang="en-US" sz="1800" dirty="0" err="1"/>
              <a:t>mreža</a:t>
            </a:r>
            <a:r>
              <a:rPr lang="en-US" sz="1800" dirty="0"/>
              <a:t> </a:t>
            </a:r>
            <a:r>
              <a:rPr lang="en-US" sz="1800" dirty="0" err="1"/>
              <a:t>različitih</a:t>
            </a:r>
            <a:r>
              <a:rPr lang="en-US" sz="1800" dirty="0"/>
              <a:t> </a:t>
            </a:r>
            <a:r>
              <a:rPr lang="en-US" sz="1800" dirty="0" err="1"/>
              <a:t>nazivnih</a:t>
            </a:r>
            <a:r>
              <a:rPr lang="en-US" sz="1800" dirty="0"/>
              <a:t> </a:t>
            </a:r>
            <a:r>
              <a:rPr lang="en-US" sz="1800" dirty="0" err="1"/>
              <a:t>napona</a:t>
            </a:r>
            <a:r>
              <a:rPr lang="en-US" sz="1800" dirty="0"/>
              <a:t> </a:t>
            </a:r>
            <a:r>
              <a:rPr lang="en-US" sz="1800" dirty="0" err="1"/>
              <a:t>sa</a:t>
            </a:r>
            <a:r>
              <a:rPr lang="en-US" sz="1800" dirty="0"/>
              <a:t> </a:t>
            </a:r>
            <a:r>
              <a:rPr lang="en-US" sz="1800" dirty="0" err="1"/>
              <a:t>interkonektivnim</a:t>
            </a:r>
            <a:r>
              <a:rPr lang="en-US" sz="1800" dirty="0"/>
              <a:t> </a:t>
            </a:r>
            <a:r>
              <a:rPr lang="en-US" sz="1800" dirty="0" err="1"/>
              <a:t>transformatorima</a:t>
            </a:r>
            <a:r>
              <a:rPr lang="en-US" sz="1800" dirty="0"/>
              <a:t> </a:t>
            </a:r>
            <a:r>
              <a:rPr lang="en-US" sz="1800" dirty="0" err="1"/>
              <a:t>koji</a:t>
            </a:r>
            <a:r>
              <a:rPr lang="en-US" sz="1800" dirty="0"/>
              <a:t> </a:t>
            </a:r>
            <a:r>
              <a:rPr lang="en-US" sz="1800" dirty="0" err="1"/>
              <a:t>ih</a:t>
            </a:r>
            <a:r>
              <a:rPr lang="en-US" sz="1800" dirty="0"/>
              <a:t> </a:t>
            </a:r>
            <a:r>
              <a:rPr lang="en-US" sz="1800" dirty="0" err="1"/>
              <a:t>povezuju</a:t>
            </a:r>
            <a:r>
              <a:rPr lang="en-US" sz="1800" dirty="0"/>
              <a:t>. </a:t>
            </a:r>
            <a:endParaRPr lang="en-US" sz="1800" u="sng" dirty="0"/>
          </a:p>
        </p:txBody>
      </p:sp>
    </p:spTree>
    <p:extLst>
      <p:ext uri="{BB962C8B-B14F-4D97-AF65-F5344CB8AC3E}">
        <p14:creationId xmlns:p14="http://schemas.microsoft.com/office/powerpoint/2010/main" val="3064267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468B-945B-40A6-A9EB-2345AB41E27A}"/>
              </a:ext>
            </a:extLst>
          </p:cNvPr>
          <p:cNvSpPr>
            <a:spLocks noGrp="1"/>
          </p:cNvSpPr>
          <p:nvPr>
            <p:ph type="title"/>
          </p:nvPr>
        </p:nvSpPr>
        <p:spPr>
          <a:xfrm>
            <a:off x="492370" y="516835"/>
            <a:ext cx="3084844" cy="5772840"/>
          </a:xfrm>
        </p:spPr>
        <p:txBody>
          <a:bodyPr anchor="ctr">
            <a:normAutofit/>
          </a:bodyPr>
          <a:lstStyle/>
          <a:p>
            <a:r>
              <a:rPr lang="en-US" sz="3600" dirty="0" err="1">
                <a:solidFill>
                  <a:schemeClr val="bg1"/>
                </a:solidFill>
              </a:rPr>
              <a:t>Ugib</a:t>
            </a:r>
            <a:r>
              <a:rPr lang="en-US" sz="3600" dirty="0">
                <a:solidFill>
                  <a:schemeClr val="bg1"/>
                </a:solidFill>
              </a:rPr>
              <a:t> </a:t>
            </a:r>
            <a:r>
              <a:rPr lang="en-US" sz="3600" dirty="0" err="1">
                <a:solidFill>
                  <a:schemeClr val="bg1"/>
                </a:solidFill>
              </a:rPr>
              <a:t>provodnika</a:t>
            </a:r>
            <a:endParaRPr lang="en-US" sz="3600" dirty="0">
              <a:solidFill>
                <a:schemeClr val="bg1"/>
              </a:solidFill>
            </a:endParaRPr>
          </a:p>
        </p:txBody>
      </p:sp>
      <p:graphicFrame>
        <p:nvGraphicFramePr>
          <p:cNvPr id="5" name="Content Placeholder 2">
            <a:extLst>
              <a:ext uri="{FF2B5EF4-FFF2-40B4-BE49-F238E27FC236}">
                <a16:creationId xmlns:a16="http://schemas.microsoft.com/office/drawing/2014/main" id="{88B244E7-5C73-4A2D-9797-B2E9594CA897}"/>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341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7062-BBF9-46B7-BC5A-0DDEF61D3FDD}"/>
              </a:ext>
            </a:extLst>
          </p:cNvPr>
          <p:cNvSpPr>
            <a:spLocks noGrp="1"/>
          </p:cNvSpPr>
          <p:nvPr>
            <p:ph type="title"/>
          </p:nvPr>
        </p:nvSpPr>
        <p:spPr/>
        <p:txBody>
          <a:bodyPr/>
          <a:lstStyle/>
          <a:p>
            <a:r>
              <a:rPr lang="en-US" dirty="0" err="1"/>
              <a:t>Vlastita</a:t>
            </a:r>
            <a:r>
              <a:rPr lang="en-US" dirty="0"/>
              <a:t> </a:t>
            </a:r>
            <a:r>
              <a:rPr lang="en-US" dirty="0" err="1"/>
              <a:t>te</a:t>
            </a:r>
            <a:r>
              <a:rPr lang="sr-Latn-ME" dirty="0"/>
              <a:t>ž</a:t>
            </a:r>
            <a:r>
              <a:rPr lang="en-US" dirty="0" err="1"/>
              <a:t>ina</a:t>
            </a:r>
            <a:r>
              <a:rPr lang="en-US" dirty="0"/>
              <a:t> </a:t>
            </a:r>
            <a:r>
              <a:rPr lang="en-US" dirty="0" err="1"/>
              <a:t>provodnika</a:t>
            </a:r>
            <a:endParaRPr lang="en-US" dirty="0"/>
          </a:p>
        </p:txBody>
      </p:sp>
      <p:sp>
        <p:nvSpPr>
          <p:cNvPr id="3" name="Content Placeholder 2">
            <a:extLst>
              <a:ext uri="{FF2B5EF4-FFF2-40B4-BE49-F238E27FC236}">
                <a16:creationId xmlns:a16="http://schemas.microsoft.com/office/drawing/2014/main" id="{444A7AFD-7A1B-486C-9C73-DC003D847383}"/>
              </a:ext>
            </a:extLst>
          </p:cNvPr>
          <p:cNvSpPr>
            <a:spLocks noGrp="1"/>
          </p:cNvSpPr>
          <p:nvPr>
            <p:ph idx="1"/>
          </p:nvPr>
        </p:nvSpPr>
        <p:spPr>
          <a:xfrm>
            <a:off x="734426" y="2108201"/>
            <a:ext cx="7574772" cy="4043217"/>
          </a:xfrm>
        </p:spPr>
        <p:txBody>
          <a:bodyPr>
            <a:normAutofit fontScale="70000" lnSpcReduction="20000"/>
          </a:bodyPr>
          <a:lstStyle/>
          <a:p>
            <a:r>
              <a:rPr lang="en-US" dirty="0" err="1">
                <a:latin typeface="Book Antiqua" panose="02040602050305030304" pitchFamily="18" charset="0"/>
              </a:rPr>
              <a:t>Izražava</a:t>
            </a:r>
            <a:r>
              <a:rPr lang="en-US" dirty="0">
                <a:latin typeface="Book Antiqua" panose="02040602050305030304" pitchFamily="18" charset="0"/>
              </a:rPr>
              <a:t> </a:t>
            </a:r>
            <a:r>
              <a:rPr lang="en-US" dirty="0" err="1">
                <a:latin typeface="Book Antiqua" panose="02040602050305030304" pitchFamily="18" charset="0"/>
              </a:rPr>
              <a:t>preko</a:t>
            </a:r>
            <a:r>
              <a:rPr lang="en-US" dirty="0">
                <a:latin typeface="Book Antiqua" panose="02040602050305030304" pitchFamily="18" charset="0"/>
              </a:rPr>
              <a:t> </a:t>
            </a:r>
            <a:r>
              <a:rPr lang="en-US" dirty="0" err="1">
                <a:latin typeface="Book Antiqua" panose="02040602050305030304" pitchFamily="18" charset="0"/>
              </a:rPr>
              <a:t>specifične</a:t>
            </a:r>
            <a:r>
              <a:rPr lang="en-US" dirty="0">
                <a:latin typeface="Book Antiqua" panose="02040602050305030304" pitchFamily="18" charset="0"/>
              </a:rPr>
              <a:t> </a:t>
            </a:r>
            <a:r>
              <a:rPr lang="en-US" dirty="0" err="1">
                <a:latin typeface="Book Antiqua" panose="02040602050305030304" pitchFamily="18" charset="0"/>
              </a:rPr>
              <a:t>težine</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specifičnog</a:t>
            </a:r>
            <a:r>
              <a:rPr lang="en-US" dirty="0">
                <a:latin typeface="Book Antiqua" panose="02040602050305030304" pitchFamily="18" charset="0"/>
              </a:rPr>
              <a:t> </a:t>
            </a:r>
            <a:r>
              <a:rPr lang="en-US" dirty="0" err="1">
                <a:latin typeface="Book Antiqua" panose="02040602050305030304" pitchFamily="18" charset="0"/>
              </a:rPr>
              <a:t>opterećenja</a:t>
            </a:r>
            <a:r>
              <a:rPr lang="en-US" dirty="0">
                <a:latin typeface="Book Antiqua" panose="02040602050305030304" pitchFamily="18" charset="0"/>
              </a:rPr>
              <a:t> </a:t>
            </a:r>
            <a:r>
              <a:rPr lang="en-US" dirty="0" err="1">
                <a:latin typeface="Book Antiqua" panose="02040602050305030304" pitchFamily="18" charset="0"/>
              </a:rPr>
              <a:t>provodnika</a:t>
            </a:r>
            <a:endParaRPr lang="en-US" dirty="0">
              <a:latin typeface="Book Antiqua" panose="02040602050305030304" pitchFamily="18" charset="0"/>
            </a:endParaRPr>
          </a:p>
          <a:p>
            <a:endParaRPr lang="en-US" dirty="0">
              <a:latin typeface="Book Antiqua" panose="02040602050305030304" pitchFamily="18" charset="0"/>
            </a:endParaRPr>
          </a:p>
          <a:p>
            <a:endParaRPr lang="sr-Latn-ME" dirty="0">
              <a:latin typeface="Book Antiqua" panose="02040602050305030304" pitchFamily="18" charset="0"/>
            </a:endParaRPr>
          </a:p>
          <a:p>
            <a:endParaRPr lang="en-US" dirty="0">
              <a:latin typeface="Book Antiqua" panose="02040602050305030304" pitchFamily="18" charset="0"/>
            </a:endParaRPr>
          </a:p>
          <a:p>
            <a:r>
              <a:rPr lang="en-US" dirty="0">
                <a:latin typeface="Book Antiqua" panose="02040602050305030304" pitchFamily="18" charset="0"/>
              </a:rPr>
              <a:t>Za </a:t>
            </a:r>
            <a:r>
              <a:rPr lang="en-US" dirty="0" err="1">
                <a:latin typeface="Book Antiqua" panose="02040602050305030304" pitchFamily="18" charset="0"/>
              </a:rPr>
              <a:t>specifičnu</a:t>
            </a:r>
            <a:r>
              <a:rPr lang="en-US" dirty="0">
                <a:latin typeface="Book Antiqua" panose="02040602050305030304" pitchFamily="18" charset="0"/>
              </a:rPr>
              <a:t> </a:t>
            </a:r>
            <a:r>
              <a:rPr lang="en-US" dirty="0" err="1">
                <a:latin typeface="Book Antiqua" panose="02040602050305030304" pitchFamily="18" charset="0"/>
              </a:rPr>
              <a:t>težinu</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specifično</a:t>
            </a:r>
            <a:r>
              <a:rPr lang="en-US" dirty="0">
                <a:latin typeface="Book Antiqua" panose="02040602050305030304" pitchFamily="18" charset="0"/>
              </a:rPr>
              <a:t> </a:t>
            </a:r>
            <a:r>
              <a:rPr lang="en-US" dirty="0" err="1">
                <a:latin typeface="Book Antiqua" panose="02040602050305030304" pitchFamily="18" charset="0"/>
              </a:rPr>
              <a:t>opoterećenje</a:t>
            </a:r>
            <a:r>
              <a:rPr lang="en-US" dirty="0">
                <a:latin typeface="Book Antiqua" panose="02040602050305030304" pitchFamily="18" charset="0"/>
              </a:rPr>
              <a:t> </a:t>
            </a:r>
            <a:r>
              <a:rPr lang="en-US" dirty="0" err="1">
                <a:latin typeface="Book Antiqua" panose="02040602050305030304" pitchFamily="18" charset="0"/>
              </a:rPr>
              <a:t>užadi</a:t>
            </a:r>
            <a:r>
              <a:rPr lang="en-US" dirty="0">
                <a:latin typeface="Book Antiqua" panose="02040602050305030304" pitchFamily="18" charset="0"/>
              </a:rPr>
              <a:t> </a:t>
            </a:r>
            <a:r>
              <a:rPr lang="en-US" dirty="0" err="1">
                <a:latin typeface="Book Antiqua" panose="02040602050305030304" pitchFamily="18" charset="0"/>
              </a:rPr>
              <a:t>koristićemo</a:t>
            </a:r>
            <a:r>
              <a:rPr lang="en-US" dirty="0">
                <a:latin typeface="Book Antiqua" panose="02040602050305030304" pitchFamily="18" charset="0"/>
              </a:rPr>
              <a:t> </a:t>
            </a:r>
            <a:r>
              <a:rPr lang="en-US" dirty="0" err="1">
                <a:latin typeface="Book Antiqua" panose="02040602050305030304" pitchFamily="18" charset="0"/>
              </a:rPr>
              <a:t>oznake</a:t>
            </a:r>
            <a:r>
              <a:rPr lang="en-US" dirty="0">
                <a:latin typeface="Book Antiqua" panose="02040602050305030304" pitchFamily="18" charset="0"/>
              </a:rPr>
              <a:t>: </a:t>
            </a:r>
          </a:p>
          <a:p>
            <a:r>
              <a:rPr lang="en-US" dirty="0">
                <a:latin typeface="Book Antiqua" panose="02040602050305030304" pitchFamily="18" charset="0"/>
              </a:rPr>
              <a:t>• </a:t>
            </a:r>
            <a:r>
              <a:rPr lang="en-US" dirty="0" err="1">
                <a:latin typeface="Book Antiqua" panose="02040602050305030304" pitchFamily="18" charset="0"/>
              </a:rPr>
              <a:t>pAl</a:t>
            </a:r>
            <a:r>
              <a:rPr lang="en-US" dirty="0">
                <a:latin typeface="Book Antiqua" panose="02040602050305030304" pitchFamily="18" charset="0"/>
              </a:rPr>
              <a:t> /Č - </a:t>
            </a:r>
            <a:r>
              <a:rPr lang="en-US" dirty="0" err="1">
                <a:latin typeface="Book Antiqua" panose="02040602050305030304" pitchFamily="18" charset="0"/>
              </a:rPr>
              <a:t>speci</a:t>
            </a:r>
            <a:r>
              <a:rPr lang="sr-Latn-ME" dirty="0">
                <a:latin typeface="Book Antiqua" panose="02040602050305030304" pitchFamily="18" charset="0"/>
              </a:rPr>
              <a:t>f</a:t>
            </a:r>
            <a:r>
              <a:rPr lang="en-US" dirty="0" err="1">
                <a:latin typeface="Book Antiqua" panose="02040602050305030304" pitchFamily="18" charset="0"/>
              </a:rPr>
              <a:t>ična</a:t>
            </a:r>
            <a:r>
              <a:rPr lang="en-US" dirty="0">
                <a:latin typeface="Book Antiqua" panose="02040602050305030304" pitchFamily="18" charset="0"/>
              </a:rPr>
              <a:t> </a:t>
            </a:r>
            <a:r>
              <a:rPr lang="en-US" dirty="0" err="1">
                <a:latin typeface="Book Antiqua" panose="02040602050305030304" pitchFamily="18" charset="0"/>
              </a:rPr>
              <a:t>težina</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specifično</a:t>
            </a:r>
            <a:r>
              <a:rPr lang="en-US" dirty="0">
                <a:latin typeface="Book Antiqua" panose="02040602050305030304" pitchFamily="18" charset="0"/>
              </a:rPr>
              <a:t> </a:t>
            </a:r>
            <a:r>
              <a:rPr lang="en-US" dirty="0" err="1">
                <a:latin typeface="Book Antiqua" panose="02040602050305030304" pitchFamily="18" charset="0"/>
              </a:rPr>
              <a:t>opterećenje</a:t>
            </a:r>
            <a:r>
              <a:rPr lang="en-US" dirty="0">
                <a:latin typeface="Book Antiqua" panose="02040602050305030304" pitchFamily="18" charset="0"/>
              </a:rPr>
              <a:t> </a:t>
            </a:r>
            <a:r>
              <a:rPr lang="en-US" dirty="0" err="1">
                <a:latin typeface="Book Antiqua" panose="02040602050305030304" pitchFamily="18" charset="0"/>
              </a:rPr>
              <a:t>faznih</a:t>
            </a:r>
            <a:r>
              <a:rPr lang="en-US" dirty="0">
                <a:latin typeface="Book Antiqua" panose="02040602050305030304" pitchFamily="18" charset="0"/>
              </a:rPr>
              <a:t> </a:t>
            </a:r>
            <a:r>
              <a:rPr lang="en-US" dirty="0" err="1">
                <a:latin typeface="Book Antiqua" panose="02040602050305030304" pitchFamily="18" charset="0"/>
              </a:rPr>
              <a:t>užadi</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a:t>
            </a:r>
          </a:p>
          <a:p>
            <a:r>
              <a:rPr lang="en-US" dirty="0">
                <a:latin typeface="Book Antiqua" panose="02040602050305030304" pitchFamily="18" charset="0"/>
              </a:rPr>
              <a:t> • </a:t>
            </a:r>
            <a:r>
              <a:rPr lang="en-US" dirty="0" err="1">
                <a:latin typeface="Book Antiqua" panose="02040602050305030304" pitchFamily="18" charset="0"/>
              </a:rPr>
              <a:t>pČ</a:t>
            </a:r>
            <a:r>
              <a:rPr lang="en-US" dirty="0">
                <a:latin typeface="Book Antiqua" panose="02040602050305030304" pitchFamily="18" charset="0"/>
              </a:rPr>
              <a:t> - </a:t>
            </a:r>
            <a:r>
              <a:rPr lang="en-US" dirty="0" err="1">
                <a:latin typeface="Book Antiqua" panose="02040602050305030304" pitchFamily="18" charset="0"/>
              </a:rPr>
              <a:t>specifična</a:t>
            </a:r>
            <a:r>
              <a:rPr lang="en-US" dirty="0">
                <a:latin typeface="Book Antiqua" panose="02040602050305030304" pitchFamily="18" charset="0"/>
              </a:rPr>
              <a:t> </a:t>
            </a:r>
            <a:r>
              <a:rPr lang="en-US" dirty="0" err="1">
                <a:latin typeface="Book Antiqua" panose="02040602050305030304" pitchFamily="18" charset="0"/>
              </a:rPr>
              <a:t>težina</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specifično</a:t>
            </a:r>
            <a:r>
              <a:rPr lang="en-US" dirty="0">
                <a:latin typeface="Book Antiqua" panose="02040602050305030304" pitchFamily="18" charset="0"/>
              </a:rPr>
              <a:t> </a:t>
            </a:r>
            <a:r>
              <a:rPr lang="en-US" dirty="0" err="1">
                <a:latin typeface="Book Antiqua" panose="02040602050305030304" pitchFamily="18" charset="0"/>
              </a:rPr>
              <a:t>opterećenje</a:t>
            </a:r>
            <a:r>
              <a:rPr lang="en-US" dirty="0">
                <a:latin typeface="Book Antiqua" panose="02040602050305030304" pitchFamily="18" charset="0"/>
              </a:rPr>
              <a:t> </a:t>
            </a:r>
            <a:r>
              <a:rPr lang="en-US" dirty="0" err="1">
                <a:latin typeface="Book Antiqua" panose="02040602050305030304" pitchFamily="18" charset="0"/>
              </a:rPr>
              <a:t>zaštitnih</a:t>
            </a:r>
            <a:r>
              <a:rPr lang="en-US" dirty="0">
                <a:latin typeface="Book Antiqua" panose="02040602050305030304" pitchFamily="18" charset="0"/>
              </a:rPr>
              <a:t> </a:t>
            </a:r>
            <a:r>
              <a:rPr lang="en-US" dirty="0" err="1">
                <a:latin typeface="Book Antiqua" panose="02040602050305030304" pitchFamily="18" charset="0"/>
              </a:rPr>
              <a:t>užadi</a:t>
            </a:r>
            <a:r>
              <a:rPr lang="en-US" dirty="0">
                <a:latin typeface="Book Antiqua" panose="02040602050305030304" pitchFamily="18" charset="0"/>
              </a:rPr>
              <a:t>. </a:t>
            </a:r>
          </a:p>
          <a:p>
            <a:r>
              <a:rPr lang="en-US" dirty="0" err="1">
                <a:latin typeface="Book Antiqua" panose="02040602050305030304" pitchFamily="18" charset="0"/>
              </a:rPr>
              <a:t>Specifična</a:t>
            </a:r>
            <a:r>
              <a:rPr lang="en-US" dirty="0">
                <a:latin typeface="Book Antiqua" panose="02040602050305030304" pitchFamily="18" charset="0"/>
              </a:rPr>
              <a:t> </a:t>
            </a:r>
            <a:r>
              <a:rPr lang="en-US" dirty="0" err="1">
                <a:latin typeface="Book Antiqua" panose="02040602050305030304" pitchFamily="18" charset="0"/>
              </a:rPr>
              <a:t>težina</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specifično</a:t>
            </a:r>
            <a:r>
              <a:rPr lang="en-US" dirty="0">
                <a:latin typeface="Book Antiqua" panose="02040602050305030304" pitchFamily="18" charset="0"/>
              </a:rPr>
              <a:t> </a:t>
            </a:r>
            <a:r>
              <a:rPr lang="en-US" dirty="0" err="1">
                <a:latin typeface="Book Antiqua" panose="02040602050305030304" pitchFamily="18" charset="0"/>
              </a:rPr>
              <a:t>opterećenje</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užeta</a:t>
            </a:r>
            <a:r>
              <a:rPr lang="en-US" dirty="0">
                <a:latin typeface="Book Antiqua" panose="02040602050305030304" pitchFamily="18" charset="0"/>
              </a:rPr>
              <a:t>) </a:t>
            </a:r>
            <a:r>
              <a:rPr lang="en-US" dirty="0" err="1">
                <a:latin typeface="Book Antiqua" panose="02040602050305030304" pitchFamily="18" charset="0"/>
              </a:rPr>
              <a:t>zavisi</a:t>
            </a:r>
            <a:r>
              <a:rPr lang="en-US" dirty="0">
                <a:latin typeface="Book Antiqua" panose="02040602050305030304" pitchFamily="18" charset="0"/>
              </a:rPr>
              <a:t> od </a:t>
            </a:r>
            <a:r>
              <a:rPr lang="en-US" dirty="0" err="1">
                <a:latin typeface="Book Antiqua" panose="02040602050305030304" pitchFamily="18" charset="0"/>
              </a:rPr>
              <a:t>materijala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konstrukcije</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užeta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daje</a:t>
            </a:r>
            <a:r>
              <a:rPr lang="en-US" dirty="0">
                <a:latin typeface="Book Antiqua" panose="02040602050305030304" pitchFamily="18" charset="0"/>
              </a:rPr>
              <a:t> se u </a:t>
            </a:r>
            <a:r>
              <a:rPr lang="en-US" dirty="0" err="1">
                <a:latin typeface="Book Antiqua" panose="02040602050305030304" pitchFamily="18" charset="0"/>
              </a:rPr>
              <a:t>katalozima</a:t>
            </a:r>
            <a:r>
              <a:rPr lang="en-US" dirty="0">
                <a:latin typeface="Book Antiqua" panose="02040602050305030304" pitchFamily="18" charset="0"/>
              </a:rPr>
              <a:t> </a:t>
            </a:r>
            <a:r>
              <a:rPr lang="en-US" dirty="0" err="1">
                <a:latin typeface="Book Antiqua" panose="02040602050305030304" pitchFamily="18" charset="0"/>
              </a:rPr>
              <a:t>proizvođača</a:t>
            </a:r>
            <a:r>
              <a:rPr lang="en-US" dirty="0">
                <a:latin typeface="Book Antiqua" panose="02040602050305030304" pitchFamily="18" charset="0"/>
              </a:rPr>
              <a:t>, </a:t>
            </a:r>
            <a:r>
              <a:rPr lang="en-US" dirty="0" err="1">
                <a:latin typeface="Book Antiqua" panose="02040602050305030304" pitchFamily="18" charset="0"/>
              </a:rPr>
              <a:t>priručnicima</a:t>
            </a:r>
            <a:endParaRPr lang="en-US" dirty="0">
              <a:latin typeface="Book Antiqua" panose="02040602050305030304" pitchFamily="18" charset="0"/>
            </a:endParaRPr>
          </a:p>
        </p:txBody>
      </p:sp>
      <p:pic>
        <p:nvPicPr>
          <p:cNvPr id="4" name="Picture 3">
            <a:extLst>
              <a:ext uri="{FF2B5EF4-FFF2-40B4-BE49-F238E27FC236}">
                <a16:creationId xmlns:a16="http://schemas.microsoft.com/office/drawing/2014/main" id="{146644BC-072E-400C-9CFE-7191051035D6}"/>
              </a:ext>
            </a:extLst>
          </p:cNvPr>
          <p:cNvPicPr>
            <a:picLocks noChangeAspect="1"/>
          </p:cNvPicPr>
          <p:nvPr/>
        </p:nvPicPr>
        <p:blipFill>
          <a:blip r:embed="rId2"/>
          <a:stretch>
            <a:fillRect/>
          </a:stretch>
        </p:blipFill>
        <p:spPr>
          <a:xfrm>
            <a:off x="1724517" y="2647244"/>
            <a:ext cx="2880503" cy="879759"/>
          </a:xfrm>
          <a:prstGeom prst="rect">
            <a:avLst/>
          </a:prstGeom>
        </p:spPr>
      </p:pic>
      <p:pic>
        <p:nvPicPr>
          <p:cNvPr id="5" name="Picture 4">
            <a:extLst>
              <a:ext uri="{FF2B5EF4-FFF2-40B4-BE49-F238E27FC236}">
                <a16:creationId xmlns:a16="http://schemas.microsoft.com/office/drawing/2014/main" id="{8CF355DC-094C-4DA8-9040-C0B3DBBCF04B}"/>
              </a:ext>
            </a:extLst>
          </p:cNvPr>
          <p:cNvPicPr>
            <a:picLocks noChangeAspect="1"/>
          </p:cNvPicPr>
          <p:nvPr/>
        </p:nvPicPr>
        <p:blipFill>
          <a:blip r:embed="rId3"/>
          <a:stretch>
            <a:fillRect/>
          </a:stretch>
        </p:blipFill>
        <p:spPr>
          <a:xfrm>
            <a:off x="8588844" y="3229372"/>
            <a:ext cx="3591775" cy="2484311"/>
          </a:xfrm>
          <a:prstGeom prst="rect">
            <a:avLst/>
          </a:prstGeom>
        </p:spPr>
      </p:pic>
      <p:pic>
        <p:nvPicPr>
          <p:cNvPr id="6" name="Picture 5">
            <a:extLst>
              <a:ext uri="{FF2B5EF4-FFF2-40B4-BE49-F238E27FC236}">
                <a16:creationId xmlns:a16="http://schemas.microsoft.com/office/drawing/2014/main" id="{73BB14BF-20A7-4817-9F88-E22F39E7F239}"/>
              </a:ext>
            </a:extLst>
          </p:cNvPr>
          <p:cNvPicPr>
            <a:picLocks noChangeAspect="1"/>
          </p:cNvPicPr>
          <p:nvPr/>
        </p:nvPicPr>
        <p:blipFill>
          <a:blip r:embed="rId4"/>
          <a:stretch>
            <a:fillRect/>
          </a:stretch>
        </p:blipFill>
        <p:spPr>
          <a:xfrm>
            <a:off x="4884666" y="2647244"/>
            <a:ext cx="3971925" cy="914400"/>
          </a:xfrm>
          <a:prstGeom prst="rect">
            <a:avLst/>
          </a:prstGeom>
        </p:spPr>
      </p:pic>
    </p:spTree>
    <p:extLst>
      <p:ext uri="{BB962C8B-B14F-4D97-AF65-F5344CB8AC3E}">
        <p14:creationId xmlns:p14="http://schemas.microsoft.com/office/powerpoint/2010/main" val="1747623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CDA2-ED19-4F25-BDEC-F2D1EB991532}"/>
              </a:ext>
            </a:extLst>
          </p:cNvPr>
          <p:cNvSpPr>
            <a:spLocks noGrp="1"/>
          </p:cNvSpPr>
          <p:nvPr>
            <p:ph type="title"/>
          </p:nvPr>
        </p:nvSpPr>
        <p:spPr/>
        <p:txBody>
          <a:bodyPr/>
          <a:lstStyle/>
          <a:p>
            <a:r>
              <a:rPr lang="en-US" dirty="0" err="1"/>
              <a:t>Ugib</a:t>
            </a:r>
            <a:r>
              <a:rPr lang="en-US" dirty="0"/>
              <a:t> </a:t>
            </a:r>
            <a:r>
              <a:rPr lang="en-US" dirty="0" err="1"/>
              <a:t>provodnika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FF9D70-8222-43B4-9A90-444110D63E3D}"/>
                  </a:ext>
                </a:extLst>
              </p:cNvPr>
              <p:cNvSpPr>
                <a:spLocks noGrp="1"/>
              </p:cNvSpPr>
              <p:nvPr>
                <p:ph idx="1"/>
              </p:nvPr>
            </p:nvSpPr>
            <p:spPr>
              <a:xfrm>
                <a:off x="1097280" y="2108201"/>
                <a:ext cx="5798820" cy="3760891"/>
              </a:xfrm>
            </p:spPr>
            <p:txBody>
              <a:bodyPr>
                <a:normAutofit fontScale="92500" lnSpcReduction="20000"/>
              </a:bodyPr>
              <a:lstStyle/>
              <a:p>
                <a:r>
                  <a:rPr lang="en-US" dirty="0">
                    <a:latin typeface="Book Antiqua" panose="02040602050305030304" pitchFamily="18" charset="0"/>
                  </a:rPr>
                  <a:t>Naprezanje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nije</a:t>
                </a:r>
                <a:r>
                  <a:rPr lang="en-US" dirty="0">
                    <a:latin typeface="Book Antiqua" panose="02040602050305030304" pitchFamily="18" charset="0"/>
                  </a:rPr>
                  <a:t> </a:t>
                </a:r>
                <a:r>
                  <a:rPr lang="en-US" dirty="0" err="1">
                    <a:latin typeface="Book Antiqua" panose="02040602050305030304" pitchFamily="18" charset="0"/>
                  </a:rPr>
                  <a:t>isto</a:t>
                </a:r>
                <a:r>
                  <a:rPr lang="en-US" dirty="0">
                    <a:latin typeface="Book Antiqua" panose="02040602050305030304" pitchFamily="18" charset="0"/>
                  </a:rPr>
                  <a:t> u </a:t>
                </a:r>
                <a:r>
                  <a:rPr lang="en-US" dirty="0" err="1">
                    <a:latin typeface="Book Antiqua" panose="02040602050305030304" pitchFamily="18" charset="0"/>
                  </a:rPr>
                  <a:t>svakoj</a:t>
                </a:r>
                <a:r>
                  <a:rPr lang="en-US" dirty="0">
                    <a:latin typeface="Book Antiqua" panose="02040602050305030304" pitchFamily="18" charset="0"/>
                  </a:rPr>
                  <a:t> </a:t>
                </a:r>
                <a:r>
                  <a:rPr lang="en-US" dirty="0" err="1">
                    <a:latin typeface="Book Antiqua" panose="02040602050305030304" pitchFamily="18" charset="0"/>
                  </a:rPr>
                  <a:t>tacki</a:t>
                </a:r>
                <a:r>
                  <a:rPr lang="en-US" dirty="0">
                    <a:latin typeface="Book Antiqua" panose="02040602050305030304" pitchFamily="18" charset="0"/>
                  </a:rPr>
                  <a:t> du</a:t>
                </a:r>
                <a:r>
                  <a:rPr lang="sr-Latn-ME" dirty="0">
                    <a:latin typeface="Book Antiqua" panose="02040602050305030304" pitchFamily="18" charset="0"/>
                  </a:rPr>
                  <a:t>ž</a:t>
                </a:r>
                <a:r>
                  <a:rPr lang="en-US" dirty="0">
                    <a:latin typeface="Book Antiqua" panose="02040602050305030304" pitchFamily="18" charset="0"/>
                  </a:rPr>
                  <a:t> </a:t>
                </a:r>
                <a:r>
                  <a:rPr lang="en-US" dirty="0" err="1">
                    <a:latin typeface="Book Antiqua" panose="02040602050305030304" pitchFamily="18" charset="0"/>
                  </a:rPr>
                  <a:t>raspona</a:t>
                </a:r>
                <a:r>
                  <a:rPr lang="en-US" dirty="0">
                    <a:latin typeface="Book Antiqua" panose="02040602050305030304" pitchFamily="18" charset="0"/>
                  </a:rPr>
                  <a:t> </a:t>
                </a:r>
                <a:r>
                  <a:rPr lang="en-US" dirty="0" err="1">
                    <a:latin typeface="Book Antiqua" panose="02040602050305030304" pitchFamily="18" charset="0"/>
                  </a:rPr>
                  <a:t>voda</a:t>
                </a:r>
                <a:r>
                  <a:rPr lang="en-US" dirty="0">
                    <a:latin typeface="Book Antiqua" panose="02040602050305030304" pitchFamily="18" charset="0"/>
                  </a:rPr>
                  <a:t>.</a:t>
                </a:r>
              </a:p>
              <a:p>
                <a:r>
                  <a:rPr lang="en-US" dirty="0" err="1">
                    <a:latin typeface="Book Antiqua" panose="02040602050305030304" pitchFamily="18" charset="0"/>
                  </a:rPr>
                  <a:t>Sastoji</a:t>
                </a:r>
                <a:r>
                  <a:rPr lang="en-US" dirty="0">
                    <a:latin typeface="Book Antiqua" panose="02040602050305030304" pitchFamily="18" charset="0"/>
                  </a:rPr>
                  <a:t> se </a:t>
                </a:r>
                <a:r>
                  <a:rPr lang="en-US" dirty="0" err="1">
                    <a:latin typeface="Book Antiqua" panose="02040602050305030304" pitchFamily="18" charset="0"/>
                  </a:rPr>
                  <a:t>iz</a:t>
                </a:r>
                <a:r>
                  <a:rPr lang="en-US" dirty="0">
                    <a:latin typeface="Book Antiqua" panose="02040602050305030304" pitchFamily="18" charset="0"/>
                  </a:rPr>
                  <a:t> </a:t>
                </a:r>
                <a:r>
                  <a:rPr lang="en-US" dirty="0" err="1">
                    <a:latin typeface="Book Antiqua" panose="02040602050305030304" pitchFamily="18" charset="0"/>
                  </a:rPr>
                  <a:t>horizontalne</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vertikalne</a:t>
                </a:r>
                <a:r>
                  <a:rPr lang="en-US" dirty="0">
                    <a:latin typeface="Book Antiqua" panose="02040602050305030304" pitchFamily="18" charset="0"/>
                  </a:rPr>
                  <a:t> </a:t>
                </a:r>
                <a:r>
                  <a:rPr lang="en-US" dirty="0" err="1">
                    <a:latin typeface="Book Antiqua" panose="02040602050305030304" pitchFamily="18" charset="0"/>
                  </a:rPr>
                  <a:t>komponente</a:t>
                </a:r>
                <a:r>
                  <a:rPr lang="en-US" dirty="0">
                    <a:latin typeface="Book Antiqua" panose="02040602050305030304" pitchFamily="18" charset="0"/>
                  </a:rPr>
                  <a:t>.</a:t>
                </a:r>
              </a:p>
              <a:p>
                <a:r>
                  <a:rPr lang="en-US" dirty="0" err="1">
                    <a:latin typeface="Book Antiqua" panose="02040602050305030304" pitchFamily="18" charset="0"/>
                  </a:rPr>
                  <a:t>Horizontalna</a:t>
                </a:r>
                <a:r>
                  <a:rPr lang="en-US" dirty="0">
                    <a:latin typeface="Book Antiqua" panose="02040602050305030304" pitchFamily="18" charset="0"/>
                  </a:rPr>
                  <a:t> </a:t>
                </a:r>
                <a:r>
                  <a:rPr lang="en-US" dirty="0" err="1">
                    <a:latin typeface="Book Antiqua" panose="02040602050305030304" pitchFamily="18" charset="0"/>
                  </a:rPr>
                  <a:t>komponenta</a:t>
                </a:r>
                <a:r>
                  <a:rPr lang="en-US" dirty="0">
                    <a:latin typeface="Book Antiqua" panose="02040602050305030304" pitchFamily="18" charset="0"/>
                  </a:rPr>
                  <a:t> je du</a:t>
                </a:r>
                <a:r>
                  <a:rPr lang="sr-Latn-ME" dirty="0">
                    <a:latin typeface="Book Antiqua" panose="02040602050305030304" pitchFamily="18" charset="0"/>
                  </a:rPr>
                  <a:t>ž</a:t>
                </a:r>
                <a:r>
                  <a:rPr lang="en-US" dirty="0">
                    <a:latin typeface="Book Antiqua" panose="02040602050305030304" pitchFamily="18" charset="0"/>
                  </a:rPr>
                  <a:t> </a:t>
                </a:r>
                <a:r>
                  <a:rPr lang="sr-Latn-ME" dirty="0">
                    <a:latin typeface="Book Antiqua" panose="02040602050305030304" pitchFamily="18" charset="0"/>
                  </a:rPr>
                  <a:t>č</a:t>
                </a:r>
                <a:r>
                  <a:rPr lang="en-US" dirty="0" err="1">
                    <a:latin typeface="Book Antiqua" panose="02040602050305030304" pitchFamily="18" charset="0"/>
                  </a:rPr>
                  <a:t>itavog</a:t>
                </a:r>
                <a:r>
                  <a:rPr lang="en-US" dirty="0">
                    <a:latin typeface="Book Antiqua" panose="02040602050305030304" pitchFamily="18" charset="0"/>
                  </a:rPr>
                  <a:t> </a:t>
                </a:r>
                <a:r>
                  <a:rPr lang="en-US" dirty="0" err="1">
                    <a:latin typeface="Book Antiqua" panose="02040602050305030304" pitchFamily="18" charset="0"/>
                  </a:rPr>
                  <a:t>raspona</a:t>
                </a:r>
                <a:r>
                  <a:rPr lang="en-US" dirty="0">
                    <a:latin typeface="Book Antiqua" panose="02040602050305030304" pitchFamily="18" charset="0"/>
                  </a:rPr>
                  <a:t> </a:t>
                </a:r>
                <a:r>
                  <a:rPr lang="en-US" dirty="0" err="1">
                    <a:latin typeface="Book Antiqua" panose="02040602050305030304" pitchFamily="18" charset="0"/>
                  </a:rPr>
                  <a:t>jednaka</a:t>
                </a:r>
                <a:r>
                  <a:rPr lang="en-US" dirty="0">
                    <a:latin typeface="Book Antiqua" panose="02040602050305030304" pitchFamily="18" charset="0"/>
                  </a:rPr>
                  <a:t>, </a:t>
                </a:r>
                <a:r>
                  <a:rPr lang="en-US" dirty="0" err="1">
                    <a:latin typeface="Book Antiqua" panose="02040602050305030304" pitchFamily="18" charset="0"/>
                  </a:rPr>
                  <a:t>vertikalna</a:t>
                </a:r>
                <a:r>
                  <a:rPr lang="en-US" dirty="0">
                    <a:latin typeface="Book Antiqua" panose="02040602050305030304" pitchFamily="18" charset="0"/>
                  </a:rPr>
                  <a:t> je </a:t>
                </a:r>
                <a:r>
                  <a:rPr lang="en-US" dirty="0" err="1">
                    <a:latin typeface="Book Antiqua" panose="02040602050305030304" pitchFamily="18" charset="0"/>
                  </a:rPr>
                  <a:t>promjenljiva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zavisi</a:t>
                </a:r>
                <a:r>
                  <a:rPr lang="en-US" dirty="0">
                    <a:latin typeface="Book Antiqua" panose="02040602050305030304" pitchFamily="18" charset="0"/>
                  </a:rPr>
                  <a:t> od polo</a:t>
                </a:r>
                <a:r>
                  <a:rPr lang="sr-Latn-ME" dirty="0">
                    <a:latin typeface="Book Antiqua" panose="02040602050305030304" pitchFamily="18" charset="0"/>
                  </a:rPr>
                  <a:t>ž</a:t>
                </a:r>
                <a:r>
                  <a:rPr lang="en-US" dirty="0" err="1">
                    <a:latin typeface="Book Antiqua" panose="02040602050305030304" pitchFamily="18" charset="0"/>
                  </a:rPr>
                  <a:t>aja</a:t>
                </a:r>
                <a:r>
                  <a:rPr lang="en-US" dirty="0">
                    <a:latin typeface="Book Antiqua" panose="02040602050305030304" pitchFamily="18" charset="0"/>
                  </a:rPr>
                  <a:t> </a:t>
                </a:r>
                <a:r>
                  <a:rPr lang="en-US" dirty="0" err="1">
                    <a:latin typeface="Book Antiqua" panose="02040602050305030304" pitchFamily="18" charset="0"/>
                  </a:rPr>
                  <a:t>posmatrane</a:t>
                </a:r>
                <a:r>
                  <a:rPr lang="en-US" dirty="0">
                    <a:latin typeface="Book Antiqua" panose="02040602050305030304" pitchFamily="18" charset="0"/>
                  </a:rPr>
                  <a:t> ta</a:t>
                </a:r>
                <a:r>
                  <a:rPr lang="sr-Latn-ME" dirty="0">
                    <a:latin typeface="Book Antiqua" panose="02040602050305030304" pitchFamily="18" charset="0"/>
                  </a:rPr>
                  <a:t>č</a:t>
                </a:r>
                <a:r>
                  <a:rPr lang="en-US" dirty="0" err="1">
                    <a:latin typeface="Book Antiqua" panose="02040602050305030304" pitchFamily="18" charset="0"/>
                  </a:rPr>
                  <a:t>ke</a:t>
                </a:r>
                <a:r>
                  <a:rPr lang="en-US" dirty="0">
                    <a:latin typeface="Book Antiqua" panose="02040602050305030304" pitchFamily="18" charset="0"/>
                  </a:rPr>
                  <a:t> u </a:t>
                </a:r>
                <a:r>
                  <a:rPr lang="en-US" dirty="0" err="1">
                    <a:latin typeface="Book Antiqua" panose="02040602050305030304" pitchFamily="18" charset="0"/>
                  </a:rPr>
                  <a:t>odnosu</a:t>
                </a:r>
                <a:r>
                  <a:rPr lang="en-US" dirty="0">
                    <a:latin typeface="Book Antiqua" panose="02040602050305030304" pitchFamily="18" charset="0"/>
                  </a:rPr>
                  <a:t> </a:t>
                </a:r>
                <a:r>
                  <a:rPr lang="en-US" dirty="0" err="1">
                    <a:latin typeface="Book Antiqua" panose="02040602050305030304" pitchFamily="18" charset="0"/>
                  </a:rPr>
                  <a:t>na</a:t>
                </a:r>
                <a:r>
                  <a:rPr lang="en-US" dirty="0">
                    <a:latin typeface="Book Antiqua" panose="02040602050305030304" pitchFamily="18" charset="0"/>
                  </a:rPr>
                  <a:t> </a:t>
                </a:r>
                <a:r>
                  <a:rPr lang="en-US" dirty="0" err="1">
                    <a:latin typeface="Book Antiqua" panose="02040602050305030304" pitchFamily="18" charset="0"/>
                  </a:rPr>
                  <a:t>najni</a:t>
                </a:r>
                <a:r>
                  <a:rPr lang="sr-Latn-ME" dirty="0">
                    <a:latin typeface="Book Antiqua" panose="02040602050305030304" pitchFamily="18" charset="0"/>
                  </a:rPr>
                  <a:t>ž</a:t>
                </a:r>
                <a:r>
                  <a:rPr lang="en-US" dirty="0">
                    <a:latin typeface="Book Antiqua" panose="02040602050305030304" pitchFamily="18" charset="0"/>
                  </a:rPr>
                  <a:t>u ta</a:t>
                </a:r>
                <a:r>
                  <a:rPr lang="sr-Latn-ME" dirty="0">
                    <a:latin typeface="Book Antiqua" panose="02040602050305030304" pitchFamily="18" charset="0"/>
                  </a:rPr>
                  <a:t>č</a:t>
                </a:r>
                <a:r>
                  <a:rPr lang="en-US" dirty="0" err="1">
                    <a:latin typeface="Book Antiqua" panose="02040602050305030304" pitchFamily="18" charset="0"/>
                  </a:rPr>
                  <a:t>ku</a:t>
                </a:r>
                <a:r>
                  <a:rPr lang="en-US" dirty="0">
                    <a:latin typeface="Book Antiqua" panose="02040602050305030304" pitchFamily="18" charset="0"/>
                  </a:rPr>
                  <a:t> </a:t>
                </a:r>
                <a:r>
                  <a:rPr lang="en-US" dirty="0" err="1">
                    <a:latin typeface="Book Antiqua" panose="02040602050305030304" pitchFamily="18" charset="0"/>
                  </a:rPr>
                  <a:t>lan</a:t>
                </a:r>
                <a:r>
                  <a:rPr lang="sr-Latn-ME" dirty="0">
                    <a:latin typeface="Book Antiqua" panose="02040602050305030304" pitchFamily="18" charset="0"/>
                  </a:rPr>
                  <a:t>č</a:t>
                </a:r>
                <a:r>
                  <a:rPr lang="en-US" dirty="0" err="1">
                    <a:latin typeface="Book Antiqua" panose="02040602050305030304" pitchFamily="18" charset="0"/>
                  </a:rPr>
                  <a:t>anice</a:t>
                </a:r>
                <a:r>
                  <a:rPr lang="en-US" dirty="0">
                    <a:latin typeface="Book Antiqua" panose="02040602050305030304" pitchFamily="18" charset="0"/>
                  </a:rPr>
                  <a:t>.</a:t>
                </a:r>
                <a:endParaRPr lang="en-US" sz="3200" b="0" i="1" dirty="0">
                  <a:latin typeface="Book Antiqua" panose="02040602050305030304" pitchFamily="18" charset="0"/>
                </a:endParaRPr>
              </a:p>
              <a:p>
                <a:pPr lvl="8"/>
                <a14:m>
                  <m:oMath xmlns:m="http://schemas.openxmlformats.org/officeDocument/2006/math">
                    <m:r>
                      <a:rPr lang="en-US" sz="3200" b="0" i="1" smtClean="0">
                        <a:latin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𝑎</m:t>
                            </m:r>
                          </m:e>
                          <m:sup>
                            <m:r>
                              <a:rPr lang="en-US" sz="3200" b="0" i="1" smtClean="0">
                                <a:latin typeface="Cambria Math" panose="02040503050406030204" pitchFamily="18" charset="0"/>
                                <a:ea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𝛾</m:t>
                        </m:r>
                      </m:num>
                      <m:den>
                        <m:r>
                          <a:rPr lang="en-US" sz="3200" b="0" i="1" smtClean="0">
                            <a:latin typeface="Cambria Math" panose="02040503050406030204" pitchFamily="18" charset="0"/>
                            <a:ea typeface="Cambria Math" panose="02040503050406030204" pitchFamily="18" charset="0"/>
                          </a:rPr>
                          <m:t>8</m:t>
                        </m:r>
                        <m:r>
                          <a:rPr lang="en-US" sz="3200" b="0" i="1" smtClean="0">
                            <a:latin typeface="Cambria Math" panose="02040503050406030204" pitchFamily="18" charset="0"/>
                            <a:ea typeface="Cambria Math" panose="02040503050406030204" pitchFamily="18" charset="0"/>
                          </a:rPr>
                          <m:t>𝜎</m:t>
                        </m:r>
                      </m:den>
                    </m:f>
                  </m:oMath>
                </a14:m>
                <a:endParaRPr lang="en-US" sz="3200" dirty="0">
                  <a:latin typeface="Book Antiqua" panose="02040602050305030304" pitchFamily="18" charset="0"/>
                </a:endParaRPr>
              </a:p>
            </p:txBody>
          </p:sp>
        </mc:Choice>
        <mc:Fallback xmlns="">
          <p:sp>
            <p:nvSpPr>
              <p:cNvPr id="3" name="Content Placeholder 2">
                <a:extLst>
                  <a:ext uri="{FF2B5EF4-FFF2-40B4-BE49-F238E27FC236}">
                    <a16:creationId xmlns:a16="http://schemas.microsoft.com/office/drawing/2014/main" id="{79FF9D70-8222-43B4-9A90-444110D63E3D}"/>
                  </a:ext>
                </a:extLst>
              </p:cNvPr>
              <p:cNvSpPr>
                <a:spLocks noGrp="1" noRot="1" noChangeAspect="1" noMove="1" noResize="1" noEditPoints="1" noAdjustHandles="1" noChangeArrowheads="1" noChangeShapeType="1" noTextEdit="1"/>
              </p:cNvSpPr>
              <p:nvPr>
                <p:ph idx="1"/>
              </p:nvPr>
            </p:nvSpPr>
            <p:spPr>
              <a:xfrm>
                <a:off x="1097280" y="2108201"/>
                <a:ext cx="5798820" cy="3760891"/>
              </a:xfrm>
              <a:blipFill>
                <a:blip r:embed="rId2"/>
                <a:stretch>
                  <a:fillRect l="-1577" t="-4052" r="-1262"/>
                </a:stretch>
              </a:blipFill>
            </p:spPr>
            <p:txBody>
              <a:bodyPr/>
              <a:lstStyle/>
              <a:p>
                <a:r>
                  <a:rPr lang="sr-Latn-ME">
                    <a:noFill/>
                  </a:rPr>
                  <a:t> </a:t>
                </a:r>
              </a:p>
            </p:txBody>
          </p:sp>
        </mc:Fallback>
      </mc:AlternateContent>
      <p:pic>
        <p:nvPicPr>
          <p:cNvPr id="4" name="Picture 3">
            <a:extLst>
              <a:ext uri="{FF2B5EF4-FFF2-40B4-BE49-F238E27FC236}">
                <a16:creationId xmlns:a16="http://schemas.microsoft.com/office/drawing/2014/main" id="{6094E922-76D0-4890-A67E-1B1A6E3A6AEB}"/>
              </a:ext>
            </a:extLst>
          </p:cNvPr>
          <p:cNvPicPr>
            <a:picLocks noChangeAspect="1"/>
          </p:cNvPicPr>
          <p:nvPr/>
        </p:nvPicPr>
        <p:blipFill>
          <a:blip r:embed="rId3"/>
          <a:stretch>
            <a:fillRect/>
          </a:stretch>
        </p:blipFill>
        <p:spPr>
          <a:xfrm>
            <a:off x="7368519" y="2108201"/>
            <a:ext cx="4555329" cy="2959677"/>
          </a:xfrm>
          <a:prstGeom prst="rect">
            <a:avLst/>
          </a:prstGeom>
        </p:spPr>
      </p:pic>
    </p:spTree>
    <p:extLst>
      <p:ext uri="{BB962C8B-B14F-4D97-AF65-F5344CB8AC3E}">
        <p14:creationId xmlns:p14="http://schemas.microsoft.com/office/powerpoint/2010/main" val="711421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7297-1AD0-4757-A545-F22AD99D0F5B}"/>
              </a:ext>
            </a:extLst>
          </p:cNvPr>
          <p:cNvSpPr>
            <a:spLocks noGrp="1"/>
          </p:cNvSpPr>
          <p:nvPr>
            <p:ph type="title"/>
          </p:nvPr>
        </p:nvSpPr>
        <p:spPr/>
        <p:txBody>
          <a:bodyPr/>
          <a:lstStyle/>
          <a:p>
            <a:r>
              <a:rPr lang="en-US" dirty="0" err="1"/>
              <a:t>Temperatura</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A45254-544F-44A6-A624-B575E95C3400}"/>
                  </a:ext>
                </a:extLst>
              </p:cNvPr>
              <p:cNvSpPr>
                <a:spLocks noGrp="1"/>
              </p:cNvSpPr>
              <p:nvPr>
                <p:ph idx="1"/>
              </p:nvPr>
            </p:nvSpPr>
            <p:spPr>
              <a:xfrm>
                <a:off x="1097280" y="2108201"/>
                <a:ext cx="10058400" cy="4109719"/>
              </a:xfrm>
            </p:spPr>
            <p:txBody>
              <a:bodyPr>
                <a:normAutofit fontScale="92500" lnSpcReduction="20000"/>
              </a:bodyPr>
              <a:lstStyle/>
              <a:p>
                <a:r>
                  <a:rPr lang="en-US" dirty="0" err="1">
                    <a:latin typeface="Book Antiqua" panose="02040602050305030304" pitchFamily="18" charset="0"/>
                  </a:rPr>
                  <a:t>Usljed</a:t>
                </a:r>
                <a:r>
                  <a:rPr lang="en-US" dirty="0">
                    <a:latin typeface="Book Antiqua" panose="02040602050305030304" pitchFamily="18" charset="0"/>
                  </a:rPr>
                  <a:t> </a:t>
                </a:r>
                <a:r>
                  <a:rPr lang="en-US" dirty="0" err="1">
                    <a:latin typeface="Book Antiqua" panose="02040602050305030304" pitchFamily="18" charset="0"/>
                  </a:rPr>
                  <a:t>toplote</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povećanja</a:t>
                </a:r>
                <a:r>
                  <a:rPr lang="en-US" dirty="0">
                    <a:latin typeface="Book Antiqua" panose="02040602050305030304" pitchFamily="18" charset="0"/>
                  </a:rPr>
                  <a:t> temperature </a:t>
                </a:r>
                <a:r>
                  <a:rPr lang="en-US" dirty="0" err="1">
                    <a:latin typeface="Book Antiqua" panose="02040602050305030304" pitchFamily="18" charset="0"/>
                  </a:rPr>
                  <a:t>okoline</a:t>
                </a:r>
                <a:r>
                  <a:rPr lang="en-US" dirty="0">
                    <a:latin typeface="Book Antiqua" panose="02040602050305030304" pitchFamily="18" charset="0"/>
                  </a:rPr>
                  <a:t>, </a:t>
                </a:r>
                <a:r>
                  <a:rPr lang="en-US" dirty="0" err="1">
                    <a:latin typeface="Book Antiqua" panose="02040602050305030304" pitchFamily="18" charset="0"/>
                  </a:rPr>
                  <a:t>provodnici</a:t>
                </a:r>
                <a:r>
                  <a:rPr lang="en-US" dirty="0">
                    <a:latin typeface="Book Antiqua" panose="02040602050305030304" pitchFamily="18" charset="0"/>
                  </a:rPr>
                  <a:t> se </a:t>
                </a:r>
                <a:r>
                  <a:rPr lang="en-US" dirty="0" err="1">
                    <a:latin typeface="Book Antiqua" panose="02040602050305030304" pitchFamily="18" charset="0"/>
                  </a:rPr>
                  <a:t>ljeti</a:t>
                </a:r>
                <a:r>
                  <a:rPr lang="en-US" dirty="0">
                    <a:latin typeface="Book Antiqua" panose="02040602050305030304" pitchFamily="18" charset="0"/>
                  </a:rPr>
                  <a:t> </a:t>
                </a:r>
                <a:r>
                  <a:rPr lang="en-US" dirty="0" err="1">
                    <a:latin typeface="Book Antiqua" panose="02040602050305030304" pitchFamily="18" charset="0"/>
                  </a:rPr>
                  <a:t>izduže</a:t>
                </a:r>
                <a:r>
                  <a:rPr lang="en-US" dirty="0">
                    <a:latin typeface="Book Antiqua" panose="02040602050305030304" pitchFamily="18" charset="0"/>
                  </a:rPr>
                  <a:t>, </a:t>
                </a:r>
                <a:r>
                  <a:rPr lang="en-US" dirty="0" err="1">
                    <a:latin typeface="Book Antiqua" panose="02040602050305030304" pitchFamily="18" charset="0"/>
                  </a:rPr>
                  <a:t>zbog</a:t>
                </a:r>
                <a:r>
                  <a:rPr lang="en-US" dirty="0">
                    <a:latin typeface="Book Antiqua" panose="02040602050305030304" pitchFamily="18" charset="0"/>
                  </a:rPr>
                  <a:t> </a:t>
                </a:r>
                <a:r>
                  <a:rPr lang="en-US" dirty="0" err="1">
                    <a:latin typeface="Book Antiqua" panose="02040602050305030304" pitchFamily="18" charset="0"/>
                  </a:rPr>
                  <a:t>čega</a:t>
                </a:r>
                <a:r>
                  <a:rPr lang="en-US" dirty="0">
                    <a:latin typeface="Book Antiqua" panose="02040602050305030304" pitchFamily="18" charset="0"/>
                  </a:rPr>
                  <a:t> se </a:t>
                </a:r>
                <a:r>
                  <a:rPr lang="en-US" dirty="0" err="1">
                    <a:latin typeface="Book Antiqua" panose="02040602050305030304" pitchFamily="18" charset="0"/>
                  </a:rPr>
                  <a:t>poveća</a:t>
                </a:r>
                <a:r>
                  <a:rPr lang="en-US" dirty="0">
                    <a:latin typeface="Book Antiqua" panose="02040602050305030304" pitchFamily="18" charset="0"/>
                  </a:rPr>
                  <a:t> </a:t>
                </a:r>
                <a:r>
                  <a:rPr lang="en-US" dirty="0" err="1">
                    <a:latin typeface="Book Antiqua" panose="02040602050305030304" pitchFamily="18" charset="0"/>
                  </a:rPr>
                  <a:t>ugib</a:t>
                </a:r>
                <a:r>
                  <a:rPr lang="en-US" dirty="0">
                    <a:latin typeface="Book Antiqua" panose="02040602050305030304" pitchFamily="18" charset="0"/>
                  </a:rPr>
                  <a:t>, a </a:t>
                </a:r>
                <a:r>
                  <a:rPr lang="en-US" dirty="0" err="1">
                    <a:latin typeface="Book Antiqua" panose="02040602050305030304" pitchFamily="18" charset="0"/>
                  </a:rPr>
                  <a:t>smanji</a:t>
                </a:r>
                <a:r>
                  <a:rPr lang="en-US" dirty="0">
                    <a:latin typeface="Book Antiqua" panose="02040602050305030304" pitchFamily="18" charset="0"/>
                  </a:rPr>
                  <a:t> </a:t>
                </a:r>
                <a:r>
                  <a:rPr lang="en-US" dirty="0" err="1">
                    <a:latin typeface="Book Antiqua" panose="02040602050305030304" pitchFamily="18" charset="0"/>
                  </a:rPr>
                  <a:t>naprezanje</a:t>
                </a:r>
                <a:r>
                  <a:rPr lang="en-US" dirty="0">
                    <a:latin typeface="Book Antiqua" panose="02040602050305030304" pitchFamily="18" charset="0"/>
                  </a:rPr>
                  <a:t>. </a:t>
                </a:r>
              </a:p>
              <a:p>
                <a:r>
                  <a:rPr lang="en-US" dirty="0" err="1">
                    <a:latin typeface="Book Antiqua" panose="02040602050305030304" pitchFamily="18" charset="0"/>
                  </a:rPr>
                  <a:t>Zimi</a:t>
                </a:r>
                <a:r>
                  <a:rPr lang="en-US" dirty="0">
                    <a:latin typeface="Book Antiqua" panose="02040602050305030304" pitchFamily="18" charset="0"/>
                  </a:rPr>
                  <a:t> se </a:t>
                </a:r>
                <a:r>
                  <a:rPr lang="en-US" dirty="0" err="1">
                    <a:latin typeface="Book Antiqua" panose="02040602050305030304" pitchFamily="18" charset="0"/>
                  </a:rPr>
                  <a:t>uslijed</a:t>
                </a:r>
                <a:r>
                  <a:rPr lang="en-US" dirty="0">
                    <a:latin typeface="Book Antiqua" panose="02040602050305030304" pitchFamily="18" charset="0"/>
                  </a:rPr>
                  <a:t> </a:t>
                </a:r>
                <a:r>
                  <a:rPr lang="en-US" dirty="0" err="1">
                    <a:latin typeface="Book Antiqua" panose="02040602050305030304" pitchFamily="18" charset="0"/>
                  </a:rPr>
                  <a:t>hladnoće</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sniženja</a:t>
                </a:r>
                <a:r>
                  <a:rPr lang="en-US" dirty="0">
                    <a:latin typeface="Book Antiqua" panose="02040602050305030304" pitchFamily="18" charset="0"/>
                  </a:rPr>
                  <a:t> temperature </a:t>
                </a:r>
                <a:r>
                  <a:rPr lang="en-US" dirty="0" err="1">
                    <a:latin typeface="Book Antiqua" panose="02040602050305030304" pitchFamily="18" charset="0"/>
                  </a:rPr>
                  <a:t>okoline</a:t>
                </a:r>
                <a:r>
                  <a:rPr lang="en-US" dirty="0">
                    <a:latin typeface="Book Antiqua" panose="02040602050305030304" pitchFamily="18" charset="0"/>
                  </a:rPr>
                  <a:t>, </a:t>
                </a:r>
                <a:r>
                  <a:rPr lang="en-US" dirty="0" err="1">
                    <a:latin typeface="Book Antiqua" panose="02040602050305030304" pitchFamily="18" charset="0"/>
                  </a:rPr>
                  <a:t>provodnici</a:t>
                </a:r>
                <a:r>
                  <a:rPr lang="en-US" dirty="0">
                    <a:latin typeface="Book Antiqua" panose="02040602050305030304" pitchFamily="18" charset="0"/>
                  </a:rPr>
                  <a:t> </a:t>
                </a:r>
                <a:r>
                  <a:rPr lang="en-US" dirty="0" err="1">
                    <a:latin typeface="Book Antiqua" panose="02040602050305030304" pitchFamily="18" charset="0"/>
                  </a:rPr>
                  <a:t>skrate</a:t>
                </a:r>
                <a:r>
                  <a:rPr lang="en-US" dirty="0">
                    <a:latin typeface="Book Antiqua" panose="02040602050305030304" pitchFamily="18" charset="0"/>
                  </a:rPr>
                  <a:t>, </a:t>
                </a:r>
                <a:r>
                  <a:rPr lang="en-US" dirty="0" err="1">
                    <a:latin typeface="Book Antiqua" panose="02040602050305030304" pitchFamily="18" charset="0"/>
                  </a:rPr>
                  <a:t>zbog</a:t>
                </a:r>
                <a:r>
                  <a:rPr lang="en-US" dirty="0">
                    <a:latin typeface="Book Antiqua" panose="02040602050305030304" pitchFamily="18" charset="0"/>
                  </a:rPr>
                  <a:t> </a:t>
                </a:r>
                <a:r>
                  <a:rPr lang="en-US" dirty="0" err="1">
                    <a:latin typeface="Book Antiqua" panose="02040602050305030304" pitchFamily="18" charset="0"/>
                  </a:rPr>
                  <a:t>čega</a:t>
                </a:r>
                <a:r>
                  <a:rPr lang="en-US" dirty="0">
                    <a:latin typeface="Book Antiqua" panose="02040602050305030304" pitchFamily="18" charset="0"/>
                  </a:rPr>
                  <a:t> se </a:t>
                </a:r>
                <a:r>
                  <a:rPr lang="en-US" dirty="0" err="1">
                    <a:latin typeface="Book Antiqua" panose="02040602050305030304" pitchFamily="18" charset="0"/>
                  </a:rPr>
                  <a:t>ugib</a:t>
                </a:r>
                <a:r>
                  <a:rPr lang="en-US" dirty="0">
                    <a:latin typeface="Book Antiqua" panose="02040602050305030304" pitchFamily="18" charset="0"/>
                  </a:rPr>
                  <a:t> </a:t>
                </a:r>
                <a:r>
                  <a:rPr lang="en-US" dirty="0" err="1">
                    <a:latin typeface="Book Antiqua" panose="02040602050305030304" pitchFamily="18" charset="0"/>
                  </a:rPr>
                  <a:t>smanji</a:t>
                </a:r>
                <a:r>
                  <a:rPr lang="en-US" dirty="0">
                    <a:latin typeface="Book Antiqua" panose="02040602050305030304" pitchFamily="18" charset="0"/>
                  </a:rPr>
                  <a:t>, a </a:t>
                </a:r>
                <a:r>
                  <a:rPr lang="en-US" dirty="0" err="1">
                    <a:latin typeface="Book Antiqua" panose="02040602050305030304" pitchFamily="18" charset="0"/>
                  </a:rPr>
                  <a:t>naprezanje</a:t>
                </a:r>
                <a:r>
                  <a:rPr lang="en-US" dirty="0">
                    <a:latin typeface="Book Antiqua" panose="02040602050305030304" pitchFamily="18" charset="0"/>
                  </a:rPr>
                  <a:t> </a:t>
                </a:r>
                <a:r>
                  <a:rPr lang="en-US" dirty="0" err="1">
                    <a:latin typeface="Book Antiqua" panose="02040602050305030304" pitchFamily="18" charset="0"/>
                  </a:rPr>
                  <a:t>poveća</a:t>
                </a:r>
                <a:r>
                  <a:rPr lang="en-US" dirty="0">
                    <a:latin typeface="Book Antiqua" panose="02040602050305030304" pitchFamily="18" charset="0"/>
                  </a:rPr>
                  <a:t>. </a:t>
                </a:r>
              </a:p>
              <a:p>
                <a:r>
                  <a:rPr lang="en-US" dirty="0" err="1">
                    <a:latin typeface="Book Antiqua" panose="02040602050305030304" pitchFamily="18" charset="0"/>
                  </a:rPr>
                  <a:t>Prema</a:t>
                </a:r>
                <a:r>
                  <a:rPr lang="en-US" dirty="0">
                    <a:latin typeface="Book Antiqua" panose="02040602050305030304" pitchFamily="18" charset="0"/>
                  </a:rPr>
                  <a:t> </a:t>
                </a:r>
                <a:r>
                  <a:rPr lang="en-US" dirty="0" err="1">
                    <a:latin typeface="Book Antiqua" panose="02040602050305030304" pitchFamily="18" charset="0"/>
                  </a:rPr>
                  <a:t>Pravilniku</a:t>
                </a:r>
                <a:r>
                  <a:rPr lang="en-US" dirty="0">
                    <a:latin typeface="Book Antiqua" panose="02040602050305030304" pitchFamily="18" charset="0"/>
                  </a:rPr>
                  <a:t>, </a:t>
                </a:r>
                <a:r>
                  <a:rPr lang="en-US" dirty="0" err="1">
                    <a:latin typeface="Book Antiqua" panose="02040602050305030304" pitchFamily="18" charset="0"/>
                  </a:rPr>
                  <a:t>provodnike</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zažtitnu</a:t>
                </a:r>
                <a:r>
                  <a:rPr lang="en-US" dirty="0">
                    <a:latin typeface="Book Antiqua" panose="02040602050305030304" pitchFamily="18" charset="0"/>
                  </a:rPr>
                  <a:t> </a:t>
                </a:r>
                <a:r>
                  <a:rPr lang="en-US" dirty="0" err="1">
                    <a:latin typeface="Book Antiqua" panose="02040602050305030304" pitchFamily="18" charset="0"/>
                  </a:rPr>
                  <a:t>užad</a:t>
                </a:r>
                <a:r>
                  <a:rPr lang="en-US" dirty="0">
                    <a:latin typeface="Book Antiqua" panose="02040602050305030304" pitchFamily="18" charset="0"/>
                  </a:rPr>
                  <a:t> </a:t>
                </a:r>
                <a:r>
                  <a:rPr lang="en-US" dirty="0" err="1">
                    <a:latin typeface="Book Antiqua" panose="02040602050305030304" pitchFamily="18" charset="0"/>
                  </a:rPr>
                  <a:t>nadzemnih</a:t>
                </a:r>
                <a:r>
                  <a:rPr lang="en-US" dirty="0">
                    <a:latin typeface="Book Antiqua" panose="02040602050305030304" pitchFamily="18" charset="0"/>
                  </a:rPr>
                  <a:t> </a:t>
                </a:r>
                <a:r>
                  <a:rPr lang="en-US" dirty="0" err="1">
                    <a:latin typeface="Book Antiqua" panose="02040602050305030304" pitchFamily="18" charset="0"/>
                  </a:rPr>
                  <a:t>vodova</a:t>
                </a:r>
                <a:r>
                  <a:rPr lang="en-US" dirty="0">
                    <a:latin typeface="Book Antiqua" panose="02040602050305030304" pitchFamily="18" charset="0"/>
                  </a:rPr>
                  <a:t> </a:t>
                </a:r>
                <a:r>
                  <a:rPr lang="en-US" dirty="0" err="1">
                    <a:latin typeface="Book Antiqua" panose="02040602050305030304" pitchFamily="18" charset="0"/>
                  </a:rPr>
                  <a:t>računamo</a:t>
                </a:r>
                <a:r>
                  <a:rPr lang="en-US" dirty="0">
                    <a:latin typeface="Book Antiqua" panose="02040602050305030304" pitchFamily="18" charset="0"/>
                  </a:rPr>
                  <a:t> pod </a:t>
                </a:r>
                <a:r>
                  <a:rPr lang="en-US" dirty="0" err="1">
                    <a:latin typeface="Book Antiqua" panose="02040602050305030304" pitchFamily="18" charset="0"/>
                  </a:rPr>
                  <a:t>sljedećim</a:t>
                </a:r>
                <a:r>
                  <a:rPr lang="en-US" dirty="0">
                    <a:latin typeface="Book Antiqua" panose="02040602050305030304" pitchFamily="18" charset="0"/>
                  </a:rPr>
                  <a:t> </a:t>
                </a:r>
                <a:r>
                  <a:rPr lang="en-US" dirty="0" err="1">
                    <a:latin typeface="Book Antiqua" panose="02040602050305030304" pitchFamily="18" charset="0"/>
                  </a:rPr>
                  <a:t>predpostavkama</a:t>
                </a:r>
                <a:r>
                  <a:rPr lang="en-US" dirty="0">
                    <a:latin typeface="Book Antiqua" panose="02040602050305030304" pitchFamily="18" charset="0"/>
                  </a:rPr>
                  <a:t>:</a:t>
                </a:r>
              </a:p>
              <a:p>
                <a:r>
                  <a:rPr lang="en-US" dirty="0">
                    <a:latin typeface="Book Antiqua" panose="02040602050305030304" pitchFamily="18" charset="0"/>
                  </a:rPr>
                  <a:t> - </a:t>
                </a:r>
                <a:r>
                  <a:rPr lang="en-US" dirty="0" err="1">
                    <a:latin typeface="Book Antiqua" panose="02040602050305030304" pitchFamily="18" charset="0"/>
                  </a:rPr>
                  <a:t>minimalna</a:t>
                </a:r>
                <a:r>
                  <a:rPr lang="en-US" dirty="0">
                    <a:latin typeface="Book Antiqua" panose="02040602050305030304" pitchFamily="18" charset="0"/>
                  </a:rPr>
                  <a:t> </a:t>
                </a:r>
                <a:r>
                  <a:rPr lang="en-US" dirty="0" err="1">
                    <a:latin typeface="Book Antiqua" panose="02040602050305030304" pitchFamily="18" charset="0"/>
                  </a:rPr>
                  <a:t>temperatura</a:t>
                </a:r>
                <a:r>
                  <a:rPr lang="en-US" dirty="0">
                    <a:latin typeface="Book Antiqua" panose="02040602050305030304" pitchFamily="18" charset="0"/>
                  </a:rPr>
                  <a:t> -20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latin typeface="Book Antiqua" panose="02040602050305030304" pitchFamily="18" charset="0"/>
                  </a:rPr>
                  <a:t>C </a:t>
                </a:r>
              </a:p>
              <a:p>
                <a:r>
                  <a:rPr lang="en-US" dirty="0">
                    <a:latin typeface="Book Antiqua" panose="02040602050305030304" pitchFamily="18" charset="0"/>
                  </a:rPr>
                  <a:t>- </a:t>
                </a:r>
                <a:r>
                  <a:rPr lang="en-US" dirty="0" err="1">
                    <a:latin typeface="Book Antiqua" panose="02040602050305030304" pitchFamily="18" charset="0"/>
                  </a:rPr>
                  <a:t>maksimalna</a:t>
                </a:r>
                <a:r>
                  <a:rPr lang="en-US" dirty="0">
                    <a:latin typeface="Book Antiqua" panose="02040602050305030304" pitchFamily="18" charset="0"/>
                  </a:rPr>
                  <a:t> </a:t>
                </a:r>
                <a:r>
                  <a:rPr lang="en-US" dirty="0" err="1">
                    <a:latin typeface="Book Antiqua" panose="02040602050305030304" pitchFamily="18" charset="0"/>
                  </a:rPr>
                  <a:t>temperatura</a:t>
                </a:r>
                <a:r>
                  <a:rPr lang="en-US" dirty="0">
                    <a:latin typeface="Book Antiqua" panose="02040602050305030304" pitchFamily="18" charset="0"/>
                  </a:rPr>
                  <a:t> +40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latin typeface="Book Antiqua" panose="02040602050305030304" pitchFamily="18" charset="0"/>
                  </a:rPr>
                  <a:t>C </a:t>
                </a:r>
              </a:p>
              <a:p>
                <a:r>
                  <a:rPr lang="en-US" dirty="0">
                    <a:latin typeface="Book Antiqua" panose="02040602050305030304" pitchFamily="18" charset="0"/>
                  </a:rPr>
                  <a:t>- </a:t>
                </a:r>
                <a:r>
                  <a:rPr lang="en-US" dirty="0" err="1">
                    <a:latin typeface="Book Antiqua" panose="02040602050305030304" pitchFamily="18" charset="0"/>
                  </a:rPr>
                  <a:t>temperatura</a:t>
                </a:r>
                <a:r>
                  <a:rPr lang="en-US" dirty="0">
                    <a:latin typeface="Book Antiqua" panose="02040602050305030304" pitchFamily="18" charset="0"/>
                  </a:rPr>
                  <a:t> </a:t>
                </a:r>
                <a:r>
                  <a:rPr lang="en-US" dirty="0" err="1">
                    <a:latin typeface="Book Antiqua" panose="02040602050305030304" pitchFamily="18" charset="0"/>
                  </a:rPr>
                  <a:t>kod</a:t>
                </a:r>
                <a:r>
                  <a:rPr lang="en-US" dirty="0">
                    <a:latin typeface="Book Antiqua" panose="02040602050305030304" pitchFamily="18" charset="0"/>
                  </a:rPr>
                  <a:t> </a:t>
                </a:r>
                <a:r>
                  <a:rPr lang="en-US" dirty="0" err="1">
                    <a:latin typeface="Book Antiqua" panose="02040602050305030304" pitchFamily="18" charset="0"/>
                  </a:rPr>
                  <a:t>koje</a:t>
                </a:r>
                <a:r>
                  <a:rPr lang="en-US" dirty="0">
                    <a:latin typeface="Book Antiqua" panose="02040602050305030304" pitchFamily="18" charset="0"/>
                  </a:rPr>
                  <a:t> se </a:t>
                </a:r>
                <a:r>
                  <a:rPr lang="en-US" dirty="0" err="1">
                    <a:latin typeface="Book Antiqua" panose="02040602050305030304" pitchFamily="18" charset="0"/>
                  </a:rPr>
                  <a:t>pojavljuje</a:t>
                </a:r>
                <a:r>
                  <a:rPr lang="en-US" dirty="0">
                    <a:latin typeface="Book Antiqua" panose="02040602050305030304" pitchFamily="18" charset="0"/>
                  </a:rPr>
                  <a:t> </a:t>
                </a:r>
                <a:r>
                  <a:rPr lang="en-US" dirty="0" err="1">
                    <a:latin typeface="Book Antiqua" panose="02040602050305030304" pitchFamily="18" charset="0"/>
                  </a:rPr>
                  <a:t>zimski</a:t>
                </a:r>
                <a:r>
                  <a:rPr lang="en-US" dirty="0">
                    <a:latin typeface="Book Antiqua" panose="02040602050305030304" pitchFamily="18" charset="0"/>
                  </a:rPr>
                  <a:t> </a:t>
                </a:r>
                <a:r>
                  <a:rPr lang="en-US" dirty="0" err="1">
                    <a:latin typeface="Book Antiqua" panose="02040602050305030304" pitchFamily="18" charset="0"/>
                  </a:rPr>
                  <a:t>dodatni</a:t>
                </a:r>
                <a:r>
                  <a:rPr lang="en-US" dirty="0">
                    <a:latin typeface="Book Antiqua" panose="02040602050305030304" pitchFamily="18" charset="0"/>
                  </a:rPr>
                  <a:t> </a:t>
                </a:r>
                <a:r>
                  <a:rPr lang="en-US" dirty="0" err="1">
                    <a:latin typeface="Book Antiqua" panose="02040602050305030304" pitchFamily="18" charset="0"/>
                  </a:rPr>
                  <a:t>teret</a:t>
                </a:r>
                <a:r>
                  <a:rPr lang="en-US" dirty="0">
                    <a:latin typeface="Book Antiqua" panose="02040602050305030304" pitchFamily="18" charset="0"/>
                  </a:rPr>
                  <a:t> -5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latin typeface="Book Antiqua" panose="02040602050305030304" pitchFamily="18" charset="0"/>
                  </a:rPr>
                  <a:t>C </a:t>
                </a:r>
              </a:p>
              <a:p>
                <a:r>
                  <a:rPr lang="en-US" dirty="0">
                    <a:latin typeface="Book Antiqua" panose="02040602050305030304" pitchFamily="18" charset="0"/>
                  </a:rPr>
                  <a:t>- </a:t>
                </a:r>
                <a:r>
                  <a:rPr lang="en-US" dirty="0" err="1">
                    <a:latin typeface="Book Antiqua" panose="02040602050305030304" pitchFamily="18" charset="0"/>
                  </a:rPr>
                  <a:t>srednja</a:t>
                </a:r>
                <a:r>
                  <a:rPr lang="en-US" dirty="0">
                    <a:latin typeface="Book Antiqua" panose="02040602050305030304" pitchFamily="18" charset="0"/>
                  </a:rPr>
                  <a:t> </a:t>
                </a:r>
                <a:r>
                  <a:rPr lang="en-US" dirty="0" err="1">
                    <a:latin typeface="Book Antiqua" panose="02040602050305030304" pitchFamily="18" charset="0"/>
                  </a:rPr>
                  <a:t>temperatura</a:t>
                </a:r>
                <a:r>
                  <a:rPr lang="en-US" dirty="0">
                    <a:latin typeface="Book Antiqua" panose="02040602050305030304" pitchFamily="18" charset="0"/>
                  </a:rPr>
                  <a:t> (u </a:t>
                </a:r>
                <a:r>
                  <a:rPr lang="en-US" dirty="0" err="1">
                    <a:latin typeface="Book Antiqua" panose="02040602050305030304" pitchFamily="18" charset="0"/>
                  </a:rPr>
                  <a:t>našim</a:t>
                </a:r>
                <a:r>
                  <a:rPr lang="en-US" dirty="0">
                    <a:latin typeface="Book Antiqua" panose="02040602050305030304" pitchFamily="18" charset="0"/>
                  </a:rPr>
                  <a:t> </a:t>
                </a:r>
                <a:r>
                  <a:rPr lang="en-US" dirty="0" err="1">
                    <a:latin typeface="Book Antiqua" panose="02040602050305030304" pitchFamily="18" charset="0"/>
                  </a:rPr>
                  <a:t>okolnostima</a:t>
                </a:r>
                <a:r>
                  <a:rPr lang="en-US" dirty="0">
                    <a:latin typeface="Book Antiqua" panose="02040602050305030304" pitchFamily="18" charset="0"/>
                  </a:rPr>
                  <a:t>) +15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latin typeface="Book Antiqua" panose="02040602050305030304" pitchFamily="18" charset="0"/>
                  </a:rPr>
                  <a:t>C. . </a:t>
                </a:r>
              </a:p>
            </p:txBody>
          </p:sp>
        </mc:Choice>
        <mc:Fallback xmlns="">
          <p:sp>
            <p:nvSpPr>
              <p:cNvPr id="3" name="Content Placeholder 2">
                <a:extLst>
                  <a:ext uri="{FF2B5EF4-FFF2-40B4-BE49-F238E27FC236}">
                    <a16:creationId xmlns:a16="http://schemas.microsoft.com/office/drawing/2014/main" id="{62A45254-544F-44A6-A624-B575E95C3400}"/>
                  </a:ext>
                </a:extLst>
              </p:cNvPr>
              <p:cNvSpPr>
                <a:spLocks noGrp="1" noRot="1" noChangeAspect="1" noMove="1" noResize="1" noEditPoints="1" noAdjustHandles="1" noChangeArrowheads="1" noChangeShapeType="1" noTextEdit="1"/>
              </p:cNvSpPr>
              <p:nvPr>
                <p:ph idx="1"/>
              </p:nvPr>
            </p:nvSpPr>
            <p:spPr>
              <a:xfrm>
                <a:off x="1097280" y="2108201"/>
                <a:ext cx="10058400" cy="4109719"/>
              </a:xfrm>
              <a:blipFill>
                <a:blip r:embed="rId2"/>
                <a:stretch>
                  <a:fillRect l="-909" t="-3709" r="-1333"/>
                </a:stretch>
              </a:blipFill>
            </p:spPr>
            <p:txBody>
              <a:bodyPr/>
              <a:lstStyle/>
              <a:p>
                <a:r>
                  <a:rPr lang="sr-Latn-ME">
                    <a:noFill/>
                  </a:rPr>
                  <a:t> </a:t>
                </a:r>
              </a:p>
            </p:txBody>
          </p:sp>
        </mc:Fallback>
      </mc:AlternateContent>
    </p:spTree>
    <p:extLst>
      <p:ext uri="{BB962C8B-B14F-4D97-AF65-F5344CB8AC3E}">
        <p14:creationId xmlns:p14="http://schemas.microsoft.com/office/powerpoint/2010/main" val="2752810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E8B8-03ED-49F4-A1D5-E5847BC58AA8}"/>
              </a:ext>
            </a:extLst>
          </p:cNvPr>
          <p:cNvSpPr>
            <a:spLocks noGrp="1"/>
          </p:cNvSpPr>
          <p:nvPr>
            <p:ph type="title"/>
          </p:nvPr>
        </p:nvSpPr>
        <p:spPr/>
        <p:txBody>
          <a:bodyPr/>
          <a:lstStyle/>
          <a:p>
            <a:r>
              <a:rPr lang="en-US" dirty="0" err="1"/>
              <a:t>Dodatni</a:t>
            </a:r>
            <a:r>
              <a:rPr lang="en-US" dirty="0"/>
              <a:t> </a:t>
            </a:r>
            <a:r>
              <a:rPr lang="en-US" dirty="0" err="1"/>
              <a:t>teret</a:t>
            </a:r>
            <a:endParaRPr lang="en-US" dirty="0"/>
          </a:p>
        </p:txBody>
      </p:sp>
      <p:sp>
        <p:nvSpPr>
          <p:cNvPr id="3" name="Content Placeholder 2">
            <a:extLst>
              <a:ext uri="{FF2B5EF4-FFF2-40B4-BE49-F238E27FC236}">
                <a16:creationId xmlns:a16="http://schemas.microsoft.com/office/drawing/2014/main" id="{E4F27923-4F22-4EFB-8654-BAE37F6B4438}"/>
              </a:ext>
            </a:extLst>
          </p:cNvPr>
          <p:cNvSpPr>
            <a:spLocks noGrp="1"/>
          </p:cNvSpPr>
          <p:nvPr>
            <p:ph idx="1"/>
          </p:nvPr>
        </p:nvSpPr>
        <p:spPr>
          <a:xfrm>
            <a:off x="1097280" y="2108201"/>
            <a:ext cx="7702163" cy="3961295"/>
          </a:xfrm>
        </p:spPr>
        <p:txBody>
          <a:bodyPr>
            <a:normAutofit fontScale="70000" lnSpcReduction="20000"/>
          </a:bodyPr>
          <a:lstStyle/>
          <a:p>
            <a:r>
              <a:rPr lang="en-US" dirty="0">
                <a:latin typeface="Book Antiqua" panose="02040602050305030304" pitchFamily="18" charset="0"/>
              </a:rPr>
              <a:t>U </a:t>
            </a:r>
            <a:r>
              <a:rPr lang="en-US" dirty="0" err="1">
                <a:latin typeface="Book Antiqua" panose="02040602050305030304" pitchFamily="18" charset="0"/>
              </a:rPr>
              <a:t>hladnom</a:t>
            </a:r>
            <a:r>
              <a:rPr lang="en-US" dirty="0">
                <a:latin typeface="Book Antiqua" panose="02040602050305030304" pitchFamily="18" charset="0"/>
              </a:rPr>
              <a:t> </a:t>
            </a:r>
            <a:r>
              <a:rPr lang="en-US" dirty="0" err="1">
                <a:latin typeface="Book Antiqua" panose="02040602050305030304" pitchFamily="18" charset="0"/>
              </a:rPr>
              <a:t>vremenskom</a:t>
            </a:r>
            <a:r>
              <a:rPr lang="en-US" dirty="0">
                <a:latin typeface="Book Antiqua" panose="02040602050305030304" pitchFamily="18" charset="0"/>
              </a:rPr>
              <a:t> </a:t>
            </a:r>
            <a:r>
              <a:rPr lang="en-US" dirty="0" err="1">
                <a:latin typeface="Book Antiqua" panose="02040602050305030304" pitchFamily="18" charset="0"/>
              </a:rPr>
              <a:t>periodu</a:t>
            </a:r>
            <a:r>
              <a:rPr lang="en-US" dirty="0">
                <a:latin typeface="Book Antiqua" panose="02040602050305030304" pitchFamily="18" charset="0"/>
              </a:rPr>
              <a:t> </a:t>
            </a:r>
            <a:r>
              <a:rPr lang="en-US" dirty="0" err="1">
                <a:latin typeface="Book Antiqua" panose="02040602050305030304" pitchFamily="18" charset="0"/>
              </a:rPr>
              <a:t>na</a:t>
            </a:r>
            <a:r>
              <a:rPr lang="en-US" dirty="0">
                <a:latin typeface="Book Antiqua" panose="02040602050305030304" pitchFamily="18" charset="0"/>
              </a:rPr>
              <a:t> </a:t>
            </a:r>
            <a:r>
              <a:rPr lang="en-US" dirty="0" err="1">
                <a:latin typeface="Book Antiqua" panose="02040602050305030304" pitchFamily="18" charset="0"/>
              </a:rPr>
              <a:t>provodnicima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ostalim</a:t>
            </a:r>
            <a:r>
              <a:rPr lang="en-US" dirty="0">
                <a:latin typeface="Book Antiqua" panose="02040602050305030304" pitchFamily="18" charset="0"/>
              </a:rPr>
              <a:t> </a:t>
            </a:r>
            <a:r>
              <a:rPr lang="en-US" dirty="0" err="1">
                <a:latin typeface="Book Antiqua" panose="02040602050305030304" pitchFamily="18" charset="0"/>
              </a:rPr>
              <a:t>elementima</a:t>
            </a:r>
            <a:r>
              <a:rPr lang="en-US" dirty="0">
                <a:latin typeface="Book Antiqua" panose="02040602050305030304" pitchFamily="18" charset="0"/>
              </a:rPr>
              <a:t> </a:t>
            </a:r>
            <a:r>
              <a:rPr lang="en-US" dirty="0" err="1">
                <a:latin typeface="Book Antiqua" panose="02040602050305030304" pitchFamily="18" charset="0"/>
              </a:rPr>
              <a:t>dalekovoda</a:t>
            </a:r>
            <a:r>
              <a:rPr lang="en-US" dirty="0">
                <a:latin typeface="Book Antiqua" panose="02040602050305030304" pitchFamily="18" charset="0"/>
              </a:rPr>
              <a:t> </a:t>
            </a:r>
            <a:r>
              <a:rPr lang="en-US" dirty="0" err="1">
                <a:latin typeface="Book Antiqua" panose="02040602050305030304" pitchFamily="18" charset="0"/>
              </a:rPr>
              <a:t>mogu</a:t>
            </a:r>
            <a:r>
              <a:rPr lang="en-US" dirty="0">
                <a:latin typeface="Book Antiqua" panose="02040602050305030304" pitchFamily="18" charset="0"/>
              </a:rPr>
              <a:t> se </a:t>
            </a:r>
            <a:r>
              <a:rPr lang="en-US" dirty="0" err="1">
                <a:latin typeface="Book Antiqua" panose="02040602050305030304" pitchFamily="18" charset="0"/>
              </a:rPr>
              <a:t>nahvatati</a:t>
            </a:r>
            <a:r>
              <a:rPr lang="en-US" dirty="0">
                <a:latin typeface="Book Antiqua" panose="02040602050305030304" pitchFamily="18" charset="0"/>
              </a:rPr>
              <a:t> </a:t>
            </a:r>
            <a:r>
              <a:rPr lang="en-US" dirty="0" err="1">
                <a:latin typeface="Book Antiqua" panose="02040602050305030304" pitchFamily="18" charset="0"/>
              </a:rPr>
              <a:t>inje</a:t>
            </a:r>
            <a:r>
              <a:rPr lang="en-US" dirty="0">
                <a:latin typeface="Book Antiqua" panose="02040602050305030304" pitchFamily="18" charset="0"/>
              </a:rPr>
              <a:t>, led </a:t>
            </a:r>
            <a:r>
              <a:rPr lang="en-US" dirty="0" err="1">
                <a:latin typeface="Book Antiqua" panose="02040602050305030304" pitchFamily="18" charset="0"/>
              </a:rPr>
              <a:t>ili</a:t>
            </a:r>
            <a:r>
              <a:rPr lang="en-US" dirty="0">
                <a:latin typeface="Book Antiqua" panose="02040602050305030304" pitchFamily="18" charset="0"/>
              </a:rPr>
              <a:t> </a:t>
            </a:r>
            <a:r>
              <a:rPr lang="en-US" dirty="0" err="1">
                <a:latin typeface="Book Antiqua" panose="02040602050305030304" pitchFamily="18" charset="0"/>
              </a:rPr>
              <a:t>snijeg</a:t>
            </a:r>
            <a:r>
              <a:rPr lang="en-US" dirty="0">
                <a:latin typeface="Book Antiqua" panose="02040602050305030304" pitchFamily="18" charset="0"/>
              </a:rPr>
              <a:t>, </a:t>
            </a:r>
            <a:r>
              <a:rPr lang="en-US" dirty="0" err="1">
                <a:latin typeface="Book Antiqua" panose="02040602050305030304" pitchFamily="18" charset="0"/>
              </a:rPr>
              <a:t>koje</a:t>
            </a:r>
            <a:r>
              <a:rPr lang="en-US" dirty="0">
                <a:latin typeface="Book Antiqua" panose="02040602050305030304" pitchFamily="18" charset="0"/>
              </a:rPr>
              <a:t> </a:t>
            </a:r>
            <a:r>
              <a:rPr lang="en-US" dirty="0" err="1">
                <a:latin typeface="Book Antiqua" panose="02040602050305030304" pitchFamily="18" charset="0"/>
              </a:rPr>
              <a:t>zajedničkim</a:t>
            </a:r>
            <a:r>
              <a:rPr lang="en-US" dirty="0">
                <a:latin typeface="Book Antiqua" panose="02040602050305030304" pitchFamily="18" charset="0"/>
              </a:rPr>
              <a:t> </a:t>
            </a:r>
            <a:r>
              <a:rPr lang="en-US" dirty="0" err="1">
                <a:latin typeface="Book Antiqua" panose="02040602050305030304" pitchFamily="18" charset="0"/>
              </a:rPr>
              <a:t>nazivamo</a:t>
            </a:r>
            <a:r>
              <a:rPr lang="en-US" dirty="0">
                <a:latin typeface="Book Antiqua" panose="02040602050305030304" pitchFamily="18" charset="0"/>
              </a:rPr>
              <a:t> </a:t>
            </a:r>
            <a:r>
              <a:rPr lang="en-US" dirty="0" err="1">
                <a:latin typeface="Book Antiqua" panose="02040602050305030304" pitchFamily="18" charset="0"/>
              </a:rPr>
              <a:t>dodatni</a:t>
            </a:r>
            <a:r>
              <a:rPr lang="en-US" dirty="0">
                <a:latin typeface="Book Antiqua" panose="02040602050305030304" pitchFamily="18" charset="0"/>
              </a:rPr>
              <a:t> </a:t>
            </a:r>
            <a:r>
              <a:rPr lang="en-US" dirty="0" err="1">
                <a:latin typeface="Book Antiqua" panose="02040602050305030304" pitchFamily="18" charset="0"/>
              </a:rPr>
              <a:t>teret</a:t>
            </a:r>
            <a:r>
              <a:rPr lang="en-US" dirty="0">
                <a:latin typeface="Book Antiqua" panose="02040602050305030304" pitchFamily="18" charset="0"/>
              </a:rPr>
              <a:t>.</a:t>
            </a:r>
          </a:p>
          <a:p>
            <a:r>
              <a:rPr lang="en-US" b="1" dirty="0" err="1">
                <a:latin typeface="Book Antiqua" panose="02040602050305030304" pitchFamily="18" charset="0"/>
              </a:rPr>
              <a:t>Dodatni</a:t>
            </a:r>
            <a:r>
              <a:rPr lang="en-US" b="1" dirty="0">
                <a:latin typeface="Book Antiqua" panose="02040602050305030304" pitchFamily="18" charset="0"/>
              </a:rPr>
              <a:t> </a:t>
            </a:r>
            <a:r>
              <a:rPr lang="en-US" b="1" dirty="0" err="1">
                <a:latin typeface="Book Antiqua" panose="02040602050305030304" pitchFamily="18" charset="0"/>
              </a:rPr>
              <a:t>teret</a:t>
            </a:r>
            <a:r>
              <a:rPr lang="en-US" b="1" dirty="0">
                <a:latin typeface="Book Antiqua" panose="02040602050305030304" pitchFamily="18" charset="0"/>
              </a:rPr>
              <a:t> </a:t>
            </a:r>
            <a:r>
              <a:rPr lang="en-US" dirty="0">
                <a:latin typeface="Book Antiqua" panose="02040602050305030304" pitchFamily="18" charset="0"/>
              </a:rPr>
              <a:t>je </a:t>
            </a:r>
            <a:r>
              <a:rPr lang="en-US" dirty="0" err="1">
                <a:latin typeface="Book Antiqua" panose="02040602050305030304" pitchFamily="18" charset="0"/>
              </a:rPr>
              <a:t>opterećenje</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koje</a:t>
            </a:r>
            <a:r>
              <a:rPr lang="en-US" dirty="0">
                <a:latin typeface="Book Antiqua" panose="02040602050305030304" pitchFamily="18" charset="0"/>
              </a:rPr>
              <a:t> </a:t>
            </a:r>
            <a:r>
              <a:rPr lang="en-US" dirty="0" err="1">
                <a:latin typeface="Book Antiqua" panose="02040602050305030304" pitchFamily="18" charset="0"/>
              </a:rPr>
              <a:t>djeluje</a:t>
            </a:r>
            <a:r>
              <a:rPr lang="en-US" dirty="0">
                <a:latin typeface="Book Antiqua" panose="02040602050305030304" pitchFamily="18" charset="0"/>
              </a:rPr>
              <a:t> </a:t>
            </a:r>
            <a:r>
              <a:rPr lang="en-US" dirty="0" err="1">
                <a:latin typeface="Book Antiqua" panose="02040602050305030304" pitchFamily="18" charset="0"/>
              </a:rPr>
              <a:t>vertikalno</a:t>
            </a:r>
            <a:r>
              <a:rPr lang="en-US" dirty="0">
                <a:latin typeface="Book Antiqua" panose="02040602050305030304" pitchFamily="18" charset="0"/>
              </a:rPr>
              <a:t> </a:t>
            </a:r>
            <a:r>
              <a:rPr lang="en-US" dirty="0" err="1">
                <a:latin typeface="Book Antiqua" panose="02040602050305030304" pitchFamily="18" charset="0"/>
              </a:rPr>
              <a:t>naniže</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dodaje</a:t>
            </a:r>
            <a:r>
              <a:rPr lang="en-US" dirty="0">
                <a:latin typeface="Book Antiqua" panose="02040602050305030304" pitchFamily="18" charset="0"/>
              </a:rPr>
              <a:t> se </a:t>
            </a:r>
            <a:r>
              <a:rPr lang="en-US" dirty="0" err="1">
                <a:latin typeface="Book Antiqua" panose="02040602050305030304" pitchFamily="18" charset="0"/>
              </a:rPr>
              <a:t>težini</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p>
          <a:p>
            <a:r>
              <a:rPr lang="en-US" dirty="0" err="1">
                <a:latin typeface="Book Antiqua" panose="02040602050305030304" pitchFamily="18" charset="0"/>
              </a:rPr>
              <a:t>Dodatni</a:t>
            </a:r>
            <a:r>
              <a:rPr lang="en-US" dirty="0">
                <a:latin typeface="Book Antiqua" panose="02040602050305030304" pitchFamily="18" charset="0"/>
              </a:rPr>
              <a:t> </a:t>
            </a:r>
            <a:r>
              <a:rPr lang="en-US" dirty="0" err="1">
                <a:latin typeface="Book Antiqua" panose="02040602050305030304" pitchFamily="18" charset="0"/>
              </a:rPr>
              <a:t>teret</a:t>
            </a:r>
            <a:r>
              <a:rPr lang="en-US" dirty="0">
                <a:latin typeface="Book Antiqua" panose="02040602050305030304" pitchFamily="18" charset="0"/>
              </a:rPr>
              <a:t> se </a:t>
            </a:r>
            <a:r>
              <a:rPr lang="en-US" dirty="0" err="1">
                <a:latin typeface="Book Antiqua" panose="02040602050305030304" pitchFamily="18" charset="0"/>
              </a:rPr>
              <a:t>izražava</a:t>
            </a:r>
            <a:r>
              <a:rPr lang="en-US" dirty="0">
                <a:latin typeface="Book Antiqua" panose="02040602050305030304" pitchFamily="18" charset="0"/>
              </a:rPr>
              <a:t> </a:t>
            </a:r>
            <a:r>
              <a:rPr lang="en-US" dirty="0" err="1">
                <a:latin typeface="Book Antiqua" panose="02040602050305030304" pitchFamily="18" charset="0"/>
              </a:rPr>
              <a:t>preko</a:t>
            </a:r>
            <a:r>
              <a:rPr lang="en-US" dirty="0">
                <a:latin typeface="Book Antiqua" panose="02040602050305030304" pitchFamily="18" charset="0"/>
              </a:rPr>
              <a:t> </a:t>
            </a:r>
            <a:r>
              <a:rPr lang="en-US" dirty="0" err="1">
                <a:latin typeface="Book Antiqua" panose="02040602050305030304" pitchFamily="18" charset="0"/>
              </a:rPr>
              <a:t>specifične</a:t>
            </a:r>
            <a:r>
              <a:rPr lang="en-US" dirty="0">
                <a:latin typeface="Book Antiqua" panose="02040602050305030304" pitchFamily="18" charset="0"/>
              </a:rPr>
              <a:t> </a:t>
            </a:r>
            <a:r>
              <a:rPr lang="en-US" dirty="0" err="1">
                <a:latin typeface="Book Antiqua" panose="02040602050305030304" pitchFamily="18" charset="0"/>
              </a:rPr>
              <a:t>težine</a:t>
            </a:r>
            <a:r>
              <a:rPr lang="en-US" dirty="0">
                <a:latin typeface="Book Antiqua" panose="02040602050305030304" pitchFamily="18" charset="0"/>
              </a:rPr>
              <a:t> </a:t>
            </a:r>
            <a:r>
              <a:rPr lang="en-US" dirty="0" err="1">
                <a:latin typeface="Book Antiqua" panose="02040602050305030304" pitchFamily="18" charset="0"/>
              </a:rPr>
              <a:t>dodatnog</a:t>
            </a:r>
            <a:r>
              <a:rPr lang="en-US" dirty="0">
                <a:latin typeface="Book Antiqua" panose="02040602050305030304" pitchFamily="18" charset="0"/>
              </a:rPr>
              <a:t> </a:t>
            </a:r>
            <a:r>
              <a:rPr lang="en-US" dirty="0" err="1">
                <a:latin typeface="Book Antiqua" panose="02040602050305030304" pitchFamily="18" charset="0"/>
              </a:rPr>
              <a:t>tereta</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specifičnog</a:t>
            </a:r>
            <a:r>
              <a:rPr lang="en-US" dirty="0">
                <a:latin typeface="Book Antiqua" panose="02040602050305030304" pitchFamily="18" charset="0"/>
              </a:rPr>
              <a:t> </a:t>
            </a:r>
            <a:r>
              <a:rPr lang="en-US" dirty="0" err="1">
                <a:latin typeface="Book Antiqua" panose="02040602050305030304" pitchFamily="18" charset="0"/>
              </a:rPr>
              <a:t>dodatnog</a:t>
            </a:r>
            <a:r>
              <a:rPr lang="en-US" dirty="0">
                <a:latin typeface="Book Antiqua" panose="02040602050305030304" pitchFamily="18" charset="0"/>
              </a:rPr>
              <a:t> </a:t>
            </a:r>
            <a:r>
              <a:rPr lang="en-US" dirty="0" err="1">
                <a:latin typeface="Book Antiqua" panose="02040602050305030304" pitchFamily="18" charset="0"/>
              </a:rPr>
              <a:t>opterećenja</a:t>
            </a:r>
            <a:r>
              <a:rPr lang="en-US" dirty="0">
                <a:latin typeface="Book Antiqua" panose="02040602050305030304" pitchFamily="18" charset="0"/>
              </a:rPr>
              <a:t>, </a:t>
            </a:r>
            <a:r>
              <a:rPr lang="en-US" dirty="0" err="1">
                <a:latin typeface="Book Antiqua" panose="02040602050305030304" pitchFamily="18" charset="0"/>
              </a:rPr>
              <a:t>koje</a:t>
            </a:r>
            <a:r>
              <a:rPr lang="en-US" dirty="0">
                <a:latin typeface="Book Antiqua" panose="02040602050305030304" pitchFamily="18" charset="0"/>
              </a:rPr>
              <a:t> se </a:t>
            </a:r>
            <a:r>
              <a:rPr lang="en-US" dirty="0" err="1">
                <a:latin typeface="Book Antiqua" panose="02040602050305030304" pitchFamily="18" charset="0"/>
              </a:rPr>
              <a:t>označava</a:t>
            </a:r>
            <a:r>
              <a:rPr lang="en-US" dirty="0">
                <a:latin typeface="Book Antiqua" panose="02040602050305030304" pitchFamily="18" charset="0"/>
              </a:rPr>
              <a:t> </a:t>
            </a:r>
            <a:r>
              <a:rPr lang="en-US" dirty="0" err="1">
                <a:latin typeface="Book Antiqua" panose="02040602050305030304" pitchFamily="18" charset="0"/>
              </a:rPr>
              <a:t>sa</a:t>
            </a:r>
            <a:endParaRPr lang="en-US" dirty="0">
              <a:latin typeface="Book Antiqua" panose="02040602050305030304" pitchFamily="18" charset="0"/>
            </a:endParaRPr>
          </a:p>
          <a:p>
            <a:endParaRPr lang="en-US" dirty="0">
              <a:latin typeface="Book Antiqua" panose="02040602050305030304" pitchFamily="18" charset="0"/>
            </a:endParaRPr>
          </a:p>
          <a:p>
            <a:endParaRPr lang="sr-Latn-ME" dirty="0">
              <a:latin typeface="Book Antiqua" panose="02040602050305030304" pitchFamily="18" charset="0"/>
            </a:endParaRPr>
          </a:p>
          <a:p>
            <a:endParaRPr lang="en-US" dirty="0">
              <a:latin typeface="Book Antiqua" panose="02040602050305030304" pitchFamily="18" charset="0"/>
            </a:endParaRPr>
          </a:p>
          <a:p>
            <a:r>
              <a:rPr lang="en-US" dirty="0" err="1">
                <a:latin typeface="Book Antiqua" panose="02040602050305030304" pitchFamily="18" charset="0"/>
              </a:rPr>
              <a:t>Pri</a:t>
            </a:r>
            <a:r>
              <a:rPr lang="en-US" dirty="0">
                <a:latin typeface="Book Antiqua" panose="02040602050305030304" pitchFamily="18" charset="0"/>
              </a:rPr>
              <a:t> </a:t>
            </a:r>
            <a:r>
              <a:rPr lang="en-US" dirty="0" err="1">
                <a:latin typeface="Book Antiqua" panose="02040602050305030304" pitchFamily="18" charset="0"/>
              </a:rPr>
              <a:t>pojavi</a:t>
            </a:r>
            <a:r>
              <a:rPr lang="en-US" dirty="0">
                <a:latin typeface="Book Antiqua" panose="02040602050305030304" pitchFamily="18" charset="0"/>
              </a:rPr>
              <a:t> </a:t>
            </a:r>
            <a:r>
              <a:rPr lang="en-US" dirty="0" err="1">
                <a:latin typeface="Book Antiqua" panose="02040602050305030304" pitchFamily="18" charset="0"/>
              </a:rPr>
              <a:t>dodatnog</a:t>
            </a:r>
            <a:r>
              <a:rPr lang="en-US" dirty="0">
                <a:latin typeface="Book Antiqua" panose="02040602050305030304" pitchFamily="18" charset="0"/>
              </a:rPr>
              <a:t> </a:t>
            </a:r>
            <a:r>
              <a:rPr lang="en-US" dirty="0" err="1">
                <a:latin typeface="Book Antiqua" panose="02040602050305030304" pitchFamily="18" charset="0"/>
              </a:rPr>
              <a:t>tereta</a:t>
            </a:r>
            <a:r>
              <a:rPr lang="en-US" dirty="0">
                <a:latin typeface="Book Antiqua" panose="02040602050305030304" pitchFamily="18" charset="0"/>
              </a:rPr>
              <a:t>, </a:t>
            </a:r>
            <a:r>
              <a:rPr lang="en-US" dirty="0" err="1">
                <a:latin typeface="Book Antiqua" panose="02040602050305030304" pitchFamily="18" charset="0"/>
              </a:rPr>
              <a:t>djeluje</a:t>
            </a:r>
            <a:r>
              <a:rPr lang="en-US" dirty="0">
                <a:latin typeface="Book Antiqua" panose="02040602050305030304" pitchFamily="18" charset="0"/>
              </a:rPr>
              <a:t> </a:t>
            </a:r>
            <a:r>
              <a:rPr lang="en-US" dirty="0" err="1">
                <a:latin typeface="Book Antiqua" panose="02040602050305030304" pitchFamily="18" charset="0"/>
              </a:rPr>
              <a:t>ukupno</a:t>
            </a:r>
            <a:r>
              <a:rPr lang="en-US" dirty="0">
                <a:latin typeface="Book Antiqua" panose="02040602050305030304" pitchFamily="18" charset="0"/>
              </a:rPr>
              <a:t> </a:t>
            </a:r>
            <a:r>
              <a:rPr lang="en-US" dirty="0" err="1">
                <a:latin typeface="Book Antiqua" panose="02040602050305030304" pitchFamily="18" charset="0"/>
              </a:rPr>
              <a:t>opterećenje</a:t>
            </a:r>
            <a:r>
              <a:rPr lang="en-US" dirty="0">
                <a:latin typeface="Book Antiqua" panose="02040602050305030304" pitchFamily="18" charset="0"/>
              </a:rPr>
              <a:t> </a:t>
            </a:r>
            <a:r>
              <a:rPr lang="en-US" dirty="0" err="1">
                <a:latin typeface="Book Antiqua" panose="02040602050305030304" pitchFamily="18" charset="0"/>
              </a:rPr>
              <a:t>koje</a:t>
            </a:r>
            <a:r>
              <a:rPr lang="en-US" dirty="0">
                <a:latin typeface="Book Antiqua" panose="02040602050305030304" pitchFamily="18" charset="0"/>
              </a:rPr>
              <a:t> je </a:t>
            </a:r>
            <a:r>
              <a:rPr lang="en-US" dirty="0" err="1">
                <a:latin typeface="Book Antiqua" panose="02040602050305030304" pitchFamily="18" charset="0"/>
              </a:rPr>
              <a:t>jednako</a:t>
            </a:r>
            <a:r>
              <a:rPr lang="en-US" dirty="0">
                <a:latin typeface="Book Antiqua" panose="02040602050305030304" pitchFamily="18" charset="0"/>
              </a:rPr>
              <a:t> </a:t>
            </a:r>
            <a:r>
              <a:rPr lang="en-US" dirty="0" err="1">
                <a:latin typeface="Book Antiqua" panose="02040602050305030304" pitchFamily="18" charset="0"/>
              </a:rPr>
              <a:t>zbiru</a:t>
            </a:r>
            <a:r>
              <a:rPr lang="en-US" dirty="0">
                <a:latin typeface="Book Antiqua" panose="02040602050305030304" pitchFamily="18" charset="0"/>
              </a:rPr>
              <a:t> </a:t>
            </a:r>
            <a:r>
              <a:rPr lang="en-US" dirty="0" err="1">
                <a:latin typeface="Book Antiqua" panose="02040602050305030304" pitchFamily="18" charset="0"/>
              </a:rPr>
              <a:t>opterećenja</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opterećenja</a:t>
            </a:r>
            <a:r>
              <a:rPr lang="en-US" dirty="0">
                <a:latin typeface="Book Antiqua" panose="02040602050305030304" pitchFamily="18" charset="0"/>
              </a:rPr>
              <a:t> </a:t>
            </a:r>
            <a:r>
              <a:rPr lang="en-US" dirty="0" err="1">
                <a:latin typeface="Book Antiqua" panose="02040602050305030304" pitchFamily="18" charset="0"/>
              </a:rPr>
              <a:t>dodatnog</a:t>
            </a:r>
            <a:r>
              <a:rPr lang="en-US" dirty="0">
                <a:latin typeface="Book Antiqua" panose="02040602050305030304" pitchFamily="18" charset="0"/>
              </a:rPr>
              <a:t> </a:t>
            </a:r>
            <a:r>
              <a:rPr lang="en-US" dirty="0" err="1">
                <a:latin typeface="Book Antiqua" panose="02040602050305030304" pitchFamily="18" charset="0"/>
              </a:rPr>
              <a:t>tereta</a:t>
            </a:r>
            <a:r>
              <a:rPr lang="en-US" dirty="0">
                <a:latin typeface="Book Antiqua" panose="02040602050305030304" pitchFamily="18" charset="0"/>
              </a:rPr>
              <a:t>.</a:t>
            </a:r>
          </a:p>
        </p:txBody>
      </p:sp>
      <p:pic>
        <p:nvPicPr>
          <p:cNvPr id="4" name="Picture 3">
            <a:extLst>
              <a:ext uri="{FF2B5EF4-FFF2-40B4-BE49-F238E27FC236}">
                <a16:creationId xmlns:a16="http://schemas.microsoft.com/office/drawing/2014/main" id="{51FD5C22-E882-4521-977F-D45ED5768590}"/>
              </a:ext>
            </a:extLst>
          </p:cNvPr>
          <p:cNvPicPr>
            <a:picLocks noChangeAspect="1"/>
          </p:cNvPicPr>
          <p:nvPr/>
        </p:nvPicPr>
        <p:blipFill>
          <a:blip r:embed="rId2"/>
          <a:stretch>
            <a:fillRect/>
          </a:stretch>
        </p:blipFill>
        <p:spPr>
          <a:xfrm>
            <a:off x="2820021" y="4572001"/>
            <a:ext cx="4258316" cy="730318"/>
          </a:xfrm>
          <a:prstGeom prst="rect">
            <a:avLst/>
          </a:prstGeom>
        </p:spPr>
      </p:pic>
      <p:pic>
        <p:nvPicPr>
          <p:cNvPr id="5" name="Picture 4">
            <a:extLst>
              <a:ext uri="{FF2B5EF4-FFF2-40B4-BE49-F238E27FC236}">
                <a16:creationId xmlns:a16="http://schemas.microsoft.com/office/drawing/2014/main" id="{37E06852-518E-4A4D-B0F1-CE658D8D4456}"/>
              </a:ext>
            </a:extLst>
          </p:cNvPr>
          <p:cNvPicPr>
            <a:picLocks noChangeAspect="1"/>
          </p:cNvPicPr>
          <p:nvPr/>
        </p:nvPicPr>
        <p:blipFill>
          <a:blip r:embed="rId3"/>
          <a:stretch>
            <a:fillRect/>
          </a:stretch>
        </p:blipFill>
        <p:spPr>
          <a:xfrm>
            <a:off x="8613678" y="3573582"/>
            <a:ext cx="3428453" cy="2495914"/>
          </a:xfrm>
          <a:prstGeom prst="rect">
            <a:avLst/>
          </a:prstGeom>
        </p:spPr>
      </p:pic>
      <p:pic>
        <p:nvPicPr>
          <p:cNvPr id="1026" name="Picture 2" descr="Резултат слика за winter powerline">
            <a:extLst>
              <a:ext uri="{FF2B5EF4-FFF2-40B4-BE49-F238E27FC236}">
                <a16:creationId xmlns:a16="http://schemas.microsoft.com/office/drawing/2014/main" id="{458301A0-81F1-43AC-84EA-EE4060F56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215" y="0"/>
            <a:ext cx="3577784" cy="22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05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7219-CD52-4E2E-9897-98F056F50333}"/>
              </a:ext>
            </a:extLst>
          </p:cNvPr>
          <p:cNvSpPr>
            <a:spLocks noGrp="1"/>
          </p:cNvSpPr>
          <p:nvPr>
            <p:ph type="title"/>
          </p:nvPr>
        </p:nvSpPr>
        <p:spPr/>
        <p:txBody>
          <a:bodyPr/>
          <a:lstStyle/>
          <a:p>
            <a:r>
              <a:rPr lang="en-US" dirty="0" err="1"/>
              <a:t>Dodatni</a:t>
            </a:r>
            <a:r>
              <a:rPr lang="en-US" dirty="0"/>
              <a:t> </a:t>
            </a:r>
            <a:r>
              <a:rPr lang="en-US" dirty="0" err="1"/>
              <a:t>teret</a:t>
            </a:r>
            <a:endParaRPr lang="en-US" dirty="0"/>
          </a:p>
        </p:txBody>
      </p:sp>
      <p:sp>
        <p:nvSpPr>
          <p:cNvPr id="4" name="Content Placeholder 3">
            <a:extLst>
              <a:ext uri="{FF2B5EF4-FFF2-40B4-BE49-F238E27FC236}">
                <a16:creationId xmlns:a16="http://schemas.microsoft.com/office/drawing/2014/main" id="{0FE66902-0FD9-4F5C-AEE3-CF6745E75233}"/>
              </a:ext>
            </a:extLst>
          </p:cNvPr>
          <p:cNvSpPr>
            <a:spLocks noGrp="1"/>
          </p:cNvSpPr>
          <p:nvPr>
            <p:ph idx="1"/>
          </p:nvPr>
        </p:nvSpPr>
        <p:spPr/>
        <p:txBody>
          <a:bodyPr/>
          <a:lstStyle/>
          <a:p>
            <a:r>
              <a:rPr lang="en-US" dirty="0" err="1">
                <a:latin typeface="Book Antiqua" panose="02040602050305030304" pitchFamily="18" charset="0"/>
              </a:rPr>
              <a:t>Ukupna</a:t>
            </a:r>
            <a:r>
              <a:rPr lang="en-US" dirty="0">
                <a:latin typeface="Book Antiqua" panose="02040602050305030304" pitchFamily="18" charset="0"/>
              </a:rPr>
              <a:t> </a:t>
            </a:r>
            <a:r>
              <a:rPr lang="en-US" dirty="0" err="1">
                <a:latin typeface="Book Antiqua" panose="02040602050305030304" pitchFamily="18" charset="0"/>
              </a:rPr>
              <a:t>specifična</a:t>
            </a:r>
            <a:r>
              <a:rPr lang="en-US" dirty="0">
                <a:latin typeface="Book Antiqua" panose="02040602050305030304" pitchFamily="18" charset="0"/>
              </a:rPr>
              <a:t> </a:t>
            </a:r>
            <a:r>
              <a:rPr lang="en-US" dirty="0" err="1">
                <a:latin typeface="Book Antiqua" panose="02040602050305030304" pitchFamily="18" charset="0"/>
              </a:rPr>
              <a:t>težina</a:t>
            </a:r>
            <a:r>
              <a:rPr lang="en-US" dirty="0">
                <a:latin typeface="Book Antiqua" panose="02040602050305030304" pitchFamily="18" charset="0"/>
              </a:rPr>
              <a:t>, </a:t>
            </a:r>
            <a:r>
              <a:rPr lang="en-US" dirty="0" err="1">
                <a:latin typeface="Book Antiqua" panose="02040602050305030304" pitchFamily="18" charset="0"/>
              </a:rPr>
              <a:t>odnosno</a:t>
            </a:r>
            <a:r>
              <a:rPr lang="en-US" dirty="0">
                <a:latin typeface="Book Antiqua" panose="02040602050305030304" pitchFamily="18" charset="0"/>
              </a:rPr>
              <a:t> </a:t>
            </a:r>
            <a:r>
              <a:rPr lang="en-US" dirty="0" err="1">
                <a:latin typeface="Book Antiqua" panose="02040602050305030304" pitchFamily="18" charset="0"/>
              </a:rPr>
              <a:t>specifično</a:t>
            </a:r>
            <a:r>
              <a:rPr lang="en-US" dirty="0">
                <a:latin typeface="Book Antiqua" panose="02040602050305030304" pitchFamily="18" charset="0"/>
              </a:rPr>
              <a:t> </a:t>
            </a:r>
            <a:r>
              <a:rPr lang="en-US" dirty="0" err="1">
                <a:latin typeface="Book Antiqua" panose="02040602050305030304" pitchFamily="18" charset="0"/>
              </a:rPr>
              <a:t>opterećenje</a:t>
            </a:r>
            <a:r>
              <a:rPr lang="en-US" dirty="0">
                <a:latin typeface="Book Antiqua" panose="02040602050305030304" pitchFamily="18" charset="0"/>
              </a:rPr>
              <a:t> </a:t>
            </a:r>
            <a:r>
              <a:rPr lang="en-US" dirty="0" err="1">
                <a:latin typeface="Book Antiqua" panose="02040602050305030304" pitchFamily="18" charset="0"/>
              </a:rPr>
              <a:t>zaleđenog</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je </a:t>
            </a:r>
            <a:r>
              <a:rPr lang="en-US" dirty="0" err="1">
                <a:latin typeface="Book Antiqua" panose="02040602050305030304" pitchFamily="18" charset="0"/>
              </a:rPr>
              <a:t>zbir</a:t>
            </a:r>
            <a:r>
              <a:rPr lang="en-US" dirty="0">
                <a:latin typeface="Book Antiqua" panose="02040602050305030304" pitchFamily="18" charset="0"/>
              </a:rPr>
              <a:t> </a:t>
            </a:r>
            <a:r>
              <a:rPr lang="en-US" dirty="0" err="1">
                <a:latin typeface="Book Antiqua" panose="02040602050305030304" pitchFamily="18" charset="0"/>
              </a:rPr>
              <a:t>specifične</a:t>
            </a:r>
            <a:r>
              <a:rPr lang="en-US" dirty="0">
                <a:latin typeface="Book Antiqua" panose="02040602050305030304" pitchFamily="18" charset="0"/>
              </a:rPr>
              <a:t> </a:t>
            </a:r>
            <a:r>
              <a:rPr lang="en-US" dirty="0" err="1">
                <a:latin typeface="Book Antiqua" panose="02040602050305030304" pitchFamily="18" charset="0"/>
              </a:rPr>
              <a:t>težine</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specifične</a:t>
            </a:r>
            <a:r>
              <a:rPr lang="en-US" dirty="0">
                <a:latin typeface="Book Antiqua" panose="02040602050305030304" pitchFamily="18" charset="0"/>
              </a:rPr>
              <a:t> </a:t>
            </a:r>
            <a:r>
              <a:rPr lang="en-US" dirty="0" err="1">
                <a:latin typeface="Book Antiqua" panose="02040602050305030304" pitchFamily="18" charset="0"/>
              </a:rPr>
              <a:t>težine</a:t>
            </a:r>
            <a:r>
              <a:rPr lang="en-US" dirty="0">
                <a:latin typeface="Book Antiqua" panose="02040602050305030304" pitchFamily="18" charset="0"/>
              </a:rPr>
              <a:t> </a:t>
            </a:r>
            <a:r>
              <a:rPr lang="en-US" dirty="0" err="1">
                <a:latin typeface="Book Antiqua" panose="02040602050305030304" pitchFamily="18" charset="0"/>
              </a:rPr>
              <a:t>dodatnog</a:t>
            </a:r>
            <a:r>
              <a:rPr lang="en-US" dirty="0">
                <a:latin typeface="Book Antiqua" panose="02040602050305030304" pitchFamily="18" charset="0"/>
              </a:rPr>
              <a:t> terete.</a:t>
            </a:r>
          </a:p>
          <a:p>
            <a:endParaRPr lang="en-US" dirty="0">
              <a:latin typeface="Book Antiqua" panose="02040602050305030304" pitchFamily="18" charset="0"/>
            </a:endParaRPr>
          </a:p>
          <a:p>
            <a:r>
              <a:rPr lang="en-US" dirty="0">
                <a:latin typeface="Book Antiqua" panose="02040602050305030304" pitchFamily="18" charset="0"/>
              </a:rPr>
              <a:t>Za </a:t>
            </a:r>
            <a:r>
              <a:rPr lang="en-US" dirty="0" err="1">
                <a:latin typeface="Book Antiqua" panose="02040602050305030304" pitchFamily="18" charset="0"/>
              </a:rPr>
              <a:t>fazne</a:t>
            </a:r>
            <a:r>
              <a:rPr lang="en-US" dirty="0">
                <a:latin typeface="Book Antiqua" panose="02040602050305030304" pitchFamily="18" charset="0"/>
              </a:rPr>
              <a:t> </a:t>
            </a:r>
            <a:r>
              <a:rPr lang="en-US" dirty="0" err="1">
                <a:latin typeface="Book Antiqua" panose="02040602050305030304" pitchFamily="18" charset="0"/>
              </a:rPr>
              <a:t>provodnike</a:t>
            </a:r>
            <a:r>
              <a:rPr lang="en-US" dirty="0">
                <a:latin typeface="Book Antiqua" panose="02040602050305030304" pitchFamily="18" charset="0"/>
              </a:rPr>
              <a:t>:</a:t>
            </a:r>
          </a:p>
          <a:p>
            <a:endParaRPr lang="en-US" dirty="0">
              <a:latin typeface="Book Antiqua" panose="02040602050305030304" pitchFamily="18" charset="0"/>
            </a:endParaRPr>
          </a:p>
          <a:p>
            <a:r>
              <a:rPr lang="en-US" dirty="0">
                <a:latin typeface="Book Antiqua" panose="02040602050305030304" pitchFamily="18" charset="0"/>
              </a:rPr>
              <a:t>Za </a:t>
            </a:r>
            <a:r>
              <a:rPr lang="en-US" dirty="0" err="1">
                <a:latin typeface="Book Antiqua" panose="02040602050305030304" pitchFamily="18" charset="0"/>
              </a:rPr>
              <a:t>zaštitnu</a:t>
            </a:r>
            <a:r>
              <a:rPr lang="en-US" dirty="0">
                <a:latin typeface="Book Antiqua" panose="02040602050305030304" pitchFamily="18" charset="0"/>
              </a:rPr>
              <a:t> </a:t>
            </a:r>
            <a:r>
              <a:rPr lang="en-US" dirty="0" err="1">
                <a:latin typeface="Book Antiqua" panose="02040602050305030304" pitchFamily="18" charset="0"/>
              </a:rPr>
              <a:t>užad</a:t>
            </a:r>
            <a:r>
              <a:rPr lang="en-US" dirty="0">
                <a:latin typeface="Book Antiqua" panose="02040602050305030304" pitchFamily="18" charset="0"/>
              </a:rPr>
              <a:t>:</a:t>
            </a:r>
          </a:p>
        </p:txBody>
      </p:sp>
      <p:pic>
        <p:nvPicPr>
          <p:cNvPr id="5" name="Picture 4">
            <a:extLst>
              <a:ext uri="{FF2B5EF4-FFF2-40B4-BE49-F238E27FC236}">
                <a16:creationId xmlns:a16="http://schemas.microsoft.com/office/drawing/2014/main" id="{18645BAB-0765-455E-AF39-99551CCEABCF}"/>
              </a:ext>
            </a:extLst>
          </p:cNvPr>
          <p:cNvPicPr>
            <a:picLocks noChangeAspect="1"/>
          </p:cNvPicPr>
          <p:nvPr/>
        </p:nvPicPr>
        <p:blipFill>
          <a:blip r:embed="rId2"/>
          <a:stretch>
            <a:fillRect/>
          </a:stretch>
        </p:blipFill>
        <p:spPr>
          <a:xfrm>
            <a:off x="3985679" y="3316458"/>
            <a:ext cx="4220642" cy="674224"/>
          </a:xfrm>
          <a:prstGeom prst="rect">
            <a:avLst/>
          </a:prstGeom>
        </p:spPr>
      </p:pic>
      <p:pic>
        <p:nvPicPr>
          <p:cNvPr id="6" name="Picture 5">
            <a:extLst>
              <a:ext uri="{FF2B5EF4-FFF2-40B4-BE49-F238E27FC236}">
                <a16:creationId xmlns:a16="http://schemas.microsoft.com/office/drawing/2014/main" id="{6BC6555F-6C56-48EF-9053-A918C8D1EB8C}"/>
              </a:ext>
            </a:extLst>
          </p:cNvPr>
          <p:cNvPicPr>
            <a:picLocks noChangeAspect="1"/>
          </p:cNvPicPr>
          <p:nvPr/>
        </p:nvPicPr>
        <p:blipFill>
          <a:blip r:embed="rId3"/>
          <a:stretch>
            <a:fillRect/>
          </a:stretch>
        </p:blipFill>
        <p:spPr>
          <a:xfrm>
            <a:off x="3985679" y="4557933"/>
            <a:ext cx="3999250" cy="511532"/>
          </a:xfrm>
          <a:prstGeom prst="rect">
            <a:avLst/>
          </a:prstGeom>
        </p:spPr>
      </p:pic>
    </p:spTree>
    <p:extLst>
      <p:ext uri="{BB962C8B-B14F-4D97-AF65-F5344CB8AC3E}">
        <p14:creationId xmlns:p14="http://schemas.microsoft.com/office/powerpoint/2010/main" val="139431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B0B9-245D-4B90-B567-D1FA441550D4}"/>
              </a:ext>
            </a:extLst>
          </p:cNvPr>
          <p:cNvSpPr>
            <a:spLocks noGrp="1"/>
          </p:cNvSpPr>
          <p:nvPr>
            <p:ph type="title"/>
          </p:nvPr>
        </p:nvSpPr>
        <p:spPr/>
        <p:txBody>
          <a:bodyPr/>
          <a:lstStyle/>
          <a:p>
            <a:r>
              <a:rPr lang="en-US" dirty="0" err="1"/>
              <a:t>Dodatni</a:t>
            </a:r>
            <a:r>
              <a:rPr lang="en-US" dirty="0"/>
              <a:t> </a:t>
            </a:r>
            <a:r>
              <a:rPr lang="en-US" dirty="0" err="1"/>
              <a:t>teret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D08795-A769-4187-8FA3-7186F8E19F81}"/>
                  </a:ext>
                </a:extLst>
              </p:cNvPr>
              <p:cNvSpPr>
                <a:spLocks noGrp="1"/>
              </p:cNvSpPr>
              <p:nvPr>
                <p:ph idx="1"/>
              </p:nvPr>
            </p:nvSpPr>
            <p:spPr/>
            <p:txBody>
              <a:bodyPr/>
              <a:lstStyle/>
              <a:p>
                <a:r>
                  <a:rPr lang="en-US" b="1" dirty="0">
                    <a:latin typeface="Book Antiqua" panose="02040602050305030304" pitchFamily="18" charset="0"/>
                  </a:rPr>
                  <a:t>Normalni </a:t>
                </a:r>
                <a:r>
                  <a:rPr lang="en-US" b="1" dirty="0" err="1">
                    <a:latin typeface="Book Antiqua" panose="02040602050305030304" pitchFamily="18" charset="0"/>
                  </a:rPr>
                  <a:t>dodatni</a:t>
                </a:r>
                <a:r>
                  <a:rPr lang="en-US" b="1" dirty="0">
                    <a:latin typeface="Book Antiqua" panose="02040602050305030304" pitchFamily="18" charset="0"/>
                  </a:rPr>
                  <a:t> </a:t>
                </a:r>
                <a:r>
                  <a:rPr lang="en-US" b="1" dirty="0" err="1">
                    <a:latin typeface="Book Antiqua" panose="02040602050305030304" pitchFamily="18" charset="0"/>
                  </a:rPr>
                  <a:t>teret</a:t>
                </a:r>
                <a:r>
                  <a:rPr lang="en-US" b="1" dirty="0">
                    <a:latin typeface="Book Antiqua" panose="02040602050305030304" pitchFamily="18" charset="0"/>
                  </a:rPr>
                  <a:t> </a:t>
                </a:r>
                <a:r>
                  <a:rPr lang="en-US" dirty="0">
                    <a:latin typeface="Book Antiqua" panose="02040602050305030304" pitchFamily="18" charset="0"/>
                  </a:rPr>
                  <a:t>je </a:t>
                </a:r>
                <a:r>
                  <a:rPr lang="en-US" dirty="0" err="1">
                    <a:latin typeface="Book Antiqua" panose="02040602050305030304" pitchFamily="18" charset="0"/>
                  </a:rPr>
                  <a:t>najveći</a:t>
                </a:r>
                <a:r>
                  <a:rPr lang="en-US" dirty="0">
                    <a:latin typeface="Book Antiqua" panose="02040602050305030304" pitchFamily="18" charset="0"/>
                  </a:rPr>
                  <a:t> </a:t>
                </a:r>
                <a:r>
                  <a:rPr lang="en-US" dirty="0" err="1">
                    <a:latin typeface="Book Antiqua" panose="02040602050305030304" pitchFamily="18" charset="0"/>
                  </a:rPr>
                  <a:t>dodatni</a:t>
                </a:r>
                <a:r>
                  <a:rPr lang="en-US" dirty="0">
                    <a:latin typeface="Book Antiqua" panose="02040602050305030304" pitchFamily="18" charset="0"/>
                  </a:rPr>
                  <a:t> </a:t>
                </a:r>
                <a:r>
                  <a:rPr lang="en-US" dirty="0" err="1">
                    <a:latin typeface="Book Antiqua" panose="02040602050305030304" pitchFamily="18" charset="0"/>
                  </a:rPr>
                  <a:t>teret</a:t>
                </a:r>
                <a:r>
                  <a:rPr lang="en-US" dirty="0">
                    <a:latin typeface="Book Antiqua" panose="02040602050305030304" pitchFamily="18" charset="0"/>
                  </a:rPr>
                  <a:t> </a:t>
                </a:r>
                <a:r>
                  <a:rPr lang="en-US" dirty="0" err="1">
                    <a:latin typeface="Book Antiqua" panose="02040602050305030304" pitchFamily="18" charset="0"/>
                  </a:rPr>
                  <a:t>koji</a:t>
                </a:r>
                <a:r>
                  <a:rPr lang="en-US" dirty="0">
                    <a:latin typeface="Book Antiqua" panose="02040602050305030304" pitchFamily="18" charset="0"/>
                  </a:rPr>
                  <a:t> se </a:t>
                </a:r>
                <a:r>
                  <a:rPr lang="en-US" dirty="0" err="1">
                    <a:latin typeface="Book Antiqua" panose="02040602050305030304" pitchFamily="18" charset="0"/>
                  </a:rPr>
                  <a:t>na</a:t>
                </a:r>
                <a:r>
                  <a:rPr lang="en-US" dirty="0">
                    <a:latin typeface="Book Antiqua" panose="02040602050305030304" pitchFamily="18" charset="0"/>
                  </a:rPr>
                  <a:t> </a:t>
                </a:r>
                <a:r>
                  <a:rPr lang="en-US" dirty="0" err="1">
                    <a:latin typeface="Book Antiqua" panose="02040602050305030304" pitchFamily="18" charset="0"/>
                  </a:rPr>
                  <a:t>datom</a:t>
                </a:r>
                <a:r>
                  <a:rPr lang="en-US" dirty="0">
                    <a:latin typeface="Book Antiqua" panose="02040602050305030304" pitchFamily="18" charset="0"/>
                  </a:rPr>
                  <a:t> </a:t>
                </a:r>
                <a:r>
                  <a:rPr lang="en-US" dirty="0" err="1">
                    <a:latin typeface="Book Antiqua" panose="02040602050305030304" pitchFamily="18" charset="0"/>
                  </a:rPr>
                  <a:t>mjestu</a:t>
                </a:r>
                <a:r>
                  <a:rPr lang="en-US" dirty="0">
                    <a:latin typeface="Book Antiqua" panose="02040602050305030304" pitchFamily="18" charset="0"/>
                  </a:rPr>
                  <a:t> </a:t>
                </a:r>
                <a:r>
                  <a:rPr lang="en-US" dirty="0" err="1">
                    <a:latin typeface="Book Antiqua" panose="02040602050305030304" pitchFamily="18" charset="0"/>
                  </a:rPr>
                  <a:t>pojavljuje</a:t>
                </a:r>
                <a:r>
                  <a:rPr lang="en-US" dirty="0">
                    <a:latin typeface="Book Antiqua" panose="02040602050305030304" pitchFamily="18" charset="0"/>
                  </a:rPr>
                  <a:t> </a:t>
                </a:r>
                <a:r>
                  <a:rPr lang="en-US" dirty="0" err="1">
                    <a:latin typeface="Book Antiqua" panose="02040602050305030304" pitchFamily="18" charset="0"/>
                  </a:rPr>
                  <a:t>prosječno</a:t>
                </a:r>
                <a:r>
                  <a:rPr lang="en-US" dirty="0">
                    <a:latin typeface="Book Antiqua" panose="02040602050305030304" pitchFamily="18" charset="0"/>
                  </a:rPr>
                  <a:t> </a:t>
                </a:r>
                <a:r>
                  <a:rPr lang="en-US" dirty="0" err="1">
                    <a:latin typeface="Book Antiqua" panose="02040602050305030304" pitchFamily="18" charset="0"/>
                  </a:rPr>
                  <a:t>svakih</a:t>
                </a:r>
                <a:r>
                  <a:rPr lang="en-US" dirty="0">
                    <a:latin typeface="Book Antiqua" panose="02040602050305030304" pitchFamily="18" charset="0"/>
                  </a:rPr>
                  <a:t> 5 </a:t>
                </a:r>
                <a:r>
                  <a:rPr lang="en-US" dirty="0" err="1">
                    <a:latin typeface="Book Antiqua" panose="02040602050305030304" pitchFamily="18" charset="0"/>
                  </a:rPr>
                  <a:t>godina</a:t>
                </a:r>
                <a:r>
                  <a:rPr lang="en-US" dirty="0">
                    <a:latin typeface="Book Antiqua" panose="02040602050305030304" pitchFamily="18" charset="0"/>
                  </a:rPr>
                  <a:t>, </a:t>
                </a:r>
                <a:r>
                  <a:rPr lang="en-US" dirty="0" err="1">
                    <a:latin typeface="Book Antiqua" panose="02040602050305030304" pitchFamily="18" charset="0"/>
                  </a:rPr>
                  <a:t>ali</a:t>
                </a:r>
                <a:r>
                  <a:rPr lang="en-US" dirty="0">
                    <a:latin typeface="Book Antiqua" panose="02040602050305030304" pitchFamily="18" charset="0"/>
                  </a:rPr>
                  <a:t> ne </a:t>
                </a:r>
                <a:r>
                  <a:rPr lang="en-US" dirty="0" err="1">
                    <a:latin typeface="Book Antiqua" panose="02040602050305030304" pitchFamily="18" charset="0"/>
                  </a:rPr>
                  <a:t>manji</a:t>
                </a:r>
                <a:r>
                  <a:rPr lang="en-US" dirty="0">
                    <a:latin typeface="Book Antiqua" panose="02040602050305030304" pitchFamily="18" charset="0"/>
                  </a:rPr>
                  <a:t> od </a:t>
                </a:r>
                <a:r>
                  <a:rPr lang="en-US" dirty="0" err="1">
                    <a:latin typeface="Book Antiqua" panose="02040602050305030304" pitchFamily="18" charset="0"/>
                  </a:rPr>
                  <a:t>vrijednosti</a:t>
                </a:r>
                <a:r>
                  <a:rPr lang="en-US" dirty="0">
                    <a:latin typeface="Book Antiqua" panose="02040602050305030304" pitchFamily="18" charset="0"/>
                  </a:rPr>
                  <a:t> </a:t>
                </a:r>
                <a:r>
                  <a:rPr lang="en-US" dirty="0" err="1">
                    <a:latin typeface="Book Antiqua" panose="02040602050305030304" pitchFamily="18" charset="0"/>
                  </a:rPr>
                  <a:t>koja</a:t>
                </a:r>
                <a:r>
                  <a:rPr lang="en-US" dirty="0">
                    <a:latin typeface="Book Antiqua" panose="02040602050305030304" pitchFamily="18" charset="0"/>
                  </a:rPr>
                  <a:t> se </a:t>
                </a:r>
                <a:r>
                  <a:rPr lang="en-US" dirty="0" err="1">
                    <a:latin typeface="Book Antiqua" panose="02040602050305030304" pitchFamily="18" charset="0"/>
                  </a:rPr>
                  <a:t>računa</a:t>
                </a:r>
                <a:r>
                  <a:rPr lang="en-US" dirty="0">
                    <a:latin typeface="Book Antiqua" panose="02040602050305030304" pitchFamily="18" charset="0"/>
                  </a:rPr>
                  <a:t> po </a:t>
                </a:r>
                <a:r>
                  <a:rPr lang="en-US" dirty="0" err="1">
                    <a:latin typeface="Book Antiqua" panose="02040602050305030304" pitchFamily="18" charset="0"/>
                  </a:rPr>
                  <a:t>izrazu</a:t>
                </a:r>
                <a:r>
                  <a:rPr lang="en-US" dirty="0">
                    <a:latin typeface="Book Antiqua" panose="02040602050305030304" pitchFamily="18" charset="0"/>
                  </a:rPr>
                  <a:t>:</a:t>
                </a:r>
              </a:p>
              <a:p>
                <a:endParaRPr lang="en-US" dirty="0">
                  <a:latin typeface="Book Antiqua" panose="02040602050305030304" pitchFamily="18" charset="0"/>
                </a:endParaRPr>
              </a:p>
              <a:p>
                <a:endParaRPr lang="en-US" dirty="0">
                  <a:latin typeface="Book Antiqua" panose="02040602050305030304" pitchFamily="18" charset="0"/>
                </a:endParaRPr>
              </a:p>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𝑘</m:t>
                        </m:r>
                      </m:e>
                      <m:sub>
                        <m:r>
                          <a:rPr lang="en-US" b="0" i="1" dirty="0" smtClean="0">
                            <a:latin typeface="Cambria Math" panose="02040503050406030204" pitchFamily="18" charset="0"/>
                          </a:rPr>
                          <m:t>𝑧</m:t>
                        </m:r>
                      </m:sub>
                    </m:sSub>
                    <m:r>
                      <a:rPr lang="en-US" i="1" dirty="0" smtClean="0">
                        <a:latin typeface="Cambria Math" panose="02040503050406030204" pitchFamily="18" charset="0"/>
                      </a:rPr>
                      <m:t> </m:t>
                    </m:r>
                  </m:oMath>
                </a14:m>
                <a:r>
                  <a:rPr lang="en-US" dirty="0">
                    <a:latin typeface="Book Antiqua" panose="02040602050305030304" pitchFamily="18" charset="0"/>
                  </a:rPr>
                  <a:t>- </a:t>
                </a:r>
                <a:r>
                  <a:rPr lang="en-US" dirty="0" err="1">
                    <a:latin typeface="Book Antiqua" panose="02040602050305030304" pitchFamily="18" charset="0"/>
                  </a:rPr>
                  <a:t>koeficijent</a:t>
                </a:r>
                <a:r>
                  <a:rPr lang="en-US" dirty="0">
                    <a:latin typeface="Book Antiqua" panose="02040602050305030304" pitchFamily="18" charset="0"/>
                  </a:rPr>
                  <a:t> zone </a:t>
                </a:r>
                <a:r>
                  <a:rPr lang="en-US" dirty="0" err="1">
                    <a:latin typeface="Book Antiqua" panose="02040602050305030304" pitchFamily="18" charset="0"/>
                  </a:rPr>
                  <a:t>leda</a:t>
                </a:r>
                <a:r>
                  <a:rPr lang="en-US" dirty="0">
                    <a:latin typeface="Book Antiqua" panose="02040602050305030304" pitchFamily="18" charset="0"/>
                  </a:rPr>
                  <a:t> </a:t>
                </a:r>
                <a:r>
                  <a:rPr lang="en-US" dirty="0" err="1">
                    <a:latin typeface="Book Antiqua" panose="02040602050305030304" pitchFamily="18" charset="0"/>
                  </a:rPr>
                  <a:t>sa</a:t>
                </a:r>
                <a:r>
                  <a:rPr lang="en-US" dirty="0">
                    <a:latin typeface="Book Antiqua" panose="02040602050305030304" pitchFamily="18" charset="0"/>
                  </a:rPr>
                  <a:t> </a:t>
                </a:r>
                <a:r>
                  <a:rPr lang="en-US" dirty="0" err="1">
                    <a:latin typeface="Book Antiqua" panose="02040602050305030304" pitchFamily="18" charset="0"/>
                  </a:rPr>
                  <a:t>vrijednostima</a:t>
                </a:r>
                <a:r>
                  <a:rPr lang="en-US" dirty="0">
                    <a:latin typeface="Book Antiqua" panose="02040602050305030304" pitchFamily="18" charset="0"/>
                  </a:rPr>
                  <a:t> 1, 1.6, 2.5 </a:t>
                </a:r>
                <a:r>
                  <a:rPr lang="en-US" dirty="0" err="1">
                    <a:latin typeface="Book Antiqua" panose="02040602050305030304" pitchFamily="18" charset="0"/>
                  </a:rPr>
                  <a:t>i</a:t>
                </a:r>
                <a:r>
                  <a:rPr lang="en-US" dirty="0">
                    <a:latin typeface="Book Antiqua" panose="02040602050305030304" pitchFamily="18" charset="0"/>
                  </a:rPr>
                  <a:t> 4, </a:t>
                </a:r>
                <a:r>
                  <a:rPr lang="en-US" dirty="0" err="1">
                    <a:latin typeface="Book Antiqua" panose="02040602050305030304" pitchFamily="18" charset="0"/>
                  </a:rPr>
                  <a:t>zavisno</a:t>
                </a:r>
                <a:r>
                  <a:rPr lang="en-US" dirty="0">
                    <a:latin typeface="Book Antiqua" panose="02040602050305030304" pitchFamily="18" charset="0"/>
                  </a:rPr>
                  <a:t> od </a:t>
                </a:r>
                <a:r>
                  <a:rPr lang="en-US" dirty="0" err="1">
                    <a:latin typeface="Book Antiqua" panose="02040602050305030304" pitchFamily="18" charset="0"/>
                  </a:rPr>
                  <a:t>klimatske</a:t>
                </a:r>
                <a:r>
                  <a:rPr lang="en-US" dirty="0">
                    <a:latin typeface="Book Antiqua" panose="02040602050305030304" pitchFamily="18" charset="0"/>
                  </a:rPr>
                  <a:t> zone (</a:t>
                </a:r>
                <a:r>
                  <a:rPr lang="en-US" dirty="0" err="1">
                    <a:latin typeface="Book Antiqua" panose="02040602050305030304" pitchFamily="18" charset="0"/>
                  </a:rPr>
                  <a:t>oblasti</a:t>
                </a:r>
                <a:r>
                  <a:rPr lang="en-US" dirty="0">
                    <a:latin typeface="Book Antiqua" panose="02040602050305030304" pitchFamily="18" charset="0"/>
                  </a:rPr>
                  <a:t>) </a:t>
                </a:r>
                <a:r>
                  <a:rPr lang="en-US" dirty="0" err="1">
                    <a:latin typeface="Book Antiqua" panose="02040602050305030304" pitchFamily="18" charset="0"/>
                  </a:rPr>
                  <a:t>kojom</a:t>
                </a:r>
                <a:r>
                  <a:rPr lang="en-US" dirty="0">
                    <a:latin typeface="Book Antiqua" panose="02040602050305030304" pitchFamily="18" charset="0"/>
                  </a:rPr>
                  <a:t> </a:t>
                </a:r>
                <a:r>
                  <a:rPr lang="en-US" dirty="0" err="1">
                    <a:latin typeface="Book Antiqua" panose="02040602050305030304" pitchFamily="18" charset="0"/>
                  </a:rPr>
                  <a:t>vod</a:t>
                </a:r>
                <a:r>
                  <a:rPr lang="en-US" dirty="0">
                    <a:latin typeface="Book Antiqua" panose="02040602050305030304" pitchFamily="18" charset="0"/>
                  </a:rPr>
                  <a:t> </a:t>
                </a:r>
                <a:r>
                  <a:rPr lang="en-US" dirty="0" err="1">
                    <a:latin typeface="Book Antiqua" panose="02040602050305030304" pitchFamily="18" charset="0"/>
                  </a:rPr>
                  <a:t>prolazi</a:t>
                </a:r>
                <a:r>
                  <a:rPr lang="en-US" dirty="0">
                    <a:latin typeface="Book Antiqua" panose="02040602050305030304" pitchFamily="18" charset="0"/>
                  </a:rPr>
                  <a:t>, </a:t>
                </a:r>
              </a:p>
              <a:p>
                <a:r>
                  <a:rPr lang="en-US" b="1" dirty="0">
                    <a:latin typeface="Book Antiqua" panose="02040602050305030304" pitchFamily="18" charset="0"/>
                  </a:rPr>
                  <a:t> S  </a:t>
                </a:r>
                <a:r>
                  <a:rPr lang="en-US" dirty="0">
                    <a:latin typeface="Book Antiqua" panose="02040602050305030304" pitchFamily="18" charset="0"/>
                  </a:rPr>
                  <a:t>- </a:t>
                </a:r>
                <a:r>
                  <a:rPr lang="en-US" dirty="0" err="1">
                    <a:latin typeface="Book Antiqua" panose="02040602050305030304" pitchFamily="18" charset="0"/>
                  </a:rPr>
                  <a:t>presjek</a:t>
                </a:r>
                <a:r>
                  <a:rPr lang="en-US" dirty="0">
                    <a:latin typeface="Book Antiqua" panose="02040602050305030304" pitchFamily="18" charset="0"/>
                  </a:rPr>
                  <a:t> </a:t>
                </a:r>
                <a:r>
                  <a:rPr lang="en-US" dirty="0" err="1">
                    <a:latin typeface="Book Antiqua" panose="02040602050305030304" pitchFamily="18" charset="0"/>
                  </a:rPr>
                  <a:t>provodnika</a:t>
                </a:r>
                <a:endParaRPr lang="en-US" dirty="0">
                  <a:latin typeface="Book Antiqua" panose="02040602050305030304" pitchFamily="18" charset="0"/>
                </a:endParaRPr>
              </a:p>
              <a:p>
                <a:r>
                  <a:rPr lang="en-US" b="1" dirty="0">
                    <a:latin typeface="Book Antiqua" panose="02040602050305030304" pitchFamily="18" charset="0"/>
                  </a:rPr>
                  <a:t>d - </a:t>
                </a:r>
                <a:r>
                  <a:rPr lang="en-US" dirty="0" err="1">
                    <a:latin typeface="Book Antiqua" panose="02040602050305030304" pitchFamily="18" charset="0"/>
                  </a:rPr>
                  <a:t>prečnik</a:t>
                </a:r>
                <a:r>
                  <a:rPr lang="en-US" dirty="0">
                    <a:latin typeface="Book Antiqua" panose="02040602050305030304" pitchFamily="18" charset="0"/>
                  </a:rPr>
                  <a:t> </a:t>
                </a:r>
                <a:r>
                  <a:rPr lang="en-US" dirty="0" err="1">
                    <a:latin typeface="Book Antiqua" panose="02040602050305030304" pitchFamily="18" charset="0"/>
                  </a:rPr>
                  <a:t>provodnika</a:t>
                </a:r>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mc:Choice>
        <mc:Fallback xmlns="">
          <p:sp>
            <p:nvSpPr>
              <p:cNvPr id="3" name="Content Placeholder 2">
                <a:extLst>
                  <a:ext uri="{FF2B5EF4-FFF2-40B4-BE49-F238E27FC236}">
                    <a16:creationId xmlns:a16="http://schemas.microsoft.com/office/drawing/2014/main" id="{CED08795-A769-4187-8FA3-7186F8E19F81}"/>
                  </a:ext>
                </a:extLst>
              </p:cNvPr>
              <p:cNvSpPr>
                <a:spLocks noGrp="1" noRot="1" noChangeAspect="1" noMove="1" noResize="1" noEditPoints="1" noAdjustHandles="1" noChangeArrowheads="1" noChangeShapeType="1" noTextEdit="1"/>
              </p:cNvSpPr>
              <p:nvPr>
                <p:ph idx="1"/>
              </p:nvPr>
            </p:nvSpPr>
            <p:spPr>
              <a:blipFill>
                <a:blip r:embed="rId2"/>
                <a:stretch>
                  <a:fillRect l="-606" t="-648"/>
                </a:stretch>
              </a:blipFill>
            </p:spPr>
            <p:txBody>
              <a:bodyPr/>
              <a:lstStyle/>
              <a:p>
                <a:r>
                  <a:rPr lang="sr-Latn-ME">
                    <a:noFill/>
                  </a:rPr>
                  <a:t> </a:t>
                </a:r>
              </a:p>
            </p:txBody>
          </p:sp>
        </mc:Fallback>
      </mc:AlternateContent>
      <p:pic>
        <p:nvPicPr>
          <p:cNvPr id="4" name="Picture 3">
            <a:extLst>
              <a:ext uri="{FF2B5EF4-FFF2-40B4-BE49-F238E27FC236}">
                <a16:creationId xmlns:a16="http://schemas.microsoft.com/office/drawing/2014/main" id="{9E6CB4F7-4355-4A29-8065-0F24A075F4F1}"/>
              </a:ext>
            </a:extLst>
          </p:cNvPr>
          <p:cNvPicPr>
            <a:picLocks noChangeAspect="1"/>
          </p:cNvPicPr>
          <p:nvPr/>
        </p:nvPicPr>
        <p:blipFill>
          <a:blip r:embed="rId3"/>
          <a:stretch>
            <a:fillRect/>
          </a:stretch>
        </p:blipFill>
        <p:spPr>
          <a:xfrm>
            <a:off x="4063878" y="3082649"/>
            <a:ext cx="3451134" cy="692701"/>
          </a:xfrm>
          <a:prstGeom prst="rect">
            <a:avLst/>
          </a:prstGeom>
        </p:spPr>
      </p:pic>
    </p:spTree>
    <p:extLst>
      <p:ext uri="{BB962C8B-B14F-4D97-AF65-F5344CB8AC3E}">
        <p14:creationId xmlns:p14="http://schemas.microsoft.com/office/powerpoint/2010/main" val="3521827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A67F-AA2B-4118-A5D0-C9784A54FABF}"/>
              </a:ext>
            </a:extLst>
          </p:cNvPr>
          <p:cNvSpPr>
            <a:spLocks noGrp="1"/>
          </p:cNvSpPr>
          <p:nvPr>
            <p:ph type="title"/>
          </p:nvPr>
        </p:nvSpPr>
        <p:spPr/>
        <p:txBody>
          <a:bodyPr/>
          <a:lstStyle/>
          <a:p>
            <a:r>
              <a:rPr lang="en-US" dirty="0" err="1"/>
              <a:t>Ukupno</a:t>
            </a:r>
            <a:r>
              <a:rPr lang="en-US" dirty="0"/>
              <a:t> </a:t>
            </a:r>
            <a:r>
              <a:rPr lang="en-US" dirty="0" err="1"/>
              <a:t>opterecenje</a:t>
            </a:r>
            <a:r>
              <a:rPr lang="en-US" dirty="0"/>
              <a:t> od </a:t>
            </a:r>
            <a:r>
              <a:rPr lang="en-US" dirty="0" err="1"/>
              <a:t>vjetra</a:t>
            </a:r>
            <a:endParaRPr lang="en-US" dirty="0"/>
          </a:p>
        </p:txBody>
      </p:sp>
      <p:sp>
        <p:nvSpPr>
          <p:cNvPr id="6" name="Content Placeholder 5">
            <a:extLst>
              <a:ext uri="{FF2B5EF4-FFF2-40B4-BE49-F238E27FC236}">
                <a16:creationId xmlns:a16="http://schemas.microsoft.com/office/drawing/2014/main" id="{139C0439-388B-4C20-BE8F-33911ADB4DF2}"/>
              </a:ext>
            </a:extLst>
          </p:cNvPr>
          <p:cNvSpPr>
            <a:spLocks noGrp="1"/>
          </p:cNvSpPr>
          <p:nvPr>
            <p:ph idx="1"/>
          </p:nvPr>
        </p:nvSpPr>
        <p:spPr>
          <a:xfrm>
            <a:off x="1097280" y="2108201"/>
            <a:ext cx="8201465" cy="3760891"/>
          </a:xfrm>
        </p:spPr>
        <p:txBody>
          <a:bodyPr/>
          <a:lstStyle/>
          <a:p>
            <a:r>
              <a:rPr lang="pl-PL" dirty="0">
                <a:latin typeface="Book Antiqua" panose="02040602050305030304" pitchFamily="18" charset="0"/>
              </a:rPr>
              <a:t>Specifično opterećenje od vjetra je:</a:t>
            </a: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pPr marL="0" indent="0">
              <a:buNone/>
            </a:pPr>
            <a:r>
              <a:rPr lang="en-US" dirty="0" err="1">
                <a:latin typeface="Book Antiqua" panose="02040602050305030304" pitchFamily="18" charset="0"/>
              </a:rPr>
              <a:t>Ukupno</a:t>
            </a:r>
            <a:r>
              <a:rPr lang="en-US" dirty="0">
                <a:latin typeface="Book Antiqua" panose="02040602050305030304" pitchFamily="18" charset="0"/>
              </a:rPr>
              <a:t> </a:t>
            </a:r>
            <a:r>
              <a:rPr lang="en-US" dirty="0" err="1">
                <a:latin typeface="Book Antiqua" panose="02040602050305030304" pitchFamily="18" charset="0"/>
              </a:rPr>
              <a:t>specifično</a:t>
            </a:r>
            <a:r>
              <a:rPr lang="en-US" dirty="0">
                <a:latin typeface="Book Antiqua" panose="02040602050305030304" pitchFamily="18" charset="0"/>
              </a:rPr>
              <a:t> </a:t>
            </a:r>
            <a:r>
              <a:rPr lang="en-US" dirty="0" err="1">
                <a:latin typeface="Book Antiqua" panose="02040602050305030304" pitchFamily="18" charset="0"/>
              </a:rPr>
              <a:t>opterećenje</a:t>
            </a:r>
            <a:r>
              <a:rPr lang="en-US" dirty="0">
                <a:latin typeface="Book Antiqua" panose="02040602050305030304" pitchFamily="18" charset="0"/>
              </a:rPr>
              <a:t> od </a:t>
            </a:r>
            <a:r>
              <a:rPr lang="en-US" dirty="0" err="1">
                <a:latin typeface="Book Antiqua" panose="02040602050305030304" pitchFamily="18" charset="0"/>
              </a:rPr>
              <a:t>težine</a:t>
            </a:r>
            <a:r>
              <a:rPr lang="en-US" dirty="0">
                <a:latin typeface="Book Antiqua" panose="02040602050305030304" pitchFamily="18" charset="0"/>
              </a:rPr>
              <a:t> </a:t>
            </a:r>
            <a:r>
              <a:rPr lang="en-US" dirty="0" err="1">
                <a:latin typeface="Book Antiqua" panose="02040602050305030304" pitchFamily="18" charset="0"/>
              </a:rPr>
              <a:t>provodnika</a:t>
            </a:r>
            <a:r>
              <a:rPr lang="en-US" dirty="0">
                <a:latin typeface="Book Antiqua" panose="02040602050305030304" pitchFamily="18" charset="0"/>
              </a:rPr>
              <a:t> </a:t>
            </a:r>
            <a:r>
              <a:rPr lang="en-US" dirty="0" err="1">
                <a:latin typeface="Book Antiqua" panose="02040602050305030304" pitchFamily="18" charset="0"/>
              </a:rPr>
              <a:t>i</a:t>
            </a:r>
            <a:r>
              <a:rPr lang="en-US" dirty="0">
                <a:latin typeface="Book Antiqua" panose="02040602050305030304" pitchFamily="18" charset="0"/>
              </a:rPr>
              <a:t> </a:t>
            </a:r>
            <a:r>
              <a:rPr lang="en-US" dirty="0" err="1">
                <a:latin typeface="Book Antiqua" panose="02040602050305030304" pitchFamily="18" charset="0"/>
              </a:rPr>
              <a:t>opterećenja</a:t>
            </a:r>
            <a:r>
              <a:rPr lang="en-US" dirty="0">
                <a:latin typeface="Book Antiqua" panose="02040602050305030304" pitchFamily="18" charset="0"/>
              </a:rPr>
              <a:t> od </a:t>
            </a:r>
            <a:r>
              <a:rPr lang="en-US" dirty="0" err="1">
                <a:latin typeface="Book Antiqua" panose="02040602050305030304" pitchFamily="18" charset="0"/>
              </a:rPr>
              <a:t>vjetra</a:t>
            </a:r>
            <a:r>
              <a:rPr lang="en-US" dirty="0">
                <a:latin typeface="Book Antiqua" panose="02040602050305030304" pitchFamily="18" charset="0"/>
              </a:rPr>
              <a:t> je:</a:t>
            </a:r>
          </a:p>
          <a:p>
            <a:endParaRPr lang="en-US" dirty="0">
              <a:latin typeface="Book Antiqua" panose="02040602050305030304" pitchFamily="18" charset="0"/>
            </a:endParaRPr>
          </a:p>
          <a:p>
            <a:r>
              <a:rPr lang="en-US" dirty="0">
                <a:latin typeface="Book Antiqua" panose="02040602050305030304" pitchFamily="18" charset="0"/>
              </a:rPr>
              <a:t>Za </a:t>
            </a:r>
            <a:r>
              <a:rPr lang="en-US" dirty="0" err="1">
                <a:latin typeface="Book Antiqua" panose="02040602050305030304" pitchFamily="18" charset="0"/>
              </a:rPr>
              <a:t>fazne</a:t>
            </a:r>
            <a:r>
              <a:rPr lang="en-US" dirty="0">
                <a:latin typeface="Book Antiqua" panose="02040602050305030304" pitchFamily="18" charset="0"/>
              </a:rPr>
              <a:t> </a:t>
            </a:r>
            <a:r>
              <a:rPr lang="en-US" dirty="0" err="1">
                <a:latin typeface="Book Antiqua" panose="02040602050305030304" pitchFamily="18" charset="0"/>
              </a:rPr>
              <a:t>provodnike</a:t>
            </a:r>
            <a:r>
              <a:rPr lang="en-US" dirty="0">
                <a:latin typeface="Book Antiqua" panose="02040602050305030304" pitchFamily="18" charset="0"/>
              </a:rPr>
              <a:t>:</a:t>
            </a:r>
          </a:p>
        </p:txBody>
      </p:sp>
      <p:pic>
        <p:nvPicPr>
          <p:cNvPr id="7" name="Picture 6">
            <a:extLst>
              <a:ext uri="{FF2B5EF4-FFF2-40B4-BE49-F238E27FC236}">
                <a16:creationId xmlns:a16="http://schemas.microsoft.com/office/drawing/2014/main" id="{24E4EC49-D6C5-48ED-9BAC-58F635CA8E8F}"/>
              </a:ext>
            </a:extLst>
          </p:cNvPr>
          <p:cNvPicPr>
            <a:picLocks noChangeAspect="1"/>
          </p:cNvPicPr>
          <p:nvPr/>
        </p:nvPicPr>
        <p:blipFill>
          <a:blip r:embed="rId2"/>
          <a:stretch>
            <a:fillRect/>
          </a:stretch>
        </p:blipFill>
        <p:spPr>
          <a:xfrm>
            <a:off x="3664999" y="2466069"/>
            <a:ext cx="3284441" cy="765983"/>
          </a:xfrm>
          <a:prstGeom prst="rect">
            <a:avLst/>
          </a:prstGeom>
        </p:spPr>
      </p:pic>
      <p:pic>
        <p:nvPicPr>
          <p:cNvPr id="8" name="Picture 7">
            <a:extLst>
              <a:ext uri="{FF2B5EF4-FFF2-40B4-BE49-F238E27FC236}">
                <a16:creationId xmlns:a16="http://schemas.microsoft.com/office/drawing/2014/main" id="{A5757EF9-3488-4958-A7C8-A034162B3743}"/>
              </a:ext>
            </a:extLst>
          </p:cNvPr>
          <p:cNvPicPr>
            <a:picLocks noChangeAspect="1"/>
          </p:cNvPicPr>
          <p:nvPr/>
        </p:nvPicPr>
        <p:blipFill>
          <a:blip r:embed="rId3"/>
          <a:stretch>
            <a:fillRect/>
          </a:stretch>
        </p:blipFill>
        <p:spPr>
          <a:xfrm>
            <a:off x="4044753" y="3625950"/>
            <a:ext cx="2069219" cy="703004"/>
          </a:xfrm>
          <a:prstGeom prst="rect">
            <a:avLst/>
          </a:prstGeom>
        </p:spPr>
      </p:pic>
      <p:pic>
        <p:nvPicPr>
          <p:cNvPr id="9" name="Picture 8">
            <a:extLst>
              <a:ext uri="{FF2B5EF4-FFF2-40B4-BE49-F238E27FC236}">
                <a16:creationId xmlns:a16="http://schemas.microsoft.com/office/drawing/2014/main" id="{801BEA6F-A2C6-4699-8180-1B80859520D0}"/>
              </a:ext>
            </a:extLst>
          </p:cNvPr>
          <p:cNvPicPr>
            <a:picLocks noChangeAspect="1"/>
          </p:cNvPicPr>
          <p:nvPr/>
        </p:nvPicPr>
        <p:blipFill>
          <a:blip r:embed="rId4"/>
          <a:stretch>
            <a:fillRect/>
          </a:stretch>
        </p:blipFill>
        <p:spPr>
          <a:xfrm>
            <a:off x="2169965" y="4867566"/>
            <a:ext cx="2497393" cy="806850"/>
          </a:xfrm>
          <a:prstGeom prst="rect">
            <a:avLst/>
          </a:prstGeom>
        </p:spPr>
      </p:pic>
      <p:pic>
        <p:nvPicPr>
          <p:cNvPr id="10" name="Picture 9">
            <a:extLst>
              <a:ext uri="{FF2B5EF4-FFF2-40B4-BE49-F238E27FC236}">
                <a16:creationId xmlns:a16="http://schemas.microsoft.com/office/drawing/2014/main" id="{0FEDE84F-4EAD-4BC5-988E-E3B312375615}"/>
              </a:ext>
            </a:extLst>
          </p:cNvPr>
          <p:cNvPicPr>
            <a:picLocks noChangeAspect="1"/>
          </p:cNvPicPr>
          <p:nvPr/>
        </p:nvPicPr>
        <p:blipFill>
          <a:blip r:embed="rId5"/>
          <a:stretch>
            <a:fillRect/>
          </a:stretch>
        </p:blipFill>
        <p:spPr>
          <a:xfrm>
            <a:off x="5495167" y="4328955"/>
            <a:ext cx="6355653" cy="2452788"/>
          </a:xfrm>
          <a:prstGeom prst="rect">
            <a:avLst/>
          </a:prstGeom>
        </p:spPr>
      </p:pic>
    </p:spTree>
    <p:extLst>
      <p:ext uri="{BB962C8B-B14F-4D97-AF65-F5344CB8AC3E}">
        <p14:creationId xmlns:p14="http://schemas.microsoft.com/office/powerpoint/2010/main" val="3947598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0D8FE-86E3-451E-892D-0945B7B16385}"/>
              </a:ext>
            </a:extLst>
          </p:cNvPr>
          <p:cNvSpPr>
            <a:spLocks noGrp="1"/>
          </p:cNvSpPr>
          <p:nvPr>
            <p:ph idx="1"/>
          </p:nvPr>
        </p:nvSpPr>
        <p:spPr>
          <a:xfrm>
            <a:off x="1141412" y="759655"/>
            <a:ext cx="9905999" cy="503154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b="1" i="1" u="sng" dirty="0"/>
              <a:t>U EES-u </a:t>
            </a:r>
            <a:r>
              <a:rPr lang="en-US" b="1" i="1" u="sng" dirty="0" err="1"/>
              <a:t>Crne</a:t>
            </a:r>
            <a:r>
              <a:rPr lang="en-US" b="1" i="1" u="sng" dirty="0"/>
              <a:t> Gore to </a:t>
            </a:r>
            <a:r>
              <a:rPr lang="en-US" b="1" i="1" u="sng" dirty="0" err="1"/>
              <a:t>su</a:t>
            </a:r>
            <a:r>
              <a:rPr lang="en-US" b="1" i="1" u="sng" dirty="0"/>
              <a:t> </a:t>
            </a:r>
            <a:r>
              <a:rPr lang="en-US" b="1" i="1" u="sng" dirty="0" err="1"/>
              <a:t>mreže</a:t>
            </a:r>
            <a:r>
              <a:rPr lang="en-US" b="1" i="1" u="sng" dirty="0"/>
              <a:t> </a:t>
            </a:r>
            <a:r>
              <a:rPr lang="en-US" b="1" i="1" u="sng" dirty="0" err="1"/>
              <a:t>nazivnih</a:t>
            </a:r>
            <a:r>
              <a:rPr lang="en-US" b="1" i="1" u="sng" dirty="0"/>
              <a:t> </a:t>
            </a:r>
            <a:r>
              <a:rPr lang="en-US" b="1" i="1" u="sng" dirty="0" err="1"/>
              <a:t>napona</a:t>
            </a:r>
            <a:r>
              <a:rPr lang="en-US" b="1" i="1" u="sng" dirty="0"/>
              <a:t> 400, 220 </a:t>
            </a:r>
            <a:r>
              <a:rPr lang="en-US" b="1" i="1" u="sng" dirty="0" err="1"/>
              <a:t>i</a:t>
            </a:r>
            <a:r>
              <a:rPr lang="en-US" b="1" i="1" u="sng" dirty="0"/>
              <a:t> 110 kV </a:t>
            </a:r>
            <a:r>
              <a:rPr lang="en-US" b="1" i="1" u="sng" dirty="0" err="1"/>
              <a:t>sa</a:t>
            </a:r>
            <a:r>
              <a:rPr lang="en-US" b="1" i="1" u="sng" dirty="0"/>
              <a:t> </a:t>
            </a:r>
            <a:r>
              <a:rPr lang="en-US" b="1" i="1" u="sng" dirty="0" err="1"/>
              <a:t>interkonektivnim</a:t>
            </a:r>
            <a:r>
              <a:rPr lang="en-US" b="1" i="1" u="sng" dirty="0"/>
              <a:t> </a:t>
            </a:r>
            <a:r>
              <a:rPr lang="en-US" b="1" i="1" u="sng" dirty="0" err="1"/>
              <a:t>transformatorima</a:t>
            </a:r>
            <a:r>
              <a:rPr lang="en-US" b="1" i="1" u="sng" dirty="0"/>
              <a:t> 400/220, 400/110 </a:t>
            </a:r>
            <a:r>
              <a:rPr lang="en-US" b="1" i="1" u="sng" dirty="0" err="1"/>
              <a:t>i</a:t>
            </a:r>
            <a:r>
              <a:rPr lang="en-US" b="1" i="1" u="sng" dirty="0"/>
              <a:t> 220/110 kV/kV. </a:t>
            </a:r>
            <a:endParaRPr lang="sr-Latn-RS" b="1" i="1" u="sng" dirty="0"/>
          </a:p>
          <a:p>
            <a:r>
              <a:rPr lang="en-US" dirty="0"/>
              <a:t>U </a:t>
            </a:r>
            <a:r>
              <a:rPr lang="en-US" dirty="0" err="1"/>
              <a:t>prenosnim</a:t>
            </a:r>
            <a:r>
              <a:rPr lang="en-US" dirty="0"/>
              <a:t> </a:t>
            </a:r>
            <a:r>
              <a:rPr lang="en-US" dirty="0" err="1"/>
              <a:t>mrežama</a:t>
            </a:r>
            <a:r>
              <a:rPr lang="en-US" dirty="0"/>
              <a:t> </a:t>
            </a:r>
            <a:r>
              <a:rPr lang="en-US" dirty="0" err="1"/>
              <a:t>koje</a:t>
            </a:r>
            <a:r>
              <a:rPr lang="en-US" dirty="0"/>
              <a:t> </a:t>
            </a:r>
            <a:r>
              <a:rPr lang="en-US" dirty="0" err="1"/>
              <a:t>pokrivaju</a:t>
            </a:r>
            <a:r>
              <a:rPr lang="en-US" dirty="0"/>
              <a:t> </a:t>
            </a:r>
            <a:r>
              <a:rPr lang="en-US" dirty="0" err="1"/>
              <a:t>velike</a:t>
            </a:r>
            <a:r>
              <a:rPr lang="en-US" dirty="0"/>
              <a:t> </a:t>
            </a:r>
            <a:r>
              <a:rPr lang="en-US" dirty="0" err="1"/>
              <a:t>teritorije</a:t>
            </a:r>
            <a:r>
              <a:rPr lang="en-US" dirty="0"/>
              <a:t> </a:t>
            </a:r>
            <a:r>
              <a:rPr lang="en-US" dirty="0" err="1"/>
              <a:t>imamo</a:t>
            </a:r>
            <a:r>
              <a:rPr lang="en-US" dirty="0"/>
              <a:t> </a:t>
            </a:r>
            <a:r>
              <a:rPr lang="en-US" dirty="0" err="1"/>
              <a:t>i</a:t>
            </a:r>
            <a:r>
              <a:rPr lang="en-US" dirty="0"/>
              <a:t> </a:t>
            </a:r>
            <a:r>
              <a:rPr lang="en-US" dirty="0" err="1"/>
              <a:t>elektroenergetska</a:t>
            </a:r>
            <a:r>
              <a:rPr lang="en-US" dirty="0"/>
              <a:t> </a:t>
            </a:r>
            <a:r>
              <a:rPr lang="en-US" dirty="0" err="1"/>
              <a:t>postrojenja</a:t>
            </a:r>
            <a:r>
              <a:rPr lang="en-US" dirty="0"/>
              <a:t> bez </a:t>
            </a:r>
            <a:r>
              <a:rPr lang="en-US" dirty="0" err="1"/>
              <a:t>transformacije</a:t>
            </a:r>
            <a:r>
              <a:rPr lang="en-US" dirty="0"/>
              <a:t>, </a:t>
            </a:r>
            <a:r>
              <a:rPr lang="en-US" dirty="0" err="1"/>
              <a:t>tzv</a:t>
            </a:r>
            <a:r>
              <a:rPr lang="en-US" dirty="0"/>
              <a:t>. </a:t>
            </a:r>
            <a:r>
              <a:rPr lang="en-US" dirty="0" err="1"/>
              <a:t>rasklopišta</a:t>
            </a:r>
            <a:r>
              <a:rPr lang="en-US" dirty="0"/>
              <a:t>. U </a:t>
            </a:r>
            <a:r>
              <a:rPr lang="en-US" dirty="0" err="1"/>
              <a:t>njima</a:t>
            </a:r>
            <a:r>
              <a:rPr lang="en-US" dirty="0"/>
              <a:t> se </a:t>
            </a:r>
            <a:r>
              <a:rPr lang="en-US" dirty="0" err="1"/>
              <a:t>stiču</a:t>
            </a:r>
            <a:r>
              <a:rPr lang="en-US" dirty="0"/>
              <a:t> </a:t>
            </a:r>
            <a:r>
              <a:rPr lang="en-US" dirty="0" err="1"/>
              <a:t>vodovi</a:t>
            </a:r>
            <a:r>
              <a:rPr lang="en-US" dirty="0"/>
              <a:t> </a:t>
            </a:r>
            <a:r>
              <a:rPr lang="en-US" dirty="0" err="1"/>
              <a:t>istog</a:t>
            </a:r>
            <a:r>
              <a:rPr lang="en-US" dirty="0"/>
              <a:t> </a:t>
            </a:r>
            <a:r>
              <a:rPr lang="en-US" dirty="0" err="1"/>
              <a:t>napona</a:t>
            </a:r>
            <a:r>
              <a:rPr lang="en-US" dirty="0"/>
              <a:t> </a:t>
            </a:r>
            <a:r>
              <a:rPr lang="en-US" dirty="0" err="1"/>
              <a:t>i</a:t>
            </a:r>
            <a:r>
              <a:rPr lang="en-US" dirty="0"/>
              <a:t> </a:t>
            </a:r>
            <a:r>
              <a:rPr lang="en-US" dirty="0" err="1"/>
              <a:t>razvodi</a:t>
            </a:r>
            <a:r>
              <a:rPr lang="en-US" dirty="0"/>
              <a:t> </a:t>
            </a:r>
            <a:r>
              <a:rPr lang="en-US" dirty="0" err="1"/>
              <a:t>električna</a:t>
            </a:r>
            <a:r>
              <a:rPr lang="en-US" dirty="0"/>
              <a:t> </a:t>
            </a:r>
            <a:r>
              <a:rPr lang="en-US" dirty="0" err="1"/>
              <a:t>energija</a:t>
            </a:r>
            <a:r>
              <a:rPr lang="en-US" dirty="0"/>
              <a:t> u </a:t>
            </a:r>
            <a:r>
              <a:rPr lang="en-US" dirty="0" err="1"/>
              <a:t>više</a:t>
            </a:r>
            <a:r>
              <a:rPr lang="en-US" dirty="0"/>
              <a:t> </a:t>
            </a:r>
            <a:r>
              <a:rPr lang="en-US" dirty="0" err="1"/>
              <a:t>pravaca</a:t>
            </a:r>
            <a:r>
              <a:rPr lang="en-US" dirty="0"/>
              <a:t>. </a:t>
            </a:r>
            <a:r>
              <a:rPr lang="en-US" dirty="0" err="1"/>
              <a:t>Ovakva</a:t>
            </a:r>
            <a:r>
              <a:rPr lang="en-US" dirty="0"/>
              <a:t> </a:t>
            </a:r>
            <a:r>
              <a:rPr lang="en-US" dirty="0" err="1"/>
              <a:t>postrojenja</a:t>
            </a:r>
            <a:r>
              <a:rPr lang="en-US" dirty="0"/>
              <a:t> </a:t>
            </a:r>
            <a:r>
              <a:rPr lang="en-US" dirty="0" err="1"/>
              <a:t>olakšavaju</a:t>
            </a:r>
            <a:r>
              <a:rPr lang="en-US" dirty="0"/>
              <a:t> rad </a:t>
            </a:r>
            <a:r>
              <a:rPr lang="en-US" dirty="0" err="1"/>
              <a:t>i</a:t>
            </a:r>
            <a:r>
              <a:rPr lang="en-US" dirty="0"/>
              <a:t> </a:t>
            </a:r>
            <a:r>
              <a:rPr lang="en-US" dirty="0" err="1"/>
              <a:t>manipulacije</a:t>
            </a:r>
            <a:r>
              <a:rPr lang="en-US" dirty="0"/>
              <a:t> u </a:t>
            </a:r>
            <a:r>
              <a:rPr lang="en-US" dirty="0" err="1"/>
              <a:t>okviru</a:t>
            </a:r>
            <a:r>
              <a:rPr lang="en-US" dirty="0"/>
              <a:t> </a:t>
            </a:r>
            <a:r>
              <a:rPr lang="en-US" dirty="0" err="1"/>
              <a:t>prenosnih</a:t>
            </a:r>
            <a:r>
              <a:rPr lang="en-US" dirty="0"/>
              <a:t> </a:t>
            </a:r>
            <a:r>
              <a:rPr lang="en-US" dirty="0" err="1"/>
              <a:t>i</a:t>
            </a:r>
            <a:r>
              <a:rPr lang="en-US" dirty="0"/>
              <a:t> </a:t>
            </a:r>
            <a:r>
              <a:rPr lang="en-US" dirty="0" err="1"/>
              <a:t>proizvodnih</a:t>
            </a:r>
            <a:r>
              <a:rPr lang="en-US" dirty="0"/>
              <a:t> </a:t>
            </a:r>
            <a:r>
              <a:rPr lang="en-US" dirty="0" err="1"/>
              <a:t>kapaciteta</a:t>
            </a:r>
            <a:r>
              <a:rPr lang="en-US" dirty="0"/>
              <a:t> </a:t>
            </a:r>
            <a:r>
              <a:rPr lang="en-US" dirty="0" err="1"/>
              <a:t>složenog</a:t>
            </a:r>
            <a:r>
              <a:rPr lang="en-US" dirty="0"/>
              <a:t> EES-a. </a:t>
            </a:r>
            <a:endParaRPr lang="sr-Latn-RS" dirty="0"/>
          </a:p>
          <a:p>
            <a:r>
              <a:rPr lang="en-US" b="1" i="1" u="sng" dirty="0" err="1"/>
              <a:t>Prenosne</a:t>
            </a:r>
            <a:r>
              <a:rPr lang="en-US" b="1" i="1" u="sng" dirty="0"/>
              <a:t> </a:t>
            </a:r>
            <a:r>
              <a:rPr lang="en-US" b="1" i="1" u="sng" dirty="0" err="1"/>
              <a:t>mreže</a:t>
            </a:r>
            <a:r>
              <a:rPr lang="en-US" b="1" i="1" u="sng" dirty="0"/>
              <a:t> </a:t>
            </a:r>
            <a:r>
              <a:rPr lang="en-US" b="1" i="1" u="sng" dirty="0" err="1"/>
              <a:t>obezbjeđuju</a:t>
            </a:r>
            <a:r>
              <a:rPr lang="en-US" b="1" i="1" u="sng" dirty="0"/>
              <a:t> </a:t>
            </a:r>
            <a:r>
              <a:rPr lang="en-US" b="1" i="1" u="sng" dirty="0" err="1"/>
              <a:t>napajanje</a:t>
            </a:r>
            <a:r>
              <a:rPr lang="en-US" b="1" i="1" u="sng" dirty="0"/>
              <a:t> </a:t>
            </a:r>
            <a:r>
              <a:rPr lang="en-US" b="1" i="1" u="sng" dirty="0" err="1"/>
              <a:t>električnom</a:t>
            </a:r>
            <a:r>
              <a:rPr lang="en-US" b="1" i="1" u="sng" dirty="0"/>
              <a:t> </a:t>
            </a:r>
            <a:r>
              <a:rPr lang="en-US" b="1" i="1" u="sng" dirty="0" err="1"/>
              <a:t>energijom</a:t>
            </a:r>
            <a:r>
              <a:rPr lang="en-US" b="1" i="1" u="sng" dirty="0"/>
              <a:t> </a:t>
            </a:r>
            <a:r>
              <a:rPr lang="en-US" b="1" i="1" u="sng" dirty="0" err="1"/>
              <a:t>velikih</a:t>
            </a:r>
            <a:r>
              <a:rPr lang="en-US" b="1" i="1" u="sng" dirty="0"/>
              <a:t> </a:t>
            </a:r>
            <a:r>
              <a:rPr lang="en-US" b="1" i="1" u="sng" dirty="0" err="1"/>
              <a:t>teritorija</a:t>
            </a:r>
            <a:r>
              <a:rPr lang="en-US" b="1" i="1" u="sng" dirty="0"/>
              <a:t>, </a:t>
            </a:r>
            <a:r>
              <a:rPr lang="en-US" b="1" i="1" u="sng" dirty="0" err="1"/>
              <a:t>uz</a:t>
            </a:r>
            <a:r>
              <a:rPr lang="en-US" b="1" i="1" u="sng" dirty="0"/>
              <a:t> </a:t>
            </a:r>
            <a:r>
              <a:rPr lang="en-US" b="1" i="1" u="sng" dirty="0" err="1"/>
              <a:t>veoma</a:t>
            </a:r>
            <a:r>
              <a:rPr lang="en-US" b="1" i="1" u="sng" dirty="0"/>
              <a:t> </a:t>
            </a:r>
            <a:r>
              <a:rPr lang="en-US" b="1" i="1" u="sng" dirty="0" err="1"/>
              <a:t>velike</a:t>
            </a:r>
            <a:r>
              <a:rPr lang="en-US" b="1" i="1" u="sng" dirty="0"/>
              <a:t> </a:t>
            </a:r>
            <a:r>
              <a:rPr lang="en-US" b="1" i="1" u="sng" dirty="0" err="1"/>
              <a:t>tokove</a:t>
            </a:r>
            <a:r>
              <a:rPr lang="en-US" b="1" i="1" u="sng" dirty="0"/>
              <a:t> </a:t>
            </a:r>
            <a:r>
              <a:rPr lang="en-US" b="1" i="1" u="sng" dirty="0" err="1"/>
              <a:t>snaga</a:t>
            </a:r>
            <a:r>
              <a:rPr lang="en-US" b="1" i="1" u="sng" dirty="0"/>
              <a:t>, </a:t>
            </a:r>
            <a:r>
              <a:rPr lang="en-US" b="1" i="1" u="sng" dirty="0" err="1"/>
              <a:t>na</a:t>
            </a:r>
            <a:r>
              <a:rPr lang="en-US" b="1" i="1" u="sng" dirty="0"/>
              <a:t> </a:t>
            </a:r>
            <a:r>
              <a:rPr lang="en-US" b="1" i="1" u="sng" dirty="0" err="1"/>
              <a:t>rastojanjima</a:t>
            </a:r>
            <a:r>
              <a:rPr lang="en-US" b="1" i="1" u="sng" dirty="0"/>
              <a:t> od </a:t>
            </a:r>
            <a:r>
              <a:rPr lang="en-US" b="1" i="1" u="sng" dirty="0" err="1"/>
              <a:t>više</a:t>
            </a:r>
            <a:r>
              <a:rPr lang="en-US" b="1" i="1" u="sng" dirty="0"/>
              <a:t> </a:t>
            </a:r>
            <a:r>
              <a:rPr lang="en-US" b="1" i="1" u="sng" dirty="0" err="1"/>
              <a:t>stotina</a:t>
            </a:r>
            <a:r>
              <a:rPr lang="en-US" b="1" i="1" u="sng" dirty="0"/>
              <a:t>, pa </a:t>
            </a:r>
            <a:r>
              <a:rPr lang="en-US" b="1" i="1" u="sng" dirty="0" err="1"/>
              <a:t>i</a:t>
            </a:r>
            <a:r>
              <a:rPr lang="en-US" b="1" i="1" u="sng" dirty="0"/>
              <a:t> </a:t>
            </a:r>
            <a:r>
              <a:rPr lang="en-US" b="1" i="1" u="sng" dirty="0" err="1"/>
              <a:t>hiljada</a:t>
            </a:r>
            <a:r>
              <a:rPr lang="en-US" b="1" i="1" u="sng" dirty="0"/>
              <a:t> </a:t>
            </a:r>
            <a:r>
              <a:rPr lang="en-US" b="1" i="1" u="sng" dirty="0" err="1"/>
              <a:t>kilometara</a:t>
            </a:r>
            <a:r>
              <a:rPr lang="en-US" b="1" i="1" u="sng" dirty="0"/>
              <a:t>. </a:t>
            </a:r>
            <a:r>
              <a:rPr lang="en-US" b="1" i="1" u="sng" dirty="0" err="1"/>
              <a:t>Njih</a:t>
            </a:r>
            <a:r>
              <a:rPr lang="en-US" b="1" i="1" u="sng" dirty="0"/>
              <a:t> </a:t>
            </a:r>
            <a:r>
              <a:rPr lang="en-US" b="1" i="1" u="sng" dirty="0" err="1"/>
              <a:t>čine</a:t>
            </a:r>
            <a:r>
              <a:rPr lang="en-US" b="1" i="1" u="sng" dirty="0"/>
              <a:t> </a:t>
            </a:r>
            <a:r>
              <a:rPr lang="en-US" b="1" i="1" u="sng" dirty="0" err="1"/>
              <a:t>elektroenergetski</a:t>
            </a:r>
            <a:r>
              <a:rPr lang="en-US" b="1" i="1" u="sng" dirty="0"/>
              <a:t> </a:t>
            </a:r>
            <a:r>
              <a:rPr lang="en-US" b="1" i="1" u="sng" dirty="0" err="1"/>
              <a:t>vodovi</a:t>
            </a:r>
            <a:r>
              <a:rPr lang="en-US" b="1" i="1" u="sng" dirty="0"/>
              <a:t> </a:t>
            </a:r>
            <a:r>
              <a:rPr lang="en-US" b="1" i="1" u="sng" dirty="0" err="1"/>
              <a:t>čija</a:t>
            </a:r>
            <a:r>
              <a:rPr lang="en-US" b="1" i="1" u="sng" dirty="0"/>
              <a:t> je </a:t>
            </a:r>
            <a:r>
              <a:rPr lang="en-US" b="1" i="1" u="sng" dirty="0" err="1"/>
              <a:t>propusna</a:t>
            </a:r>
            <a:r>
              <a:rPr lang="en-US" b="1" i="1" u="sng" dirty="0"/>
              <a:t> </a:t>
            </a:r>
            <a:r>
              <a:rPr lang="en-US" b="1" i="1" u="sng" dirty="0" err="1"/>
              <a:t>moć</a:t>
            </a:r>
            <a:r>
              <a:rPr lang="en-US" b="1" i="1" u="sng" dirty="0"/>
              <a:t> </a:t>
            </a:r>
            <a:r>
              <a:rPr lang="en-US" b="1" i="1" u="sng" dirty="0" err="1"/>
              <a:t>reda</a:t>
            </a:r>
            <a:r>
              <a:rPr lang="en-US" b="1" i="1" u="sng" dirty="0"/>
              <a:t> </a:t>
            </a:r>
            <a:r>
              <a:rPr lang="en-US" b="1" i="1" u="sng" dirty="0" err="1"/>
              <a:t>snaga</a:t>
            </a:r>
            <a:r>
              <a:rPr lang="en-US" b="1" i="1" u="sng" dirty="0"/>
              <a:t> </a:t>
            </a:r>
            <a:r>
              <a:rPr lang="en-US" b="1" i="1" u="sng" dirty="0" err="1"/>
              <a:t>moćnijih</a:t>
            </a:r>
            <a:r>
              <a:rPr lang="en-US" b="1" i="1" u="sng" dirty="0"/>
              <a:t> </a:t>
            </a:r>
            <a:r>
              <a:rPr lang="en-US" b="1" i="1" u="sng" dirty="0" err="1"/>
              <a:t>generatorskih</a:t>
            </a:r>
            <a:r>
              <a:rPr lang="en-US" b="1" i="1" u="sng" dirty="0"/>
              <a:t> </a:t>
            </a:r>
            <a:r>
              <a:rPr lang="en-US" b="1" i="1" u="sng" dirty="0" err="1"/>
              <a:t>grupa</a:t>
            </a:r>
            <a:r>
              <a:rPr lang="en-US" b="1" i="1" u="sng" dirty="0"/>
              <a:t> </a:t>
            </a:r>
            <a:r>
              <a:rPr lang="en-US" b="1" i="1" u="sng" dirty="0" err="1"/>
              <a:t>ili</a:t>
            </a:r>
            <a:r>
              <a:rPr lang="en-US" b="1" i="1" u="sng" dirty="0"/>
              <a:t> </a:t>
            </a:r>
            <a:r>
              <a:rPr lang="en-US" b="1" i="1" u="sng" dirty="0" err="1"/>
              <a:t>vršnih</a:t>
            </a:r>
            <a:r>
              <a:rPr lang="en-US" b="1" i="1" u="sng" dirty="0"/>
              <a:t> </a:t>
            </a:r>
            <a:r>
              <a:rPr lang="en-US" b="1" i="1" u="sng" dirty="0" err="1"/>
              <a:t>snaga</a:t>
            </a:r>
            <a:r>
              <a:rPr lang="en-US" b="1" i="1" u="sng" dirty="0"/>
              <a:t> </a:t>
            </a:r>
            <a:r>
              <a:rPr lang="en-US" b="1" i="1" u="sng" dirty="0" err="1"/>
              <a:t>većih</a:t>
            </a:r>
            <a:r>
              <a:rPr lang="en-US" b="1" i="1" u="sng" dirty="0"/>
              <a:t> </a:t>
            </a:r>
            <a:r>
              <a:rPr lang="en-US" b="1" i="1" u="sng" dirty="0" err="1"/>
              <a:t>gradova</a:t>
            </a:r>
            <a:r>
              <a:rPr lang="en-US" b="1" i="1" u="sng" dirty="0"/>
              <a:t> (od </a:t>
            </a:r>
            <a:r>
              <a:rPr lang="en-US" b="1" i="1" u="sng" dirty="0" err="1"/>
              <a:t>nekoliko</a:t>
            </a:r>
            <a:r>
              <a:rPr lang="en-US" b="1" i="1" u="sng" dirty="0"/>
              <a:t> </a:t>
            </a:r>
            <a:r>
              <a:rPr lang="en-US" b="1" i="1" u="sng" dirty="0" err="1"/>
              <a:t>stotina</a:t>
            </a:r>
            <a:r>
              <a:rPr lang="en-US" b="1" i="1" u="sng" dirty="0"/>
              <a:t>, MW, pa </a:t>
            </a:r>
            <a:r>
              <a:rPr lang="en-US" b="1" i="1" u="sng" dirty="0" err="1"/>
              <a:t>i</a:t>
            </a:r>
            <a:r>
              <a:rPr lang="en-US" b="1" i="1" u="sng" dirty="0"/>
              <a:t> </a:t>
            </a:r>
            <a:r>
              <a:rPr lang="en-US" b="1" i="1" u="sng" dirty="0" err="1"/>
              <a:t>hiljada</a:t>
            </a:r>
            <a:r>
              <a:rPr lang="en-US" b="1" i="1" u="sng" dirty="0"/>
              <a:t> MW). </a:t>
            </a:r>
          </a:p>
        </p:txBody>
      </p:sp>
    </p:spTree>
    <p:extLst>
      <p:ext uri="{BB962C8B-B14F-4D97-AF65-F5344CB8AC3E}">
        <p14:creationId xmlns:p14="http://schemas.microsoft.com/office/powerpoint/2010/main" val="135610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D21EA-1B4E-426F-86CB-0E87D2CAA7A3}"/>
              </a:ext>
            </a:extLst>
          </p:cNvPr>
          <p:cNvPicPr>
            <a:picLocks noChangeAspect="1"/>
          </p:cNvPicPr>
          <p:nvPr/>
        </p:nvPicPr>
        <p:blipFill>
          <a:blip r:embed="rId2"/>
          <a:stretch>
            <a:fillRect/>
          </a:stretch>
        </p:blipFill>
        <p:spPr>
          <a:xfrm>
            <a:off x="1118988" y="2364847"/>
            <a:ext cx="4635583" cy="2132368"/>
          </a:xfrm>
          <a:prstGeom prst="rect">
            <a:avLst/>
          </a:prstGeom>
        </p:spPr>
      </p:pic>
      <p:sp>
        <p:nvSpPr>
          <p:cNvPr id="3" name="Content Placeholder 2">
            <a:extLst>
              <a:ext uri="{FF2B5EF4-FFF2-40B4-BE49-F238E27FC236}">
                <a16:creationId xmlns:a16="http://schemas.microsoft.com/office/drawing/2014/main" id="{38665D15-001F-4B67-BB50-DE9893D5D21C}"/>
              </a:ext>
            </a:extLst>
          </p:cNvPr>
          <p:cNvSpPr>
            <a:spLocks noGrp="1"/>
          </p:cNvSpPr>
          <p:nvPr>
            <p:ph idx="1"/>
          </p:nvPr>
        </p:nvSpPr>
        <p:spPr>
          <a:xfrm>
            <a:off x="6569957" y="393894"/>
            <a:ext cx="5176566" cy="6105379"/>
          </a:xfrm>
        </p:spPr>
        <p:style>
          <a:lnRef idx="1">
            <a:schemeClr val="accent6"/>
          </a:lnRef>
          <a:fillRef idx="2">
            <a:schemeClr val="accent6"/>
          </a:fillRef>
          <a:effectRef idx="1">
            <a:schemeClr val="accent6"/>
          </a:effectRef>
          <a:fontRef idx="minor">
            <a:schemeClr val="dk1"/>
          </a:fontRef>
        </p:style>
        <p:txBody>
          <a:bodyPr>
            <a:normAutofit/>
          </a:bodyPr>
          <a:lstStyle/>
          <a:p>
            <a:pPr>
              <a:lnSpc>
                <a:spcPct val="110000"/>
              </a:lnSpc>
            </a:pPr>
            <a:r>
              <a:rPr lang="en-US" sz="2000" b="1" u="sng" dirty="0" err="1"/>
              <a:t>Elektroenergetski</a:t>
            </a:r>
            <a:r>
              <a:rPr lang="en-US" sz="2000" b="1" u="sng" dirty="0"/>
              <a:t> </a:t>
            </a:r>
            <a:r>
              <a:rPr lang="en-US" sz="2000" b="1" u="sng" dirty="0" err="1"/>
              <a:t>vodovi</a:t>
            </a:r>
            <a:r>
              <a:rPr lang="en-US" sz="2000" b="1" u="sng" dirty="0"/>
              <a:t> </a:t>
            </a:r>
            <a:r>
              <a:rPr lang="en-US" sz="2000" b="1" u="sng" dirty="0" err="1"/>
              <a:t>prenosnih</a:t>
            </a:r>
            <a:r>
              <a:rPr lang="en-US" sz="2000" b="1" u="sng" dirty="0"/>
              <a:t> </a:t>
            </a:r>
            <a:r>
              <a:rPr lang="en-US" sz="2000" b="1" u="sng" dirty="0" err="1"/>
              <a:t>mreža</a:t>
            </a:r>
            <a:r>
              <a:rPr lang="en-US" sz="2000" b="1" u="sng" dirty="0"/>
              <a:t> </a:t>
            </a:r>
            <a:r>
              <a:rPr lang="en-US" sz="2000" b="1" u="sng" dirty="0" err="1"/>
              <a:t>su</a:t>
            </a:r>
            <a:r>
              <a:rPr lang="en-US" sz="2000" b="1" u="sng" dirty="0"/>
              <a:t> </a:t>
            </a:r>
            <a:r>
              <a:rPr lang="en-US" sz="2000" b="1" u="sng" dirty="0" err="1"/>
              <a:t>dominantno</a:t>
            </a:r>
            <a:r>
              <a:rPr lang="en-US" sz="2000" b="1" u="sng" dirty="0"/>
              <a:t>, </a:t>
            </a:r>
            <a:r>
              <a:rPr lang="en-US" sz="2000" b="1" u="sng" dirty="0" err="1"/>
              <a:t>kod</a:t>
            </a:r>
            <a:r>
              <a:rPr lang="en-US" sz="2000" b="1" u="sng" dirty="0"/>
              <a:t> </a:t>
            </a:r>
            <a:r>
              <a:rPr lang="en-US" sz="2000" b="1" u="sng" dirty="0" err="1"/>
              <a:t>nas</a:t>
            </a:r>
            <a:r>
              <a:rPr lang="en-US" sz="2000" b="1" u="sng" dirty="0"/>
              <a:t> </a:t>
            </a:r>
            <a:r>
              <a:rPr lang="en-US" sz="2000" b="1" u="sng" dirty="0" err="1"/>
              <a:t>isključivo</a:t>
            </a:r>
            <a:r>
              <a:rPr lang="en-US" sz="2000" b="1" u="sng" dirty="0"/>
              <a:t>, </a:t>
            </a:r>
            <a:r>
              <a:rPr lang="en-US" sz="2000" b="1" u="sng" dirty="0" err="1"/>
              <a:t>nadzemni</a:t>
            </a:r>
            <a:r>
              <a:rPr lang="en-US" sz="2000" b="1" u="sng" dirty="0"/>
              <a:t> </a:t>
            </a:r>
            <a:r>
              <a:rPr lang="en-US" sz="2000" b="1" u="sng" dirty="0" err="1"/>
              <a:t>elektroenergetski</a:t>
            </a:r>
            <a:r>
              <a:rPr lang="en-US" sz="2000" b="1" u="sng" dirty="0"/>
              <a:t> </a:t>
            </a:r>
            <a:r>
              <a:rPr lang="en-US" sz="2000" b="1" u="sng" dirty="0" err="1"/>
              <a:t>vodovi</a:t>
            </a:r>
            <a:r>
              <a:rPr lang="en-US" sz="2000" b="1" u="sng" dirty="0"/>
              <a:t>. </a:t>
            </a:r>
            <a:endParaRPr lang="sr-Latn-RS" sz="2000" b="1" u="sng" dirty="0"/>
          </a:p>
          <a:p>
            <a:pPr>
              <a:lnSpc>
                <a:spcPct val="110000"/>
              </a:lnSpc>
            </a:pPr>
            <a:r>
              <a:rPr lang="en-US" sz="2000" dirty="0" err="1"/>
              <a:t>Kablovski</a:t>
            </a:r>
            <a:r>
              <a:rPr lang="en-US" sz="2000" dirty="0"/>
              <a:t> </a:t>
            </a:r>
            <a:r>
              <a:rPr lang="en-US" sz="2000" dirty="0" err="1"/>
              <a:t>vodovi</a:t>
            </a:r>
            <a:r>
              <a:rPr lang="en-US" sz="2000" dirty="0"/>
              <a:t> se u </a:t>
            </a:r>
            <a:r>
              <a:rPr lang="en-US" sz="2000" dirty="0" err="1"/>
              <a:t>prenosnim</a:t>
            </a:r>
            <a:r>
              <a:rPr lang="en-US" sz="2000" dirty="0"/>
              <a:t> </a:t>
            </a:r>
            <a:r>
              <a:rPr lang="en-US" sz="2000" dirty="0" err="1"/>
              <a:t>mrežama</a:t>
            </a:r>
            <a:r>
              <a:rPr lang="en-US" sz="2000" dirty="0"/>
              <a:t> </a:t>
            </a:r>
            <a:r>
              <a:rPr lang="en-US" sz="2000" dirty="0" err="1"/>
              <a:t>primjenjuju</a:t>
            </a:r>
            <a:r>
              <a:rPr lang="en-US" sz="2000" dirty="0"/>
              <a:t> </a:t>
            </a:r>
            <a:r>
              <a:rPr lang="en-US" sz="2000" dirty="0" err="1"/>
              <a:t>samo</a:t>
            </a:r>
            <a:r>
              <a:rPr lang="en-US" sz="2000" dirty="0"/>
              <a:t> u </a:t>
            </a:r>
            <a:r>
              <a:rPr lang="en-US" sz="2000" dirty="0" err="1"/>
              <a:t>slučaju</a:t>
            </a:r>
            <a:r>
              <a:rPr lang="en-US" sz="2000" dirty="0"/>
              <a:t> </a:t>
            </a:r>
            <a:r>
              <a:rPr lang="en-US" sz="2000" dirty="0" err="1"/>
              <a:t>manjih</a:t>
            </a:r>
            <a:r>
              <a:rPr lang="en-US" sz="2000" dirty="0"/>
              <a:t> </a:t>
            </a:r>
            <a:r>
              <a:rPr lang="en-US" sz="2000" dirty="0" err="1"/>
              <a:t>rastojanja</a:t>
            </a:r>
            <a:r>
              <a:rPr lang="en-US" sz="2000" dirty="0"/>
              <a:t> </a:t>
            </a:r>
            <a:r>
              <a:rPr lang="en-US" sz="2000" dirty="0" err="1"/>
              <a:t>i</a:t>
            </a:r>
            <a:r>
              <a:rPr lang="en-US" sz="2000" dirty="0"/>
              <a:t> </a:t>
            </a:r>
            <a:r>
              <a:rPr lang="en-US" sz="2000" dirty="0" err="1"/>
              <a:t>pri</a:t>
            </a:r>
            <a:r>
              <a:rPr lang="en-US" sz="2000" dirty="0"/>
              <a:t> </a:t>
            </a:r>
            <a:r>
              <a:rPr lang="en-US" sz="2000" dirty="0" err="1"/>
              <a:t>potpunoj</a:t>
            </a:r>
            <a:r>
              <a:rPr lang="en-US" sz="2000" dirty="0"/>
              <a:t> </a:t>
            </a:r>
            <a:r>
              <a:rPr lang="en-US" sz="2000" dirty="0" err="1"/>
              <a:t>oskudici</a:t>
            </a:r>
            <a:r>
              <a:rPr lang="en-US" sz="2000" dirty="0"/>
              <a:t> </a:t>
            </a:r>
            <a:r>
              <a:rPr lang="en-US" sz="2000" dirty="0" err="1"/>
              <a:t>prostora</a:t>
            </a:r>
            <a:r>
              <a:rPr lang="en-US" sz="2000" dirty="0"/>
              <a:t> </a:t>
            </a:r>
            <a:r>
              <a:rPr lang="en-US" sz="2000" dirty="0" err="1"/>
              <a:t>ili</a:t>
            </a:r>
            <a:r>
              <a:rPr lang="en-US" sz="2000" dirty="0"/>
              <a:t> </a:t>
            </a:r>
            <a:r>
              <a:rPr lang="en-US" sz="2000" dirty="0" err="1"/>
              <a:t>pri</a:t>
            </a:r>
            <a:r>
              <a:rPr lang="en-US" sz="2000" dirty="0"/>
              <a:t> </a:t>
            </a:r>
            <a:r>
              <a:rPr lang="en-US" sz="2000" dirty="0" err="1"/>
              <a:t>karakterističnim</a:t>
            </a:r>
            <a:r>
              <a:rPr lang="en-US" sz="2000" dirty="0"/>
              <a:t> </a:t>
            </a:r>
            <a:r>
              <a:rPr lang="en-US" sz="2000" dirty="0" err="1"/>
              <a:t>prelazima</a:t>
            </a:r>
            <a:r>
              <a:rPr lang="en-US" sz="2000" dirty="0"/>
              <a:t>, </a:t>
            </a:r>
            <a:r>
              <a:rPr lang="en-US" sz="2000" dirty="0" err="1"/>
              <a:t>npr</a:t>
            </a:r>
            <a:r>
              <a:rPr lang="en-US" sz="2000" dirty="0"/>
              <a:t>. </a:t>
            </a:r>
            <a:r>
              <a:rPr lang="en-US" sz="2000" dirty="0" err="1"/>
              <a:t>ispod</a:t>
            </a:r>
            <a:r>
              <a:rPr lang="en-US" sz="2000" dirty="0"/>
              <a:t> </a:t>
            </a:r>
            <a:r>
              <a:rPr lang="en-US" sz="2000" dirty="0" err="1"/>
              <a:t>vode</a:t>
            </a:r>
            <a:r>
              <a:rPr lang="en-US" sz="2000" dirty="0"/>
              <a:t>. </a:t>
            </a:r>
            <a:endParaRPr lang="sr-Latn-RS" sz="2000" dirty="0"/>
          </a:p>
          <a:p>
            <a:pPr>
              <a:lnSpc>
                <a:spcPct val="110000"/>
              </a:lnSpc>
            </a:pPr>
            <a:r>
              <a:rPr lang="sr-Latn-RS" sz="2000" b="1" u="sng" dirty="0"/>
              <a:t>Osnovni</a:t>
            </a:r>
            <a:r>
              <a:rPr lang="en-US" sz="2000" b="1" u="sng" dirty="0"/>
              <a:t> </a:t>
            </a:r>
            <a:r>
              <a:rPr lang="en-US" sz="2000" b="1" u="sng" dirty="0" err="1"/>
              <a:t>razlog</a:t>
            </a:r>
            <a:r>
              <a:rPr lang="en-US" sz="2000" b="1" u="sng" dirty="0"/>
              <a:t> za </a:t>
            </a:r>
            <a:r>
              <a:rPr lang="en-US" sz="2000" b="1" u="sng" dirty="0" err="1"/>
              <a:t>dominantnu</a:t>
            </a:r>
            <a:r>
              <a:rPr lang="en-US" sz="2000" b="1" u="sng" dirty="0"/>
              <a:t> </a:t>
            </a:r>
            <a:r>
              <a:rPr lang="en-US" sz="2000" b="1" u="sng" dirty="0" err="1"/>
              <a:t>upotrebu</a:t>
            </a:r>
            <a:r>
              <a:rPr lang="en-US" sz="2000" b="1" u="sng" dirty="0"/>
              <a:t> </a:t>
            </a:r>
            <a:r>
              <a:rPr lang="en-US" sz="2000" b="1" u="sng" dirty="0" err="1"/>
              <a:t>nadzemnih</a:t>
            </a:r>
            <a:r>
              <a:rPr lang="en-US" sz="2000" b="1" u="sng" dirty="0"/>
              <a:t> </a:t>
            </a:r>
            <a:r>
              <a:rPr lang="en-US" sz="2000" b="1" u="sng" dirty="0" err="1"/>
              <a:t>elektroenergetskih</a:t>
            </a:r>
            <a:r>
              <a:rPr lang="en-US" sz="2000" b="1" u="sng" dirty="0"/>
              <a:t> </a:t>
            </a:r>
            <a:r>
              <a:rPr lang="en-US" sz="2000" b="1" u="sng" dirty="0" err="1"/>
              <a:t>vodova</a:t>
            </a:r>
            <a:r>
              <a:rPr lang="en-US" sz="2000" b="1" u="sng" dirty="0"/>
              <a:t> u </a:t>
            </a:r>
            <a:r>
              <a:rPr lang="en-US" sz="2000" b="1" u="sng" dirty="0" err="1"/>
              <a:t>okviru</a:t>
            </a:r>
            <a:r>
              <a:rPr lang="en-US" sz="2000" b="1" u="sng" dirty="0"/>
              <a:t> </a:t>
            </a:r>
            <a:r>
              <a:rPr lang="en-US" sz="2000" b="1" u="sng" dirty="0" err="1"/>
              <a:t>prenosa</a:t>
            </a:r>
            <a:r>
              <a:rPr lang="en-US" sz="2000" b="1" u="sng" dirty="0"/>
              <a:t> je </a:t>
            </a:r>
            <a:r>
              <a:rPr lang="en-US" sz="2000" b="1" u="sng" dirty="0" err="1"/>
              <a:t>njihova</a:t>
            </a:r>
            <a:r>
              <a:rPr lang="en-US" sz="2000" b="1" u="sng" dirty="0"/>
              <a:t> </a:t>
            </a:r>
            <a:r>
              <a:rPr lang="en-US" sz="2000" b="1" u="sng" dirty="0" err="1"/>
              <a:t>povoljnija</a:t>
            </a:r>
            <a:r>
              <a:rPr lang="en-US" sz="2000" b="1" u="sng" dirty="0"/>
              <a:t> </a:t>
            </a:r>
            <a:r>
              <a:rPr lang="en-US" sz="2000" b="1" u="sng" dirty="0" err="1"/>
              <a:t>cijena</a:t>
            </a:r>
            <a:r>
              <a:rPr lang="en-US" sz="2000" b="1" u="sng" dirty="0"/>
              <a:t>, a </a:t>
            </a:r>
            <a:r>
              <a:rPr lang="en-US" sz="2000" b="1" u="sng" dirty="0" err="1"/>
              <a:t>kod</a:t>
            </a:r>
            <a:r>
              <a:rPr lang="en-US" sz="2000" b="1" u="sng" dirty="0"/>
              <a:t> </a:t>
            </a:r>
            <a:r>
              <a:rPr lang="en-US" sz="2000" b="1" u="sng" dirty="0" err="1"/>
              <a:t>najviših</a:t>
            </a:r>
            <a:r>
              <a:rPr lang="en-US" sz="2000" b="1" u="sng" dirty="0"/>
              <a:t> </a:t>
            </a:r>
            <a:r>
              <a:rPr lang="en-US" sz="2000" b="1" u="sng" dirty="0" err="1"/>
              <a:t>napona</a:t>
            </a:r>
            <a:r>
              <a:rPr lang="en-US" sz="2000" b="1" u="sng" dirty="0"/>
              <a:t> (</a:t>
            </a:r>
            <a:r>
              <a:rPr lang="en-US" sz="2000" b="1" u="sng" dirty="0" err="1"/>
              <a:t>iznad</a:t>
            </a:r>
            <a:r>
              <a:rPr lang="en-US" sz="2000" b="1" u="sng" dirty="0"/>
              <a:t> 400 kV) </a:t>
            </a:r>
            <a:r>
              <a:rPr lang="en-US" sz="2000" b="1" u="sng" dirty="0" err="1"/>
              <a:t>i</a:t>
            </a:r>
            <a:r>
              <a:rPr lang="en-US" sz="2000" b="1" u="sng" dirty="0"/>
              <a:t> </a:t>
            </a:r>
            <a:r>
              <a:rPr lang="en-US" sz="2000" b="1" u="sng" dirty="0" err="1"/>
              <a:t>tehničko-tehnološki</a:t>
            </a:r>
            <a:r>
              <a:rPr lang="en-US" sz="2000" b="1" u="sng" dirty="0"/>
              <a:t> </a:t>
            </a:r>
            <a:r>
              <a:rPr lang="en-US" sz="2000" b="1" u="sng" dirty="0" err="1"/>
              <a:t>problemi</a:t>
            </a:r>
            <a:r>
              <a:rPr lang="en-US" sz="2000" b="1" u="sng" dirty="0"/>
              <a:t> u </a:t>
            </a:r>
            <a:r>
              <a:rPr lang="en-US" sz="2000" b="1" u="sng" dirty="0" err="1"/>
              <a:t>izvedbi</a:t>
            </a:r>
            <a:r>
              <a:rPr lang="en-US" sz="2000" b="1" u="sng" dirty="0"/>
              <a:t>, </a:t>
            </a:r>
            <a:r>
              <a:rPr lang="en-US" sz="2000" b="1" u="sng" dirty="0" err="1"/>
              <a:t>odnosno</a:t>
            </a:r>
            <a:r>
              <a:rPr lang="en-US" sz="2000" b="1" u="sng" dirty="0"/>
              <a:t> </a:t>
            </a:r>
            <a:r>
              <a:rPr lang="en-US" sz="2000" b="1" u="sng" dirty="0" err="1"/>
              <a:t>proizvodnje</a:t>
            </a:r>
            <a:r>
              <a:rPr lang="en-US" sz="2000" b="1" u="sng" dirty="0"/>
              <a:t> </a:t>
            </a:r>
            <a:r>
              <a:rPr lang="en-US" sz="2000" b="1" u="sng" dirty="0" err="1"/>
              <a:t>kablova</a:t>
            </a:r>
            <a:r>
              <a:rPr lang="en-US" sz="2000" b="1" u="sng" dirty="0"/>
              <a:t>. </a:t>
            </a:r>
            <a:endParaRPr lang="sr-Latn-RS" sz="2000" b="1" u="sng" dirty="0"/>
          </a:p>
          <a:p>
            <a:pPr>
              <a:lnSpc>
                <a:spcPct val="110000"/>
              </a:lnSpc>
            </a:pPr>
            <a:r>
              <a:rPr lang="en-US" sz="2000" dirty="0"/>
              <a:t>Na </a:t>
            </a:r>
            <a:r>
              <a:rPr lang="en-US" sz="2000" dirty="0" err="1"/>
              <a:t>nivou</a:t>
            </a:r>
            <a:r>
              <a:rPr lang="en-US" sz="2000" dirty="0"/>
              <a:t> </a:t>
            </a:r>
            <a:r>
              <a:rPr lang="en-US" sz="2000" dirty="0" err="1"/>
              <a:t>prenosa</a:t>
            </a:r>
            <a:r>
              <a:rPr lang="en-US" sz="2000" dirty="0"/>
              <a:t> </a:t>
            </a:r>
            <a:r>
              <a:rPr lang="en-US" sz="2000" dirty="0" err="1"/>
              <a:t>cijne</a:t>
            </a:r>
            <a:r>
              <a:rPr lang="en-US" sz="2000" dirty="0"/>
              <a:t> </a:t>
            </a:r>
            <a:r>
              <a:rPr lang="en-US" sz="2000" dirty="0" err="1"/>
              <a:t>kablovskih</a:t>
            </a:r>
            <a:r>
              <a:rPr lang="en-US" sz="2000" dirty="0"/>
              <a:t> </a:t>
            </a:r>
            <a:r>
              <a:rPr lang="en-US" sz="2000" dirty="0" err="1"/>
              <a:t>vodova</a:t>
            </a:r>
            <a:r>
              <a:rPr lang="en-US" sz="2000" dirty="0"/>
              <a:t> </a:t>
            </a:r>
            <a:r>
              <a:rPr lang="en-US" sz="2000" dirty="0" err="1"/>
              <a:t>su</a:t>
            </a:r>
            <a:r>
              <a:rPr lang="en-US" sz="2000" dirty="0"/>
              <a:t> </a:t>
            </a:r>
            <a:r>
              <a:rPr lang="en-US" sz="2000" dirty="0" err="1"/>
              <a:t>zvatno</a:t>
            </a:r>
            <a:r>
              <a:rPr lang="en-US" sz="2000" dirty="0"/>
              <a:t> </a:t>
            </a:r>
            <a:r>
              <a:rPr lang="en-US" sz="2000" dirty="0" err="1"/>
              <a:t>veće</a:t>
            </a:r>
            <a:r>
              <a:rPr lang="en-US" sz="2000" dirty="0"/>
              <a:t> (</a:t>
            </a:r>
            <a:r>
              <a:rPr lang="en-US" sz="2000" dirty="0" err="1"/>
              <a:t>reda</a:t>
            </a:r>
            <a:r>
              <a:rPr lang="en-US" sz="2000" dirty="0"/>
              <a:t> </a:t>
            </a:r>
            <a:r>
              <a:rPr lang="en-US" sz="2000" dirty="0" err="1"/>
              <a:t>deset</a:t>
            </a:r>
            <a:r>
              <a:rPr lang="en-US" sz="2000" dirty="0"/>
              <a:t> puta </a:t>
            </a:r>
            <a:r>
              <a:rPr lang="en-US" sz="2000" dirty="0" err="1"/>
              <a:t>i</a:t>
            </a:r>
            <a:r>
              <a:rPr lang="en-US" sz="2000" dirty="0"/>
              <a:t> </a:t>
            </a:r>
            <a:r>
              <a:rPr lang="en-US" sz="2000" dirty="0" err="1"/>
              <a:t>više</a:t>
            </a:r>
            <a:r>
              <a:rPr lang="en-US" sz="2000" dirty="0"/>
              <a:t>) od </a:t>
            </a:r>
            <a:r>
              <a:rPr lang="en-US" sz="2000" dirty="0" err="1"/>
              <a:t>cijena</a:t>
            </a:r>
            <a:r>
              <a:rPr lang="en-US" sz="2000" dirty="0"/>
              <a:t> </a:t>
            </a:r>
            <a:r>
              <a:rPr lang="en-US" sz="2000" dirty="0" err="1"/>
              <a:t>nadzemnih</a:t>
            </a:r>
            <a:r>
              <a:rPr lang="en-US" sz="2000" dirty="0"/>
              <a:t> </a:t>
            </a:r>
            <a:r>
              <a:rPr lang="en-US" sz="2000" dirty="0" err="1"/>
              <a:t>elektroenergetskih</a:t>
            </a:r>
            <a:r>
              <a:rPr lang="en-US" sz="2000" dirty="0"/>
              <a:t> </a:t>
            </a:r>
            <a:r>
              <a:rPr lang="en-US" sz="2000" dirty="0" err="1"/>
              <a:t>vodova</a:t>
            </a:r>
            <a:r>
              <a:rPr lang="en-US" sz="2000" dirty="0"/>
              <a:t>. </a:t>
            </a:r>
          </a:p>
        </p:txBody>
      </p:sp>
    </p:spTree>
    <p:extLst>
      <p:ext uri="{BB962C8B-B14F-4D97-AF65-F5344CB8AC3E}">
        <p14:creationId xmlns:p14="http://schemas.microsoft.com/office/powerpoint/2010/main" val="246783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B71B-5E6D-4808-8CB1-31DB58FCE614}"/>
              </a:ext>
            </a:extLst>
          </p:cNvPr>
          <p:cNvSpPr>
            <a:spLocks noGrp="1"/>
          </p:cNvSpPr>
          <p:nvPr>
            <p:ph type="title"/>
          </p:nvPr>
        </p:nvSpPr>
        <p:spPr>
          <a:xfrm>
            <a:off x="1141413" y="618518"/>
            <a:ext cx="9905998" cy="914860"/>
          </a:xfrm>
        </p:spPr>
        <p:txBody>
          <a:bodyPr/>
          <a:lstStyle/>
          <a:p>
            <a:r>
              <a:rPr lang="sr-Latn-RS" dirty="0"/>
              <a:t>’N-1’ koncept sigurnosti</a:t>
            </a:r>
            <a:endParaRPr lang="en-US" dirty="0"/>
          </a:p>
        </p:txBody>
      </p:sp>
      <p:sp>
        <p:nvSpPr>
          <p:cNvPr id="3" name="Content Placeholder 2">
            <a:extLst>
              <a:ext uri="{FF2B5EF4-FFF2-40B4-BE49-F238E27FC236}">
                <a16:creationId xmlns:a16="http://schemas.microsoft.com/office/drawing/2014/main" id="{1A68C5CA-C2CC-43FE-A2ED-5054A240927C}"/>
              </a:ext>
            </a:extLst>
          </p:cNvPr>
          <p:cNvSpPr>
            <a:spLocks noGrp="1"/>
          </p:cNvSpPr>
          <p:nvPr>
            <p:ph idx="1"/>
          </p:nvPr>
        </p:nvSpPr>
        <p:spPr>
          <a:xfrm>
            <a:off x="647114" y="1674054"/>
            <a:ext cx="11085341" cy="4811151"/>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en-US" b="1" dirty="0" err="1"/>
              <a:t>Prenosne</a:t>
            </a:r>
            <a:r>
              <a:rPr lang="en-US" b="1" dirty="0"/>
              <a:t> </a:t>
            </a:r>
            <a:r>
              <a:rPr lang="en-US" b="1" dirty="0" err="1"/>
              <a:t>mreže</a:t>
            </a:r>
            <a:r>
              <a:rPr lang="en-US" b="1" dirty="0"/>
              <a:t> </a:t>
            </a:r>
            <a:r>
              <a:rPr lang="en-US" b="1" dirty="0" err="1"/>
              <a:t>moraju</a:t>
            </a:r>
            <a:r>
              <a:rPr lang="en-US" b="1" dirty="0"/>
              <a:t>, </a:t>
            </a:r>
            <a:r>
              <a:rPr lang="en-US" b="1" dirty="0" err="1"/>
              <a:t>kako</a:t>
            </a:r>
            <a:r>
              <a:rPr lang="en-US" b="1" dirty="0"/>
              <a:t> </a:t>
            </a:r>
            <a:r>
              <a:rPr lang="en-US" b="1" dirty="0" err="1"/>
              <a:t>svojom</a:t>
            </a:r>
            <a:r>
              <a:rPr lang="en-US" b="1" dirty="0"/>
              <a:t> </a:t>
            </a:r>
            <a:r>
              <a:rPr lang="en-US" b="1" dirty="0" err="1"/>
              <a:t>konfiguracijom</a:t>
            </a:r>
            <a:r>
              <a:rPr lang="en-US" b="1" dirty="0"/>
              <a:t> </a:t>
            </a:r>
            <a:r>
              <a:rPr lang="en-US" b="1" dirty="0" err="1"/>
              <a:t>tako</a:t>
            </a:r>
            <a:r>
              <a:rPr lang="en-US" b="1" dirty="0"/>
              <a:t> </a:t>
            </a:r>
            <a:r>
              <a:rPr lang="en-US" b="1" dirty="0" err="1"/>
              <a:t>i</a:t>
            </a:r>
            <a:r>
              <a:rPr lang="en-US" b="1" dirty="0"/>
              <a:t> </a:t>
            </a:r>
            <a:r>
              <a:rPr lang="en-US" b="1" dirty="0" err="1"/>
              <a:t>pouzdanošću</a:t>
            </a:r>
            <a:r>
              <a:rPr lang="en-US" b="1" dirty="0"/>
              <a:t> </a:t>
            </a:r>
            <a:r>
              <a:rPr lang="en-US" b="1" dirty="0" err="1"/>
              <a:t>elemenata</a:t>
            </a:r>
            <a:r>
              <a:rPr lang="en-US" b="1" dirty="0"/>
              <a:t>, </a:t>
            </a:r>
            <a:r>
              <a:rPr lang="en-US" b="1" dirty="0" err="1"/>
              <a:t>obezbijediti</a:t>
            </a:r>
            <a:r>
              <a:rPr lang="en-US" b="1" dirty="0"/>
              <a:t> </a:t>
            </a:r>
            <a:r>
              <a:rPr lang="en-US" b="1" dirty="0" err="1"/>
              <a:t>veoma</a:t>
            </a:r>
            <a:r>
              <a:rPr lang="en-US" b="1" dirty="0"/>
              <a:t> </a:t>
            </a:r>
            <a:r>
              <a:rPr lang="en-US" b="1" dirty="0" err="1"/>
              <a:t>visoku</a:t>
            </a:r>
            <a:r>
              <a:rPr lang="en-US" b="1" dirty="0"/>
              <a:t> </a:t>
            </a:r>
            <a:r>
              <a:rPr lang="en-US" b="1" dirty="0" err="1"/>
              <a:t>pouzdanost</a:t>
            </a:r>
            <a:r>
              <a:rPr lang="en-US" b="1" dirty="0"/>
              <a:t> </a:t>
            </a:r>
            <a:r>
              <a:rPr lang="en-US" b="1" dirty="0" err="1"/>
              <a:t>napajanja</a:t>
            </a:r>
            <a:r>
              <a:rPr lang="en-US" b="1" dirty="0"/>
              <a:t>. </a:t>
            </a:r>
            <a:endParaRPr lang="sr-Latn-RS" b="1" dirty="0"/>
          </a:p>
          <a:p>
            <a:r>
              <a:rPr lang="en-US" dirty="0"/>
              <a:t>One se </a:t>
            </a:r>
            <a:r>
              <a:rPr lang="en-US" dirty="0" err="1"/>
              <a:t>najčešće</a:t>
            </a:r>
            <a:r>
              <a:rPr lang="en-US" dirty="0"/>
              <a:t> </a:t>
            </a:r>
            <a:r>
              <a:rPr lang="en-US" dirty="0" err="1"/>
              <a:t>koncipiraju</a:t>
            </a:r>
            <a:r>
              <a:rPr lang="en-US" dirty="0"/>
              <a:t> po </a:t>
            </a:r>
            <a:r>
              <a:rPr lang="en-US" dirty="0" err="1"/>
              <a:t>tzv</a:t>
            </a:r>
            <a:r>
              <a:rPr lang="en-US" dirty="0"/>
              <a:t>. </a:t>
            </a:r>
            <a:r>
              <a:rPr lang="en-US" dirty="0" err="1"/>
              <a:t>principu</a:t>
            </a:r>
            <a:r>
              <a:rPr lang="en-US" dirty="0"/>
              <a:t> </a:t>
            </a:r>
            <a:r>
              <a:rPr lang="en-US" dirty="0" err="1"/>
              <a:t>sigurnosti</a:t>
            </a:r>
            <a:r>
              <a:rPr lang="en-US" dirty="0"/>
              <a:t> "n-1". </a:t>
            </a:r>
            <a:endParaRPr lang="sr-Latn-RS" dirty="0"/>
          </a:p>
          <a:p>
            <a:r>
              <a:rPr lang="en-US" b="1" dirty="0"/>
              <a:t>Princip "n-1" </a:t>
            </a:r>
            <a:r>
              <a:rPr lang="en-US" b="1" dirty="0" err="1"/>
              <a:t>znači</a:t>
            </a:r>
            <a:r>
              <a:rPr lang="en-US" b="1" dirty="0"/>
              <a:t> da se u </a:t>
            </a:r>
            <a:r>
              <a:rPr lang="en-US" b="1" dirty="0" err="1"/>
              <a:t>slučaju</a:t>
            </a:r>
            <a:r>
              <a:rPr lang="en-US" b="1" dirty="0"/>
              <a:t> </a:t>
            </a:r>
            <a:r>
              <a:rPr lang="en-US" b="1" dirty="0" err="1"/>
              <a:t>ispada</a:t>
            </a:r>
            <a:r>
              <a:rPr lang="en-US" b="1" dirty="0"/>
              <a:t> (</a:t>
            </a:r>
            <a:r>
              <a:rPr lang="en-US" b="1" dirty="0" err="1"/>
              <a:t>kvara</a:t>
            </a:r>
            <a:r>
              <a:rPr lang="en-US" b="1" dirty="0"/>
              <a:t>) </a:t>
            </a:r>
            <a:r>
              <a:rPr lang="en-US" b="1" dirty="0" err="1"/>
              <a:t>jednog</a:t>
            </a:r>
            <a:r>
              <a:rPr lang="en-US" b="1" dirty="0"/>
              <a:t>, </a:t>
            </a:r>
            <a:r>
              <a:rPr lang="en-US" b="1" dirty="0" err="1"/>
              <a:t>bilo</a:t>
            </a:r>
            <a:r>
              <a:rPr lang="en-US" b="1" dirty="0"/>
              <a:t> </a:t>
            </a:r>
            <a:r>
              <a:rPr lang="en-US" b="1" dirty="0" err="1"/>
              <a:t>kog</a:t>
            </a:r>
            <a:r>
              <a:rPr lang="en-US" b="1" dirty="0"/>
              <a:t> </a:t>
            </a:r>
            <a:r>
              <a:rPr lang="en-US" b="1" dirty="0" err="1"/>
              <a:t>elementa</a:t>
            </a:r>
            <a:r>
              <a:rPr lang="en-US" b="1" dirty="0"/>
              <a:t> </a:t>
            </a:r>
            <a:r>
              <a:rPr lang="en-US" b="1" dirty="0" err="1"/>
              <a:t>prenosa</a:t>
            </a:r>
            <a:r>
              <a:rPr lang="en-US" b="1" dirty="0"/>
              <a:t> (</a:t>
            </a:r>
            <a:r>
              <a:rPr lang="en-US" b="1" dirty="0" err="1"/>
              <a:t>voda</a:t>
            </a:r>
            <a:r>
              <a:rPr lang="en-US" b="1" dirty="0"/>
              <a:t>, </a:t>
            </a:r>
            <a:r>
              <a:rPr lang="en-US" b="1" dirty="0" err="1"/>
              <a:t>transformatora</a:t>
            </a:r>
            <a:r>
              <a:rPr lang="en-US" b="1" dirty="0"/>
              <a:t> </a:t>
            </a:r>
            <a:r>
              <a:rPr lang="en-US" b="1" dirty="0" err="1"/>
              <a:t>i</a:t>
            </a:r>
            <a:r>
              <a:rPr lang="en-US" b="1" dirty="0"/>
              <a:t> sl.) </a:t>
            </a:r>
            <a:r>
              <a:rPr lang="en-US" b="1" dirty="0" err="1"/>
              <a:t>napajanje</a:t>
            </a:r>
            <a:r>
              <a:rPr lang="en-US" b="1" dirty="0"/>
              <a:t> ne </a:t>
            </a:r>
            <a:r>
              <a:rPr lang="en-US" b="1" dirty="0" err="1"/>
              <a:t>prekida</a:t>
            </a:r>
            <a:r>
              <a:rPr lang="en-US" b="1" dirty="0"/>
              <a:t>, </a:t>
            </a:r>
            <a:r>
              <a:rPr lang="en-US" b="1" dirty="0" err="1"/>
              <a:t>jer</a:t>
            </a:r>
            <a:r>
              <a:rPr lang="en-US" b="1" dirty="0"/>
              <a:t> </a:t>
            </a:r>
            <a:r>
              <a:rPr lang="en-US" b="1" dirty="0" err="1"/>
              <a:t>njegovu</a:t>
            </a:r>
            <a:r>
              <a:rPr lang="en-US" b="1" dirty="0"/>
              <a:t> </a:t>
            </a:r>
            <a:r>
              <a:rPr lang="en-US" b="1" dirty="0" err="1"/>
              <a:t>funkciju</a:t>
            </a:r>
            <a:r>
              <a:rPr lang="en-US" b="1" dirty="0"/>
              <a:t> </a:t>
            </a:r>
            <a:r>
              <a:rPr lang="en-US" b="1" dirty="0" err="1"/>
              <a:t>prenosa</a:t>
            </a:r>
            <a:r>
              <a:rPr lang="en-US" b="1" dirty="0"/>
              <a:t> </a:t>
            </a:r>
            <a:r>
              <a:rPr lang="en-US" b="1" dirty="0" err="1"/>
              <a:t>automatski</a:t>
            </a:r>
            <a:r>
              <a:rPr lang="en-US" b="1" dirty="0"/>
              <a:t> </a:t>
            </a:r>
            <a:r>
              <a:rPr lang="en-US" b="1" dirty="0" err="1"/>
              <a:t>preuzima</a:t>
            </a:r>
            <a:r>
              <a:rPr lang="en-US" b="1" dirty="0"/>
              <a:t> </a:t>
            </a:r>
            <a:r>
              <a:rPr lang="en-US" b="1" dirty="0" err="1"/>
              <a:t>drugi</a:t>
            </a:r>
            <a:r>
              <a:rPr lang="en-US" b="1" dirty="0"/>
              <a:t> (</a:t>
            </a:r>
            <a:r>
              <a:rPr lang="en-US" b="1" dirty="0" err="1"/>
              <a:t>rezervni</a:t>
            </a:r>
            <a:r>
              <a:rPr lang="en-US" b="1" dirty="0"/>
              <a:t>) element, </a:t>
            </a:r>
            <a:r>
              <a:rPr lang="en-US" b="1" dirty="0" err="1"/>
              <a:t>odnosno</a:t>
            </a:r>
            <a:r>
              <a:rPr lang="en-US" b="1" dirty="0"/>
              <a:t> </a:t>
            </a:r>
            <a:r>
              <a:rPr lang="en-US" b="1" dirty="0" err="1"/>
              <a:t>elementi</a:t>
            </a:r>
            <a:r>
              <a:rPr lang="en-US" b="1" dirty="0"/>
              <a:t>. </a:t>
            </a:r>
            <a:endParaRPr lang="sr-Latn-RS" b="1" dirty="0"/>
          </a:p>
          <a:p>
            <a:r>
              <a:rPr lang="en-US" dirty="0" err="1"/>
              <a:t>Naše</a:t>
            </a:r>
            <a:r>
              <a:rPr lang="en-US" dirty="0"/>
              <a:t> </a:t>
            </a:r>
            <a:r>
              <a:rPr lang="en-US" dirty="0" err="1"/>
              <a:t>prenosne</a:t>
            </a:r>
            <a:r>
              <a:rPr lang="en-US" dirty="0"/>
              <a:t> </a:t>
            </a:r>
            <a:r>
              <a:rPr lang="en-US" dirty="0" err="1"/>
              <a:t>mreže</a:t>
            </a:r>
            <a:r>
              <a:rPr lang="en-US" dirty="0"/>
              <a:t> </a:t>
            </a:r>
            <a:r>
              <a:rPr lang="en-US" dirty="0" err="1"/>
              <a:t>koncipirane</a:t>
            </a:r>
            <a:r>
              <a:rPr lang="en-US" dirty="0"/>
              <a:t> </a:t>
            </a:r>
            <a:r>
              <a:rPr lang="en-US" dirty="0" err="1"/>
              <a:t>su</a:t>
            </a:r>
            <a:r>
              <a:rPr lang="en-US" dirty="0"/>
              <a:t> </a:t>
            </a:r>
            <a:r>
              <a:rPr lang="en-US" dirty="0" err="1"/>
              <a:t>uglavnom</a:t>
            </a:r>
            <a:r>
              <a:rPr lang="en-US" dirty="0"/>
              <a:t> po </a:t>
            </a:r>
            <a:r>
              <a:rPr lang="en-US" dirty="0" err="1"/>
              <a:t>principu</a:t>
            </a:r>
            <a:r>
              <a:rPr lang="en-US" dirty="0"/>
              <a:t> </a:t>
            </a:r>
            <a:r>
              <a:rPr lang="en-US" dirty="0" err="1"/>
              <a:t>sigurnosti</a:t>
            </a:r>
            <a:r>
              <a:rPr lang="en-US" dirty="0"/>
              <a:t> "n-1". </a:t>
            </a:r>
            <a:endParaRPr lang="sr-Latn-RS" dirty="0"/>
          </a:p>
          <a:p>
            <a:r>
              <a:rPr lang="en-US" dirty="0"/>
              <a:t>U </a:t>
            </a:r>
            <a:r>
              <a:rPr lang="en-US" dirty="0" err="1"/>
              <a:t>razvijenijim</a:t>
            </a:r>
            <a:r>
              <a:rPr lang="en-US" dirty="0"/>
              <a:t> </a:t>
            </a:r>
            <a:r>
              <a:rPr lang="en-US" dirty="0" err="1"/>
              <a:t>sistemima</a:t>
            </a:r>
            <a:r>
              <a:rPr lang="en-US" dirty="0"/>
              <a:t> </a:t>
            </a:r>
            <a:r>
              <a:rPr lang="en-US" dirty="0" err="1"/>
              <a:t>primjenjuje</a:t>
            </a:r>
            <a:r>
              <a:rPr lang="en-US" dirty="0"/>
              <a:t> se </a:t>
            </a:r>
            <a:r>
              <a:rPr lang="en-US" dirty="0" err="1"/>
              <a:t>i</a:t>
            </a:r>
            <a:r>
              <a:rPr lang="en-US" dirty="0"/>
              <a:t> </a:t>
            </a:r>
            <a:r>
              <a:rPr lang="en-US" dirty="0" err="1"/>
              <a:t>princip</a:t>
            </a:r>
            <a:r>
              <a:rPr lang="en-US" dirty="0"/>
              <a:t> </a:t>
            </a:r>
            <a:r>
              <a:rPr lang="en-US" dirty="0" err="1"/>
              <a:t>sigurnosti</a:t>
            </a:r>
            <a:r>
              <a:rPr lang="en-US" dirty="0"/>
              <a:t> "n-2", </a:t>
            </a:r>
            <a:r>
              <a:rPr lang="en-US" dirty="0" err="1"/>
              <a:t>što</a:t>
            </a:r>
            <a:r>
              <a:rPr lang="en-US" dirty="0"/>
              <a:t> </a:t>
            </a:r>
            <a:r>
              <a:rPr lang="en-US" dirty="0" err="1"/>
              <a:t>znači</a:t>
            </a:r>
            <a:r>
              <a:rPr lang="en-US" dirty="0"/>
              <a:t> da je </a:t>
            </a:r>
            <a:r>
              <a:rPr lang="en-US" dirty="0" err="1"/>
              <a:t>obezbijeđeno</a:t>
            </a:r>
            <a:r>
              <a:rPr lang="en-US" dirty="0"/>
              <a:t> </a:t>
            </a:r>
            <a:r>
              <a:rPr lang="en-US" dirty="0" err="1"/>
              <a:t>neprekidno</a:t>
            </a:r>
            <a:r>
              <a:rPr lang="en-US" dirty="0"/>
              <a:t> </a:t>
            </a:r>
            <a:r>
              <a:rPr lang="en-US" dirty="0" err="1"/>
              <a:t>napajanje</a:t>
            </a:r>
            <a:r>
              <a:rPr lang="en-US" dirty="0"/>
              <a:t> (</a:t>
            </a:r>
            <a:r>
              <a:rPr lang="en-US" dirty="0" err="1"/>
              <a:t>napajane</a:t>
            </a:r>
            <a:r>
              <a:rPr lang="en-US" dirty="0"/>
              <a:t> </a:t>
            </a:r>
            <a:r>
              <a:rPr lang="en-US" dirty="0" err="1"/>
              <a:t>sa</a:t>
            </a:r>
            <a:r>
              <a:rPr lang="en-US" dirty="0"/>
              <a:t> </a:t>
            </a:r>
            <a:r>
              <a:rPr lang="en-US" dirty="0" err="1"/>
              <a:t>prekidima</a:t>
            </a:r>
            <a:r>
              <a:rPr lang="en-US" dirty="0"/>
              <a:t> </a:t>
            </a:r>
            <a:r>
              <a:rPr lang="en-US" dirty="0" err="1"/>
              <a:t>reda</a:t>
            </a:r>
            <a:r>
              <a:rPr lang="en-US" dirty="0"/>
              <a:t> </a:t>
            </a:r>
            <a:r>
              <a:rPr lang="en-US" dirty="0" err="1"/>
              <a:t>sekundi</a:t>
            </a:r>
            <a:r>
              <a:rPr lang="en-US" dirty="0"/>
              <a:t>, u </a:t>
            </a:r>
            <a:r>
              <a:rPr lang="en-US" dirty="0" err="1"/>
              <a:t>okviru</a:t>
            </a:r>
            <a:r>
              <a:rPr lang="en-US" dirty="0"/>
              <a:t> </a:t>
            </a:r>
            <a:r>
              <a:rPr lang="en-US" dirty="0" err="1"/>
              <a:t>kojeg</a:t>
            </a:r>
            <a:r>
              <a:rPr lang="en-US" dirty="0"/>
              <a:t> </a:t>
            </a:r>
            <a:r>
              <a:rPr lang="en-US" dirty="0" err="1"/>
              <a:t>vremena</a:t>
            </a:r>
            <a:r>
              <a:rPr lang="en-US" dirty="0"/>
              <a:t> </a:t>
            </a:r>
            <a:r>
              <a:rPr lang="en-US" dirty="0" err="1"/>
              <a:t>djeluju</a:t>
            </a:r>
            <a:r>
              <a:rPr lang="en-US" dirty="0"/>
              <a:t> </a:t>
            </a:r>
            <a:r>
              <a:rPr lang="en-US" dirty="0" err="1"/>
              <a:t>svi</a:t>
            </a:r>
            <a:r>
              <a:rPr lang="en-US" dirty="0"/>
              <a:t> </a:t>
            </a:r>
            <a:r>
              <a:rPr lang="en-US" dirty="0" err="1"/>
              <a:t>uređaji</a:t>
            </a:r>
            <a:r>
              <a:rPr lang="en-US" dirty="0"/>
              <a:t> za </a:t>
            </a:r>
            <a:r>
              <a:rPr lang="en-US" dirty="0" err="1"/>
              <a:t>automatsko</a:t>
            </a:r>
            <a:r>
              <a:rPr lang="en-US" dirty="0"/>
              <a:t> </a:t>
            </a:r>
            <a:r>
              <a:rPr lang="en-US" dirty="0" err="1"/>
              <a:t>isključenje</a:t>
            </a:r>
            <a:r>
              <a:rPr lang="en-US" dirty="0"/>
              <a:t> </a:t>
            </a:r>
            <a:r>
              <a:rPr lang="en-US" dirty="0" err="1"/>
              <a:t>kvara</a:t>
            </a:r>
            <a:r>
              <a:rPr lang="en-US" dirty="0"/>
              <a:t> </a:t>
            </a:r>
            <a:r>
              <a:rPr lang="en-US" dirty="0" err="1"/>
              <a:t>i</a:t>
            </a:r>
            <a:r>
              <a:rPr lang="en-US" dirty="0"/>
              <a:t> </a:t>
            </a:r>
            <a:r>
              <a:rPr lang="en-US" dirty="0" err="1"/>
              <a:t>uključenje</a:t>
            </a:r>
            <a:r>
              <a:rPr lang="en-US" dirty="0"/>
              <a:t> </a:t>
            </a:r>
            <a:r>
              <a:rPr lang="en-US" dirty="0" err="1"/>
              <a:t>rezerve</a:t>
            </a:r>
            <a:r>
              <a:rPr lang="en-US" dirty="0"/>
              <a:t>) u </a:t>
            </a:r>
            <a:r>
              <a:rPr lang="en-US" dirty="0" err="1"/>
              <a:t>slučaju</a:t>
            </a:r>
            <a:r>
              <a:rPr lang="en-US" dirty="0"/>
              <a:t> </a:t>
            </a:r>
            <a:r>
              <a:rPr lang="en-US" dirty="0" err="1"/>
              <a:t>istovremenog</a:t>
            </a:r>
            <a:r>
              <a:rPr lang="en-US" dirty="0"/>
              <a:t> </a:t>
            </a:r>
            <a:r>
              <a:rPr lang="en-US" dirty="0" err="1"/>
              <a:t>ispada</a:t>
            </a:r>
            <a:r>
              <a:rPr lang="en-US" dirty="0"/>
              <a:t> </a:t>
            </a:r>
            <a:r>
              <a:rPr lang="en-US" dirty="0" err="1"/>
              <a:t>dva</a:t>
            </a:r>
            <a:r>
              <a:rPr lang="en-US" dirty="0"/>
              <a:t> </a:t>
            </a:r>
            <a:r>
              <a:rPr lang="en-US" dirty="0" err="1"/>
              <a:t>elementa</a:t>
            </a:r>
            <a:r>
              <a:rPr lang="en-US" dirty="0"/>
              <a:t> </a:t>
            </a:r>
            <a:r>
              <a:rPr lang="en-US" dirty="0" err="1"/>
              <a:t>koji</a:t>
            </a:r>
            <a:r>
              <a:rPr lang="en-US" dirty="0"/>
              <a:t> </a:t>
            </a:r>
            <a:r>
              <a:rPr lang="en-US" dirty="0" err="1"/>
              <a:t>napajaju</a:t>
            </a:r>
            <a:r>
              <a:rPr lang="en-US" dirty="0"/>
              <a:t> </a:t>
            </a:r>
            <a:r>
              <a:rPr lang="en-US" dirty="0" err="1"/>
              <a:t>posmatranu</a:t>
            </a:r>
            <a:r>
              <a:rPr lang="en-US" dirty="0"/>
              <a:t> </a:t>
            </a:r>
            <a:r>
              <a:rPr lang="en-US" dirty="0" err="1"/>
              <a:t>tačku</a:t>
            </a:r>
            <a:r>
              <a:rPr lang="en-US" dirty="0"/>
              <a:t> </a:t>
            </a:r>
            <a:r>
              <a:rPr lang="en-US" dirty="0" err="1"/>
              <a:t>sistema</a:t>
            </a:r>
            <a:r>
              <a:rPr lang="en-US" dirty="0"/>
              <a:t>. </a:t>
            </a:r>
            <a:endParaRPr lang="sr-Latn-RS" dirty="0"/>
          </a:p>
          <a:p>
            <a:r>
              <a:rPr lang="en-US" dirty="0"/>
              <a:t>Na </a:t>
            </a:r>
            <a:r>
              <a:rPr lang="en-US" dirty="0" err="1"/>
              <a:t>nivou</a:t>
            </a:r>
            <a:r>
              <a:rPr lang="en-US" dirty="0"/>
              <a:t> </a:t>
            </a:r>
            <a:r>
              <a:rPr lang="en-US" dirty="0" err="1"/>
              <a:t>prenosa</a:t>
            </a:r>
            <a:r>
              <a:rPr lang="en-US" dirty="0"/>
              <a:t> </a:t>
            </a:r>
            <a:r>
              <a:rPr lang="en-US" dirty="0" err="1"/>
              <a:t>nivo</a:t>
            </a:r>
            <a:r>
              <a:rPr lang="en-US" dirty="0"/>
              <a:t> </a:t>
            </a:r>
            <a:r>
              <a:rPr lang="en-US" dirty="0" err="1"/>
              <a:t>automatizovanosti</a:t>
            </a:r>
            <a:r>
              <a:rPr lang="en-US" dirty="0"/>
              <a:t> </a:t>
            </a:r>
            <a:r>
              <a:rPr lang="en-US" dirty="0" err="1"/>
              <a:t>i</a:t>
            </a:r>
            <a:r>
              <a:rPr lang="en-US" dirty="0"/>
              <a:t> </a:t>
            </a:r>
            <a:r>
              <a:rPr lang="en-US" dirty="0" err="1"/>
              <a:t>upravljanja</a:t>
            </a:r>
            <a:r>
              <a:rPr lang="en-US" dirty="0"/>
              <a:t> mora </a:t>
            </a:r>
            <a:r>
              <a:rPr lang="en-US" dirty="0" err="1"/>
              <a:t>biti</a:t>
            </a:r>
            <a:r>
              <a:rPr lang="en-US" dirty="0"/>
              <a:t> </a:t>
            </a:r>
            <a:r>
              <a:rPr lang="en-US" dirty="0" err="1"/>
              <a:t>potpun</a:t>
            </a:r>
            <a:r>
              <a:rPr lang="en-US" dirty="0"/>
              <a:t>, </a:t>
            </a:r>
            <a:r>
              <a:rPr lang="en-US" dirty="0" err="1"/>
              <a:t>što</a:t>
            </a:r>
            <a:r>
              <a:rPr lang="en-US" dirty="0"/>
              <a:t> </a:t>
            </a:r>
            <a:r>
              <a:rPr lang="en-US" dirty="0" err="1"/>
              <a:t>između</a:t>
            </a:r>
            <a:r>
              <a:rPr lang="en-US" dirty="0"/>
              <a:t> </a:t>
            </a:r>
            <a:r>
              <a:rPr lang="en-US" dirty="0" err="1"/>
              <a:t>ostalog</a:t>
            </a:r>
            <a:r>
              <a:rPr lang="en-US" dirty="0"/>
              <a:t> </a:t>
            </a:r>
            <a:r>
              <a:rPr lang="en-US" dirty="0" err="1"/>
              <a:t>znači</a:t>
            </a:r>
            <a:r>
              <a:rPr lang="en-US" dirty="0"/>
              <a:t> </a:t>
            </a:r>
            <a:r>
              <a:rPr lang="en-US" dirty="0" err="1"/>
              <a:t>automatsko</a:t>
            </a:r>
            <a:r>
              <a:rPr lang="en-US" dirty="0"/>
              <a:t> </a:t>
            </a:r>
            <a:r>
              <a:rPr lang="en-US" dirty="0" err="1"/>
              <a:t>isključenje</a:t>
            </a:r>
            <a:r>
              <a:rPr lang="en-US" dirty="0"/>
              <a:t> </a:t>
            </a:r>
            <a:r>
              <a:rPr lang="en-US" dirty="0" err="1"/>
              <a:t>pri</a:t>
            </a:r>
            <a:r>
              <a:rPr lang="en-US" dirty="0"/>
              <a:t> </a:t>
            </a:r>
            <a:r>
              <a:rPr lang="en-US" dirty="0" err="1"/>
              <a:t>kvarovima</a:t>
            </a:r>
            <a:r>
              <a:rPr lang="en-US" dirty="0"/>
              <a:t>, </a:t>
            </a:r>
            <a:r>
              <a:rPr lang="en-US" dirty="0" err="1"/>
              <a:t>automatsko</a:t>
            </a:r>
            <a:r>
              <a:rPr lang="en-US" dirty="0"/>
              <a:t> </a:t>
            </a:r>
            <a:r>
              <a:rPr lang="en-US" dirty="0" err="1"/>
              <a:t>uključenje</a:t>
            </a:r>
            <a:r>
              <a:rPr lang="en-US" dirty="0"/>
              <a:t> </a:t>
            </a:r>
            <a:r>
              <a:rPr lang="en-US" dirty="0" err="1"/>
              <a:t>rezervnog</a:t>
            </a:r>
            <a:r>
              <a:rPr lang="en-US" dirty="0"/>
              <a:t> </a:t>
            </a:r>
            <a:r>
              <a:rPr lang="en-US" dirty="0" err="1"/>
              <a:t>napajanja</a:t>
            </a:r>
            <a:r>
              <a:rPr lang="en-US" dirty="0"/>
              <a:t> </a:t>
            </a:r>
            <a:r>
              <a:rPr lang="en-US" dirty="0" err="1"/>
              <a:t>i</a:t>
            </a:r>
            <a:r>
              <a:rPr lang="en-US" dirty="0"/>
              <a:t> dr.</a:t>
            </a:r>
          </a:p>
        </p:txBody>
      </p:sp>
    </p:spTree>
    <p:extLst>
      <p:ext uri="{BB962C8B-B14F-4D97-AF65-F5344CB8AC3E}">
        <p14:creationId xmlns:p14="http://schemas.microsoft.com/office/powerpoint/2010/main" val="57312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zultat slika za elektroenergetski sistem crne gore">
            <a:extLst>
              <a:ext uri="{FF2B5EF4-FFF2-40B4-BE49-F238E27FC236}">
                <a16:creationId xmlns:a16="http://schemas.microsoft.com/office/drawing/2014/main" id="{F4B5CB95-DAC6-4C28-A465-4158678130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36" r="2" b="2"/>
          <a:stretch/>
        </p:blipFill>
        <p:spPr bwMode="auto">
          <a:xfrm>
            <a:off x="20" y="1"/>
            <a:ext cx="6016469" cy="6858001"/>
          </a:xfrm>
          <a:custGeom>
            <a:avLst/>
            <a:gdLst>
              <a:gd name="connsiteX0" fmla="*/ 0 w 6016489"/>
              <a:gd name="connsiteY0" fmla="*/ 0 h 6858001"/>
              <a:gd name="connsiteX1" fmla="*/ 6016489 w 6016489"/>
              <a:gd name="connsiteY1" fmla="*/ 0 h 6858001"/>
              <a:gd name="connsiteX2" fmla="*/ 6016489 w 6016489"/>
              <a:gd name="connsiteY2" fmla="*/ 3 h 6858001"/>
              <a:gd name="connsiteX3" fmla="*/ 4217356 w 6016489"/>
              <a:gd name="connsiteY3" fmla="*/ 3 h 6858001"/>
              <a:gd name="connsiteX4" fmla="*/ 4429187 w 6016489"/>
              <a:gd name="connsiteY4" fmla="*/ 675864 h 6858001"/>
              <a:gd name="connsiteX5" fmla="*/ 4426326 w 6016489"/>
              <a:gd name="connsiteY5" fmla="*/ 675864 h 6858001"/>
              <a:gd name="connsiteX6" fmla="*/ 5659819 w 6016489"/>
              <a:gd name="connsiteY6" fmla="*/ 4611414 h 6858001"/>
              <a:gd name="connsiteX7" fmla="*/ 3962482 w 6016489"/>
              <a:gd name="connsiteY7" fmla="*/ 6858000 h 6858001"/>
              <a:gd name="connsiteX8" fmla="*/ 6016489 w 6016489"/>
              <a:gd name="connsiteY8" fmla="*/ 6858000 h 6858001"/>
              <a:gd name="connsiteX9" fmla="*/ 6016489 w 6016489"/>
              <a:gd name="connsiteY9" fmla="*/ 6858001 h 6858001"/>
              <a:gd name="connsiteX10" fmla="*/ 0 w 6016489"/>
              <a:gd name="connsiteY1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16489" h="6858001">
                <a:moveTo>
                  <a:pt x="0" y="0"/>
                </a:moveTo>
                <a:lnTo>
                  <a:pt x="6016489" y="0"/>
                </a:lnTo>
                <a:lnTo>
                  <a:pt x="6016489" y="3"/>
                </a:lnTo>
                <a:lnTo>
                  <a:pt x="4217356" y="3"/>
                </a:lnTo>
                <a:lnTo>
                  <a:pt x="4429187" y="675864"/>
                </a:lnTo>
                <a:lnTo>
                  <a:pt x="4426326" y="675864"/>
                </a:lnTo>
                <a:lnTo>
                  <a:pt x="5659819" y="4611414"/>
                </a:lnTo>
                <a:lnTo>
                  <a:pt x="3962482" y="6858000"/>
                </a:lnTo>
                <a:lnTo>
                  <a:pt x="6016489" y="6858000"/>
                </a:lnTo>
                <a:lnTo>
                  <a:pt x="6016489" y="6858001"/>
                </a:lnTo>
                <a:lnTo>
                  <a:pt x="0" y="6858001"/>
                </a:ln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Rezultat slika za elektroenergetski sistem crne gore">
            <a:extLst>
              <a:ext uri="{FF2B5EF4-FFF2-40B4-BE49-F238E27FC236}">
                <a16:creationId xmlns:a16="http://schemas.microsoft.com/office/drawing/2014/main" id="{3408FAF6-80BB-4B97-A01B-978C383C2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26" r="19746" b="1"/>
          <a:stretch/>
        </p:blipFill>
        <p:spPr bwMode="auto">
          <a:xfrm>
            <a:off x="4307056" y="10"/>
            <a:ext cx="4831627" cy="452000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Rezultat slika za elektroenergetski sistem crne gore">
            <a:extLst>
              <a:ext uri="{FF2B5EF4-FFF2-40B4-BE49-F238E27FC236}">
                <a16:creationId xmlns:a16="http://schemas.microsoft.com/office/drawing/2014/main" id="{7995FF71-A3FC-40B3-93D4-590F486DC8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70"/>
          <a:stretch/>
        </p:blipFill>
        <p:spPr bwMode="auto">
          <a:xfrm>
            <a:off x="4068531" y="-1"/>
            <a:ext cx="8123469" cy="6858000"/>
          </a:xfrm>
          <a:custGeom>
            <a:avLst/>
            <a:gdLst>
              <a:gd name="connsiteX0" fmla="*/ 5181344 w 8123469"/>
              <a:gd name="connsiteY0" fmla="*/ 0 h 6858000"/>
              <a:gd name="connsiteX1" fmla="*/ 8123469 w 8123469"/>
              <a:gd name="connsiteY1" fmla="*/ 0 h 6858000"/>
              <a:gd name="connsiteX2" fmla="*/ 8123469 w 8123469"/>
              <a:gd name="connsiteY2" fmla="*/ 6858000 h 6858000"/>
              <a:gd name="connsiteX3" fmla="*/ 0 w 81234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3469" h="6858000">
                <a:moveTo>
                  <a:pt x="5181344" y="0"/>
                </a:moveTo>
                <a:lnTo>
                  <a:pt x="8123469" y="0"/>
                </a:lnTo>
                <a:lnTo>
                  <a:pt x="812346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87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13A796AFF8E647BC69A9625DC30067" ma:contentTypeVersion="2" ma:contentTypeDescription="Kreiraj novi dokument." ma:contentTypeScope="" ma:versionID="4edf0da3063b42522838a51290740f10">
  <xsd:schema xmlns:xsd="http://www.w3.org/2001/XMLSchema" xmlns:xs="http://www.w3.org/2001/XMLSchema" xmlns:p="http://schemas.microsoft.com/office/2006/metadata/properties" xmlns:ns2="c197af95-2c4c-4ebb-8cfa-567d5c22ec8e" targetNamespace="http://schemas.microsoft.com/office/2006/metadata/properties" ma:root="true" ma:fieldsID="a60a987b5e5a46f4e024622b813eb86b" ns2:_="">
    <xsd:import namespace="c197af95-2c4c-4ebb-8cfa-567d5c22ec8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7af95-2c4c-4ebb-8cfa-567d5c22e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DC8FB1-D12B-4BB7-924A-FD57526FC40F}"/>
</file>

<file path=customXml/itemProps2.xml><?xml version="1.0" encoding="utf-8"?>
<ds:datastoreItem xmlns:ds="http://schemas.openxmlformats.org/officeDocument/2006/customXml" ds:itemID="{47A1887B-7579-4381-B636-0538FC225C34}"/>
</file>

<file path=customXml/itemProps3.xml><?xml version="1.0" encoding="utf-8"?>
<ds:datastoreItem xmlns:ds="http://schemas.openxmlformats.org/officeDocument/2006/customXml" ds:itemID="{2E6994C8-2C2D-4D18-BC11-9806692F7910}"/>
</file>

<file path=docProps/app.xml><?xml version="1.0" encoding="utf-8"?>
<Properties xmlns="http://schemas.openxmlformats.org/officeDocument/2006/extended-properties" xmlns:vt="http://schemas.openxmlformats.org/officeDocument/2006/docPropsVTypes">
  <TotalTime>16</TotalTime>
  <Words>3990</Words>
  <Application>Microsoft Office PowerPoint</Application>
  <PresentationFormat>Widescreen</PresentationFormat>
  <Paragraphs>329</Paragraphs>
  <Slides>68</Slides>
  <Notes>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2" baseType="lpstr">
      <vt:lpstr>Arial</vt:lpstr>
      <vt:lpstr>Book Antiqua</vt:lpstr>
      <vt:lpstr>Calibri</vt:lpstr>
      <vt:lpstr>Calibri Light</vt:lpstr>
      <vt:lpstr>Cambria Math</vt:lpstr>
      <vt:lpstr>Helvetica</vt:lpstr>
      <vt:lpstr>Helvetica-Bold</vt:lpstr>
      <vt:lpstr>Times New Roman</vt:lpstr>
      <vt:lpstr>TT5D0o00</vt:lpstr>
      <vt:lpstr>Verdana</vt:lpstr>
      <vt:lpstr>Wingdings</vt:lpstr>
      <vt:lpstr>Wingdings 3</vt:lpstr>
      <vt:lpstr>Office Theme</vt:lpstr>
      <vt:lpstr>Equation</vt:lpstr>
      <vt:lpstr>Uloga, elementi i osnovne karakteristike prenosne mreže</vt:lpstr>
      <vt:lpstr>Prenosna mreža</vt:lpstr>
      <vt:lpstr>PowerPoint Presentation</vt:lpstr>
      <vt:lpstr>PowerPoint Presentation</vt:lpstr>
      <vt:lpstr>Zašto nam je potrebna transformacija?</vt:lpstr>
      <vt:lpstr>Osnovne karakteristike prenosa</vt:lpstr>
      <vt:lpstr>PowerPoint Presentation</vt:lpstr>
      <vt:lpstr>’N-1’ koncept sigurnosti</vt:lpstr>
      <vt:lpstr>PowerPoint Presentation</vt:lpstr>
      <vt:lpstr>Elektroenergetski nadzemni vodovi</vt:lpstr>
      <vt:lpstr>Osnovni elementi EE vodova</vt:lpstr>
      <vt:lpstr>PROVODNICI I ZAŠTITNA UŽAD</vt:lpstr>
      <vt:lpstr>Materijali za izradu provodnika i zaštitne užadi</vt:lpstr>
      <vt:lpstr>Konstrukcija provodnika</vt:lpstr>
      <vt:lpstr>užad</vt:lpstr>
      <vt:lpstr>Kombinovana užad</vt:lpstr>
      <vt:lpstr>Žice i užad</vt:lpstr>
      <vt:lpstr>PROVODNICI U SNOPU</vt:lpstr>
      <vt:lpstr>PowerPoint Presentation</vt:lpstr>
      <vt:lpstr>PowerPoint Presentation</vt:lpstr>
      <vt:lpstr>Stubovi – podjela prema funkciji i trasi u vodu</vt:lpstr>
      <vt:lpstr>Stubovi</vt:lpstr>
      <vt:lpstr>Djelovi stuba</vt:lpstr>
      <vt:lpstr>Podjela stubova prema funkciji u vodu:</vt:lpstr>
      <vt:lpstr>Noseći stubovi</vt:lpstr>
      <vt:lpstr>PowerPoint Presentation</vt:lpstr>
      <vt:lpstr>Zatezni stubovi</vt:lpstr>
      <vt:lpstr>Zatezne stubove dijelimo na:</vt:lpstr>
      <vt:lpstr>PowerPoint Presentation</vt:lpstr>
      <vt:lpstr>PowerPoint Presentation</vt:lpstr>
      <vt:lpstr>Izolatori </vt:lpstr>
      <vt:lpstr>Izolatori</vt:lpstr>
      <vt:lpstr> Potporni izolatori</vt:lpstr>
      <vt:lpstr>Provodni izolatori</vt:lpstr>
      <vt:lpstr>PowerPoint Presentation</vt:lpstr>
      <vt:lpstr>PowerPoint Presentation</vt:lpstr>
      <vt:lpstr>PowerPoint Presentation</vt:lpstr>
      <vt:lpstr>Izolatori</vt:lpstr>
      <vt:lpstr>Parametri voda</vt:lpstr>
      <vt:lpstr>PowerPoint Presentation</vt:lpstr>
      <vt:lpstr>PowerPoint Presentation</vt:lpstr>
      <vt:lpstr>PowerPoint Presentation</vt:lpstr>
      <vt:lpstr>Računska otpornost i induktivnost voda</vt:lpstr>
      <vt:lpstr>PowerPoint Presentation</vt:lpstr>
      <vt:lpstr>PowerPoint Presentation</vt:lpstr>
      <vt:lpstr>Računska induktivnost voda</vt:lpstr>
      <vt:lpstr>PowerPoint Presentation</vt:lpstr>
      <vt:lpstr>PowerPoint Presentation</vt:lpstr>
      <vt:lpstr>Računska kapacitivnost voda</vt:lpstr>
      <vt:lpstr>PowerPoint Presentation</vt:lpstr>
      <vt:lpstr>PowerPoint Presentation</vt:lpstr>
      <vt:lpstr>PowerPoint Presentation</vt:lpstr>
      <vt:lpstr>Kapacitivnost jednofaznog voda</vt:lpstr>
      <vt:lpstr>Kapacitivnost simetričnog voda</vt:lpstr>
      <vt:lpstr>Odvodnost voda</vt:lpstr>
      <vt:lpstr>PowerPoint Presentation</vt:lpstr>
      <vt:lpstr>Mehanički proračun nadzemnih  elektroenergetskih vodova</vt:lpstr>
      <vt:lpstr>Mehanički proračun nadzemnih EE vodova</vt:lpstr>
      <vt:lpstr>Ugib provodnika</vt:lpstr>
      <vt:lpstr>Ugib provodnika</vt:lpstr>
      <vt:lpstr>Vlastita težina provodnika</vt:lpstr>
      <vt:lpstr>Ugib provodnika</vt:lpstr>
      <vt:lpstr>Temperatura</vt:lpstr>
      <vt:lpstr>Dodatni teret</vt:lpstr>
      <vt:lpstr>Dodatni teret</vt:lpstr>
      <vt:lpstr>Dodatni teret</vt:lpstr>
      <vt:lpstr>Ukupno opterecenje od vjetra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Uloga, elementi i osnovne karakteristike prenosne mreže</dc:title>
  <dc:creator>Vladimir Kitaljevic</dc:creator>
  <cp:lastModifiedBy>Vladimir Kitaljevic</cp:lastModifiedBy>
  <cp:revision>3</cp:revision>
  <dcterms:created xsi:type="dcterms:W3CDTF">2021-04-08T09:27:53Z</dcterms:created>
  <dcterms:modified xsi:type="dcterms:W3CDTF">2021-04-08T09:46:44Z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0x0101006013A796AFF8E647BC69A9625DC30067</vt:lpwstr>
  </property>
</Properties>
</file>