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7D977D36-A970-4A71-A591-CD5F9C154C4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9144" y="4882896"/>
            <a:ext cx="4050792" cy="1197864"/>
          </a:xfrm>
          <a:noFill/>
        </p:spPr>
        <p:txBody>
          <a:bodyPr wrap="square" rtlCol="0">
            <a:spAutoFit/>
          </a:bodyPr>
          <a:lstStyle>
            <a:lvl1pPr>
              <a:defRPr lang="en-US" sz="54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778B6F2-0914-45F1-9F37-D4DD937712FA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64342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93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417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7237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295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4986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78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289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55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497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835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317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17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898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664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331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692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7D977D36-A970-4A71-A591-CD5F9C154C4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3778B6F2-0914-45F1-9F37-D4DD937712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242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>
              <a:lumMod val="60000"/>
              <a:lumOff val="4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2562367"/>
          </a:xfrm>
        </p:spPr>
        <p:txBody>
          <a:bodyPr>
            <a:normAutofit fontScale="90000"/>
          </a:bodyPr>
          <a:lstStyle/>
          <a:p>
            <a:r>
              <a:rPr lang="sr-Latn-ME" sz="7200" dirty="0" smtClean="0">
                <a:latin typeface="Arial Rounded MT Bold" panose="020F0704030504030204" pitchFamily="34" charset="0"/>
              </a:rPr>
              <a:t>inverzna funkcija.</a:t>
            </a:r>
            <a:r>
              <a:rPr lang="sr-Latn-ME" sz="7200" dirty="0">
                <a:latin typeface="Arial Rounded MT Bold" panose="020F0704030504030204" pitchFamily="34" charset="0"/>
              </a:rPr>
              <a:t/>
            </a:r>
            <a:br>
              <a:rPr lang="sr-Latn-ME" sz="7200" dirty="0">
                <a:latin typeface="Arial Rounded MT Bold" panose="020F0704030504030204" pitchFamily="34" charset="0"/>
              </a:rPr>
            </a:br>
            <a:r>
              <a:rPr lang="sr-Latn-ME" sz="7200" dirty="0" smtClean="0">
                <a:latin typeface="Arial Rounded MT Bold" panose="020F0704030504030204" pitchFamily="34" charset="0"/>
              </a:rPr>
              <a:t>Kompozicija funkcija.</a:t>
            </a:r>
            <a:endParaRPr lang="en-US" sz="72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867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3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sr-Latn-ME" sz="4400" cap="none" dirty="0" smtClean="0">
                    <a:solidFill>
                      <a:schemeClr val="tx1"/>
                    </a:solidFill>
                    <a:latin typeface="Arial Rounded MT Bold" panose="020F0704030504030204" pitchFamily="34" charset="0"/>
                  </a:rPr>
                  <a:t>Zadatak 2. Odrediti inverznu funkciju funkcije </a:t>
                </a:r>
                <a14:m>
                  <m:oMath xmlns:m="http://schemas.openxmlformats.org/officeDocument/2006/math">
                    <m:r>
                      <a:rPr lang="sr-Latn-ME" sz="4400" i="1" cap="none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4400" i="1" cap="none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4400" i="1" cap="none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4400" i="1" cap="none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4400" i="1" cap="none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4400" b="0" i="1" cap="non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4400" b="0" i="1" cap="non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4400" b="0" i="1" cap="non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4400" b="0" i="1" cap="non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r>
                  <a:rPr lang="sr-Latn-ME" sz="4400" cap="none" dirty="0">
                    <a:solidFill>
                      <a:schemeClr val="tx1"/>
                    </a:solidFill>
                    <a:latin typeface="Arial Rounded MT Bold" panose="020F0704030504030204" pitchFamily="34" charset="0"/>
                  </a:rPr>
                  <a:t>.</a:t>
                </a:r>
                <a:endParaRPr lang="en-US" sz="4400" cap="none" dirty="0">
                  <a:solidFill>
                    <a:schemeClr val="tx1"/>
                  </a:solidFill>
                  <a:latin typeface="Arial Rounded MT Bold" panose="020F0704030504030204" pitchFamily="34" charset="0"/>
                </a:endParaRPr>
              </a:p>
            </p:txBody>
          </p:sp>
        </mc:Choice>
        <mc:Fallback xmlns="">
          <p:sp>
            <p:nvSpPr>
              <p:cNvPr id="3" name="Tit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405" t="-34043" r="-997" b="-31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1"/>
              <p:cNvSpPr txBox="1">
                <a:spLocks/>
              </p:cNvSpPr>
              <p:nvPr/>
            </p:nvSpPr>
            <p:spPr>
              <a:xfrm>
                <a:off x="685800" y="2063396"/>
                <a:ext cx="5088714" cy="3311189"/>
              </a:xfrm>
              <a:prstGeom prst="rect">
                <a:avLst/>
              </a:prstGeom>
            </p:spPr>
            <p:txBody>
              <a:bodyPr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20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8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6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𝒇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)) = 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n-US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f>
                        <m:fPr>
                          <m:ctrlPr>
                            <a:rPr lang="sr-Latn-CS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num>
                        <m:den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den>
                      </m:f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𝟓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) = 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sr-Latn-ME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:r>
                  <a:rPr lang="en-US" sz="3200" b="1" dirty="0" smtClean="0">
                    <a:latin typeface="Arial Rounded MT Bold" panose="020F0704030504030204" pitchFamily="34" charset="0"/>
                  </a:rPr>
                  <a:t>s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latin typeface="Cambria Math"/>
                      </a:rPr>
                      <m:t>𝐦𝐣𝐞𝐧𝐚</m:t>
                    </m:r>
                    <m:r>
                      <a:rPr lang="en-US" sz="3200" b="1" i="0" smtClean="0">
                        <a:latin typeface="Cambria Math"/>
                      </a:rPr>
                      <m:t> : 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𝒕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sr-Latn-ME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sr-Latn-ME" sz="3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sr-Latn-ME" sz="3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sr-Latn-ME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3200" b="1" dirty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9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063396"/>
                <a:ext cx="5088714" cy="3311189"/>
              </a:xfrm>
              <a:prstGeom prst="rect">
                <a:avLst/>
              </a:prstGeom>
              <a:blipFill rotWithShape="1">
                <a:blip r:embed="rId3"/>
                <a:stretch>
                  <a:fillRect l="-2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5993971" y="2063396"/>
                <a:ext cx="5086538" cy="3311189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20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8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6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sr-Latn-ME" sz="3200" b="1" i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ctrlPr>
                            <a:rPr lang="sr-Latn-CS" sz="3200" b="1" i="1" cap="none" dirty="0">
                              <a:latin typeface="Cambria Math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𝒕</m:t>
                          </m:r>
                        </m:e>
                      </m:d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𝟏𝟎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𝟐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𝒕</m:t>
                      </m:r>
                    </m:oMath>
                  </m:oMathPara>
                </a14:m>
                <a:endParaRPr lang="sr-Latn-ME" sz="3200" b="1" i="1" cap="none" dirty="0" smtClean="0">
                  <a:latin typeface="Arial Rounded MT Bold" panose="020F0704030504030204" pitchFamily="34" charset="0"/>
                  <a:cs typeface="Arial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ctrlPr>
                            <a:rPr lang="sr-Latn-CS" sz="3200" b="1" i="1" cap="none" dirty="0">
                              <a:latin typeface="Cambria Math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𝟏𝟎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𝟐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n-US" sz="3200" b="1" dirty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3971" y="2063396"/>
                <a:ext cx="5086538" cy="331118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9395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3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sr-Latn-ME" sz="4400" cap="none" dirty="0" smtClean="0">
                    <a:solidFill>
                      <a:schemeClr val="tx1"/>
                    </a:solidFill>
                    <a:latin typeface="Arial Rounded MT Bold" panose="020F0704030504030204" pitchFamily="34" charset="0"/>
                  </a:rPr>
                  <a:t>Zadatak 3. Odrediti inverznu funkciju funkcije </a:t>
                </a:r>
                <a14:m>
                  <m:oMath xmlns:m="http://schemas.openxmlformats.org/officeDocument/2006/math">
                    <m:r>
                      <a:rPr lang="sr-Latn-ME" sz="4400" i="1" cap="none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4400" i="1" cap="none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4400" i="1" cap="none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4400" i="1" cap="none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4400" i="1" cap="none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4400" i="1" cap="none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sr-Latn-ME" sz="4400" i="1" cap="none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4400" i="1" cap="none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sr-Latn-ME" sz="4400" b="0" i="1" cap="non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4400" b="0" i="1" cap="non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+5</m:t>
                        </m:r>
                      </m:den>
                    </m:f>
                  </m:oMath>
                </a14:m>
                <a:r>
                  <a:rPr lang="sr-Latn-ME" sz="4400" cap="none" dirty="0" smtClean="0">
                    <a:solidFill>
                      <a:schemeClr val="tx1"/>
                    </a:solidFill>
                    <a:latin typeface="Arial Rounded MT Bold" panose="020F0704030504030204" pitchFamily="34" charset="0"/>
                  </a:rPr>
                  <a:t>.</a:t>
                </a:r>
                <a:endParaRPr lang="en-US" sz="4400" cap="none" dirty="0">
                  <a:solidFill>
                    <a:schemeClr val="tx1"/>
                  </a:solidFill>
                  <a:latin typeface="Arial Rounded MT Bold" panose="020F0704030504030204" pitchFamily="34" charset="0"/>
                </a:endParaRPr>
              </a:p>
            </p:txBody>
          </p:sp>
        </mc:Choice>
        <mc:Fallback xmlns="">
          <p:sp>
            <p:nvSpPr>
              <p:cNvPr id="3" name="Tit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405" t="-34574" r="-997" b="-31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1"/>
              <p:cNvSpPr txBox="1">
                <a:spLocks/>
              </p:cNvSpPr>
              <p:nvPr/>
            </p:nvSpPr>
            <p:spPr>
              <a:xfrm>
                <a:off x="685800" y="2063396"/>
                <a:ext cx="5088714" cy="3311189"/>
              </a:xfrm>
              <a:prstGeom prst="rect">
                <a:avLst/>
              </a:prstGeom>
            </p:spPr>
            <p:txBody>
              <a:bodyPr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20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8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6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𝒇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)) = 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n-US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f>
                        <m:fPr>
                          <m:ctrlPr>
                            <a:rPr lang="sr-Latn-ME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n-US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  <m:r>
                            <a:rPr lang="en-US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num>
                        <m:den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𝟓</m:t>
                          </m:r>
                        </m:den>
                      </m:f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) = 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sr-Latn-ME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 err="1" smtClean="0">
                    <a:latin typeface="Arial Black" panose="020B0A04020102020204" pitchFamily="34" charset="0"/>
                    <a:ea typeface="Cambria Math" panose="02040503050406030204" pitchFamily="18" charset="0"/>
                  </a:rPr>
                  <a:t>S</a:t>
                </a:r>
                <a:r>
                  <a:rPr lang="en-US" sz="2800" dirty="0" err="1" smtClean="0">
                    <a:latin typeface="Arial Black" panose="020B0A04020102020204" pitchFamily="34" charset="0"/>
                    <a:ea typeface="Cambria Math" panose="02040503050406030204" pitchFamily="18" charset="0"/>
                  </a:rPr>
                  <a:t>mjena</a:t>
                </a:r>
                <a:r>
                  <a:rPr lang="en-US" sz="3200" dirty="0" smtClean="0">
                    <a:latin typeface="Arial Black" panose="020B0A040201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𝒕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cap="none" dirty="0">
                            <a:latin typeface="Cambria Math"/>
                            <a:cs typeface="Arial" charset="0"/>
                          </a:rPr>
                        </m:ctrlPr>
                      </m:fPr>
                      <m:num>
                        <m:r>
                          <a:rPr lang="en-US" sz="3200" b="1" i="1" cap="none" dirty="0">
                            <a:latin typeface="Cambria Math" panose="02040503050406030204" pitchFamily="18" charset="0"/>
                            <a:cs typeface="Arial" charset="0"/>
                          </a:rPr>
                          <m:t>𝟑</m:t>
                        </m:r>
                        <m:r>
                          <a:rPr lang="en-US" sz="3200" b="1" i="1" cap="none" dirty="0">
                            <a:latin typeface="Cambria Math" panose="02040503050406030204" pitchFamily="18" charset="0"/>
                            <a:cs typeface="Arial" charset="0"/>
                          </a:rPr>
                          <m:t>𝒙</m:t>
                        </m:r>
                        <m:r>
                          <a:rPr lang="sr-Latn-ME" sz="3200" b="1" i="1" cap="none" dirty="0">
                            <a:latin typeface="Cambria Math" panose="02040503050406030204" pitchFamily="18" charset="0"/>
                            <a:cs typeface="Arial" charset="0"/>
                          </a:rPr>
                          <m:t>+</m:t>
                        </m:r>
                        <m:r>
                          <a:rPr lang="sr-Latn-ME" sz="3200" b="1" i="1" cap="none" dirty="0">
                            <a:latin typeface="Cambria Math" panose="02040503050406030204" pitchFamily="18" charset="0"/>
                            <a:cs typeface="Arial" charset="0"/>
                          </a:rPr>
                          <m:t>𝟏</m:t>
                        </m:r>
                      </m:num>
                      <m:den>
                        <m:r>
                          <a:rPr lang="sr-Latn-ME" sz="3200" b="1" i="1" cap="none" dirty="0">
                            <a:latin typeface="Cambria Math" panose="02040503050406030204" pitchFamily="18" charset="0"/>
                            <a:cs typeface="Arial" charset="0"/>
                          </a:rPr>
                          <m:t>𝒙</m:t>
                        </m:r>
                        <m:r>
                          <a:rPr lang="sr-Latn-ME" sz="3200" b="1" i="1" cap="none" dirty="0">
                            <a:latin typeface="Cambria Math" panose="02040503050406030204" pitchFamily="18" charset="0"/>
                            <a:cs typeface="Arial" charset="0"/>
                          </a:rPr>
                          <m:t>+</m:t>
                        </m:r>
                        <m:r>
                          <a:rPr lang="sr-Latn-ME" sz="3200" b="1" i="1" cap="none" dirty="0">
                            <a:latin typeface="Cambria Math" panose="02040503050406030204" pitchFamily="18" charset="0"/>
                            <a:cs typeface="Arial" charset="0"/>
                          </a:rPr>
                          <m:t>𝟓</m:t>
                        </m:r>
                      </m:den>
                    </m:f>
                  </m:oMath>
                </a14:m>
                <a:endParaRPr lang="sr-Latn-ME" sz="3200" b="1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𝒕</m:t>
                      </m:r>
                      <m:d>
                        <m:dPr>
                          <m:ctrlPr>
                            <a:rPr lang="sr-Latn-ME" sz="32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sr-Latn-ME" sz="32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sr-Latn-ME" sz="32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sz="32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sr-Latn-ME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sr-Latn-ME" sz="32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sz="32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sz="32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ME" sz="3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1" i="1">
                          <a:latin typeface="Cambria Math" panose="02040503050406030204" pitchFamily="18" charset="0"/>
                        </a:rPr>
                        <m:t>𝒕𝒙</m:t>
                      </m:r>
                      <m:r>
                        <a:rPr lang="sr-Latn-ME" sz="32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sz="32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sr-Latn-ME" sz="3200" b="1" i="1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sr-Latn-ME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3200" b="1" dirty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4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063396"/>
                <a:ext cx="5088714" cy="3311189"/>
              </a:xfrm>
              <a:prstGeom prst="rect">
                <a:avLst/>
              </a:prstGeom>
              <a:blipFill rotWithShape="1">
                <a:blip r:embed="rId3"/>
                <a:stretch>
                  <a:fillRect l="-2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5993971" y="2063396"/>
                <a:ext cx="5086538" cy="3311189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20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8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6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𝒕𝒙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r-Latn-ME" sz="2400" b="1" i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d>
                        <m:dPr>
                          <m:ctrlPr>
                            <a:rPr lang="sr-Latn-ME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r-Latn-ME" sz="2400" b="1" i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4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sr-Latn-ME" sz="2400" b="1" i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24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24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24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24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ctrlPr>
                            <a:rPr lang="sr-Latn-CS" sz="2400" b="1" i="1" cap="none" dirty="0">
                              <a:latin typeface="Cambria Math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sr-Latn-ME" sz="24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𝒕</m:t>
                          </m:r>
                        </m:e>
                      </m:d>
                      <m:r>
                        <a:rPr lang="sr-Latn-CS" sz="24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sr-Latn-ME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sr-Latn-ME" sz="2400" b="1" i="1" cap="none" dirty="0" smtClean="0">
                  <a:latin typeface="Arial Rounded MT Bold" panose="020F0704030504030204" pitchFamily="34" charset="0"/>
                  <a:cs typeface="Arial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2400" b="1" i="1" cap="none" dirty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24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24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24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ctrlPr>
                            <a:rPr lang="sr-Latn-CS" sz="2400" b="1" i="1" cap="none" dirty="0">
                              <a:latin typeface="Cambria Math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sr-Latn-ME" sz="24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sr-Latn-CS" sz="24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sr-Latn-ME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3971" y="2063396"/>
                <a:ext cx="5086538" cy="3311189"/>
              </a:xfrm>
              <a:prstGeom prst="rect">
                <a:avLst/>
              </a:prstGeom>
              <a:blipFill rotWithShape="1">
                <a:blip r:embed="rId4"/>
                <a:stretch>
                  <a:fillRect b="-2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689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76840" y="341804"/>
                <a:ext cx="10637405" cy="47742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3200" b="1" dirty="0" smtClean="0">
                    <a:latin typeface="Arial Rounded MT Bold" panose="020F0704030504030204" pitchFamily="34" charset="0"/>
                  </a:rPr>
                  <a:t>Def</a:t>
                </a:r>
                <a:r>
                  <a:rPr lang="sr-Latn-ME" sz="3200" dirty="0" smtClean="0">
                    <a:latin typeface="Arial Rounded MT Bold" panose="020F0704030504030204" pitchFamily="34" charset="0"/>
                  </a:rPr>
                  <a:t>:  Neka su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 i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3200" b="0" i="0" smtClean="0">
                        <a:latin typeface="Cambria Math" panose="02040503050406030204" pitchFamily="18" charset="0"/>
                      </a:rPr>
                      <m:t>g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 preslikavanja.  Preslikavanje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3200" b="0" i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sr-Latn-ME" sz="3200" b="0" i="0" smtClean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 određeno sa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sr-Latn-ME" sz="3200" b="0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 nazivamo KOMPOZICIJOM </a:t>
                </a:r>
              </a:p>
              <a:p>
                <a:r>
                  <a:rPr lang="sr-Latn-ME" sz="3200" dirty="0" smtClean="0">
                    <a:latin typeface="Arial Rounded MT Bold" panose="020F0704030504030204" pitchFamily="34" charset="0"/>
                  </a:rPr>
                  <a:t>preslikavanja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 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3200" b="0" i="0" smtClean="0">
                        <a:latin typeface="Cambria Math" panose="02040503050406030204" pitchFamily="18" charset="0"/>
                      </a:rPr>
                      <m:t>g</m:t>
                    </m:r>
                    <m:r>
                      <a:rPr lang="sr-Latn-ME" sz="32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i </a:t>
                </a:r>
              </a:p>
              <a:p>
                <a:r>
                  <a:rPr lang="sr-Latn-ME" sz="3200" dirty="0" smtClean="0">
                    <a:latin typeface="Arial Rounded MT Bold" panose="020F0704030504030204" pitchFamily="34" charset="0"/>
                  </a:rPr>
                  <a:t>označavamo ga </a:t>
                </a:r>
              </a:p>
              <a:p>
                <a:r>
                  <a:rPr lang="sr-Latn-ME" sz="3200" dirty="0" smtClean="0">
                    <a:latin typeface="Arial Rounded MT Bold" panose="020F0704030504030204" pitchFamily="34" charset="0"/>
                  </a:rPr>
                  <a:t>sa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sr-Latn-ME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∘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</m:d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.</a:t>
                </a:r>
              </a:p>
              <a:p>
                <a:endParaRPr lang="sr-Latn-ME" sz="2400" dirty="0">
                  <a:latin typeface="Arial Rounded MT Bold" panose="020F0704030504030204" pitchFamily="34" charset="0"/>
                </a:endParaRPr>
              </a:p>
              <a:p>
                <a:endParaRPr lang="sr-Latn-ME" sz="2400" dirty="0" smtClean="0">
                  <a:latin typeface="Arial Rounded MT Bold" panose="020F0704030504030204" pitchFamily="34" charset="0"/>
                </a:endParaRPr>
              </a:p>
              <a:p>
                <a:endParaRPr lang="sr-Latn-ME" sz="2400" dirty="0" smtClean="0">
                  <a:latin typeface="Arial Rounded MT Bold" panose="020F0704030504030204" pitchFamily="34" charset="0"/>
                </a:endParaRPr>
              </a:p>
              <a:p>
                <a:r>
                  <a:rPr lang="sr-Latn-ME" sz="2400" b="0" dirty="0" smtClean="0">
                    <a:latin typeface="Arial Rounded MT Bold" panose="020F070403050403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sr-Latn-ME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∘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</m:d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endParaRPr lang="en-US" sz="3200" dirty="0">
                  <a:latin typeface="Arial Rounded MT Bold" panose="020F070403050403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840" y="341804"/>
                <a:ext cx="10637405" cy="4774256"/>
              </a:xfrm>
              <a:prstGeom prst="rect">
                <a:avLst/>
              </a:prstGeom>
              <a:blipFill rotWithShape="0">
                <a:blip r:embed="rId2"/>
                <a:stretch>
                  <a:fillRect l="-1433" t="-1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Group 35"/>
          <p:cNvGrpSpPr/>
          <p:nvPr/>
        </p:nvGrpSpPr>
        <p:grpSpPr>
          <a:xfrm>
            <a:off x="4319516" y="1693612"/>
            <a:ext cx="6011838" cy="3860456"/>
            <a:chOff x="4319516" y="1693612"/>
            <a:chExt cx="6011838" cy="3860456"/>
          </a:xfrm>
        </p:grpSpPr>
        <p:sp>
          <p:nvSpPr>
            <p:cNvPr id="3" name="Oval 2"/>
            <p:cNvSpPr/>
            <p:nvPr/>
          </p:nvSpPr>
          <p:spPr>
            <a:xfrm>
              <a:off x="4319516" y="2545787"/>
              <a:ext cx="2347415" cy="143301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 Rounded MT Bold" panose="020F0704030504030204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7915701" y="1772623"/>
              <a:ext cx="2415653" cy="166502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 Rounded MT Bold" panose="020F0704030504030204" pitchFamily="34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6632812" y="4072876"/>
              <a:ext cx="1951630" cy="124194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 Rounded MT Bold" panose="020F0704030504030204" pitchFamily="34" charset="0"/>
              </a:endParaRP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flipV="1">
              <a:off x="5493224" y="2605136"/>
              <a:ext cx="3418764" cy="457991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flipH="1">
              <a:off x="7608627" y="2685437"/>
              <a:ext cx="1357952" cy="205715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5493223" y="3205944"/>
              <a:ext cx="1999398" cy="1536648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6924876" y="2387514"/>
                  <a:ext cx="683751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sr-Latn-ME" sz="2800" b="1" i="1" dirty="0" smtClean="0">
                            <a:latin typeface="Cambria Math" panose="02040503050406030204" pitchFamily="18" charset="0"/>
                          </a:rPr>
                          <m:t>𝒇</m:t>
                        </m:r>
                        <m:r>
                          <a:rPr lang="sr-Latn-ME" sz="2800" b="1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ME" sz="28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sr-Latn-ME" sz="2800" b="1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800" b="1" dirty="0">
                    <a:latin typeface="Arial Rounded MT Bold" panose="020F0704030504030204" pitchFamily="34" charset="0"/>
                  </a:endParaRPr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24876" y="2387514"/>
                  <a:ext cx="683751" cy="52322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r="-1160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8242566" y="3593242"/>
                  <a:ext cx="683751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sr-Latn-ME" sz="2800" b="1" i="1" dirty="0" smtClean="0">
                            <a:latin typeface="Cambria Math" panose="02040503050406030204" pitchFamily="18" charset="0"/>
                          </a:rPr>
                          <m:t>𝒈</m:t>
                        </m:r>
                        <m:r>
                          <a:rPr lang="sr-Latn-ME" sz="2800" b="1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ME" sz="2800" b="1" i="1" dirty="0" smtClean="0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sr-Latn-ME" sz="2800" b="1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800" b="1" dirty="0">
                    <a:latin typeface="Arial Rounded MT Bold" panose="020F0704030504030204" pitchFamily="34" charset="0"/>
                  </a:endParaRPr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42566" y="3593242"/>
                  <a:ext cx="683751" cy="52322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r="-196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5949061" y="4030841"/>
                  <a:ext cx="683751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sr-Latn-ME" sz="2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  <m:r>
                          <a:rPr lang="sr-Latn-ME" sz="2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ME" sz="2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sr-Latn-ME" sz="2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800" b="1" dirty="0">
                    <a:solidFill>
                      <a:srgbClr val="00B050"/>
                    </a:solidFill>
                    <a:latin typeface="Arial Rounded MT Bold" panose="020F0704030504030204" pitchFamily="34" charset="0"/>
                  </a:endParaRPr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9061" y="4030841"/>
                  <a:ext cx="683751" cy="52322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r="-151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TextBox 32"/>
            <p:cNvSpPr txBox="1"/>
            <p:nvPr/>
          </p:nvSpPr>
          <p:spPr>
            <a:xfrm>
              <a:off x="4426820" y="2435223"/>
              <a:ext cx="33914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ME" sz="4400" dirty="0" smtClean="0">
                  <a:latin typeface="Arial Rounded MT Bold" panose="020F0704030504030204" pitchFamily="34" charset="0"/>
                </a:rPr>
                <a:t>A</a:t>
              </a:r>
              <a:endParaRPr lang="en-US" sz="4400" dirty="0">
                <a:latin typeface="Arial Rounded MT Bold" panose="020F0704030504030204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9670463" y="1693612"/>
              <a:ext cx="33914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ME" sz="4400" dirty="0">
                  <a:latin typeface="Arial Rounded MT Bold" panose="020F0704030504030204" pitchFamily="34" charset="0"/>
                </a:rPr>
                <a:t>B</a:t>
              </a:r>
              <a:endParaRPr lang="en-US" sz="4400" dirty="0">
                <a:latin typeface="Arial Rounded MT Bold" panose="020F0704030504030204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948457" y="4784627"/>
              <a:ext cx="33914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ME" sz="4400" dirty="0">
                  <a:latin typeface="Arial Rounded MT Bold" panose="020F0704030504030204" pitchFamily="34" charset="0"/>
                </a:rPr>
                <a:t>C</a:t>
              </a:r>
              <a:endParaRPr lang="en-US" sz="4400" dirty="0">
                <a:latin typeface="Arial Rounded MT Bold" panose="020F07040305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6065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23582" y="832513"/>
                <a:ext cx="9184943" cy="50783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3200" dirty="0" smtClean="0">
                    <a:latin typeface="Arial Rounded MT Bold" panose="020F0704030504030204" pitchFamily="34" charset="0"/>
                  </a:rPr>
                  <a:t>Primjer 1. </a:t>
                </a:r>
              </a:p>
              <a:p>
                <a:r>
                  <a:rPr lang="sr-Latn-ME" sz="3200" dirty="0" smtClean="0">
                    <a:latin typeface="Arial Rounded MT Bold" panose="020F0704030504030204" pitchFamily="34" charset="0"/>
                  </a:rPr>
                  <a:t>Date su funkcije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)=2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−7 </m:t>
                    </m:r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i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)=4+5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. Odrediti:</a:t>
                </a:r>
              </a:p>
              <a:p>
                <a:r>
                  <a:rPr lang="en-US" sz="3200" dirty="0">
                    <a:latin typeface="Arial Rounded MT Bold" panose="020F0704030504030204" pitchFamily="34" charset="0"/>
                  </a:rPr>
                  <a:t>a</a:t>
                </a:r>
                <a:r>
                  <a:rPr lang="en-US" sz="3200" dirty="0" smtClean="0">
                    <a:latin typeface="Arial Rounded MT Bold" panose="020F070403050403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/>
                      </a:rPr>
                      <m:t>      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(1),    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(−3),     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(5)     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       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(0)</m:t>
                    </m:r>
                  </m:oMath>
                </a14:m>
                <a:endParaRPr lang="en-US" sz="3200" dirty="0" smtClean="0">
                  <a:latin typeface="Arial Rounded MT Bold" panose="020F0704030504030204" pitchFamily="34" charset="0"/>
                </a:endParaRPr>
              </a:p>
              <a:p>
                <a:endParaRPr lang="sr-Latn-ME" sz="3200" dirty="0" smtClean="0">
                  <a:latin typeface="Arial Rounded MT Bold" panose="020F070403050403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       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𝟐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𝟏𝟑</m:t>
                      </m:r>
                    </m:oMath>
                  </m:oMathPara>
                </a14:m>
                <a:endParaRPr lang="en-US" sz="2400" b="1" dirty="0" smtClean="0">
                  <a:latin typeface="Arial Rounded MT Bold" panose="020F070403050403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𝒈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𝟓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𝟒</m:t>
                      </m:r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</a:rPr>
                        <m:t>𝟓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𝟐𝟗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        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𝒈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en-US" sz="2400" b="1" dirty="0" smtClean="0">
                  <a:latin typeface="Arial Rounded MT Bold" panose="020F0704030504030204" pitchFamily="34" charset="0"/>
                </a:endParaRPr>
              </a:p>
              <a:p>
                <a:pPr algn="just"/>
                <a:endParaRPr lang="sr-Latn-ME" sz="2800" b="1" dirty="0" smtClean="0">
                  <a:latin typeface="Arial Rounded MT Bold" panose="020F0704030504030204" pitchFamily="34" charset="0"/>
                </a:endParaRPr>
              </a:p>
              <a:p>
                <a:pPr marL="514350" indent="-514350">
                  <a:buAutoNum type="alphaLcParenR" startAt="2"/>
                </a:pP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+1),    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(2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),    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(3−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 smtClean="0">
                  <a:latin typeface="Arial Rounded MT Bold" panose="020F070403050403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</a:rPr>
                        <m:t>𝟕</m:t>
                      </m:r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</a:rPr>
                        <m:t>𝟕</m:t>
                      </m:r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sr-Latn-ME" sz="2400" b="1" dirty="0" smtClean="0">
                  <a:latin typeface="Arial Rounded MT Bold" panose="020F0704030504030204" pitchFamily="34" charset="0"/>
                </a:endParaRPr>
              </a:p>
              <a:p>
                <a:endParaRPr lang="sr-Latn-ME" sz="3200" dirty="0" smtClean="0">
                  <a:latin typeface="Arial Rounded MT Bold" panose="020F070403050403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582" y="832513"/>
                <a:ext cx="9184943" cy="5078313"/>
              </a:xfrm>
              <a:prstGeom prst="rect">
                <a:avLst/>
              </a:prstGeom>
              <a:blipFill rotWithShape="1">
                <a:blip r:embed="rId2"/>
                <a:stretch>
                  <a:fillRect l="-1725" t="-1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4170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82044" y="739036"/>
                <a:ext cx="405226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𝟕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044" y="739036"/>
                <a:ext cx="4052263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151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2044" y="1327759"/>
                <a:ext cx="70948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𝒈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𝟒</m:t>
                      </m:r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</a:rPr>
                        <m:t>𝟓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𝟒</m:t>
                      </m:r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</a:rPr>
                        <m:t>𝟏𝟓</m:t>
                      </m:r>
                      <m:r>
                        <a:rPr lang="en-US" sz="2400" b="1" i="1" smtClean="0"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</a:rPr>
                        <m:t>𝟓</m:t>
                      </m:r>
                      <m:r>
                        <a:rPr lang="en-US" sz="2400" b="1" i="1" smtClean="0"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𝟏𝟗</m:t>
                      </m:r>
                      <m:r>
                        <a:rPr lang="en-US" sz="2400" b="1" i="1" smtClean="0"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</a:rPr>
                        <m:t>𝟓</m:t>
                      </m:r>
                      <m:r>
                        <a:rPr lang="en-US" sz="24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044" y="1327759"/>
                <a:ext cx="7094891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51521" y="1999875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 Rounded MT Bold" panose="020F0704030504030204" pitchFamily="34" charset="0"/>
              </a:rPr>
              <a:t>c)</a:t>
            </a:r>
            <a:endParaRPr lang="en-US" sz="3200" dirty="0"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633772" y="2879597"/>
                <a:ext cx="10663497" cy="5091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𝒇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∘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𝒈</m:t>
                          </m:r>
                        </m:e>
                      </m:d>
                      <m:d>
                        <m:d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𝒈</m:t>
                          </m:r>
                          <m:d>
                            <m:dPr>
                              <m:ctrlPr>
                                <a:rPr lang="en-US" sz="24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</m:d>
                        </m:e>
                      </m: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𝟐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772" y="2879597"/>
                <a:ext cx="10663497" cy="50917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251521" y="3388775"/>
                <a:ext cx="11617890" cy="5091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𝒈</m:t>
                          </m:r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∘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𝒇</m:t>
                          </m:r>
                        </m:e>
                      </m:d>
                      <m:d>
                        <m:dPr>
                          <m:ctrlPr>
                            <a:rPr lang="en-US" sz="2400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sz="24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𝒈</m:t>
                      </m:r>
                      <m:d>
                        <m:dPr>
                          <m:ctrlPr>
                            <a:rPr lang="en-US" sz="2400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400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</m:d>
                        </m:e>
                      </m:d>
                      <m:r>
                        <a:rPr lang="en-US" sz="24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𝒈</m:t>
                      </m:r>
                      <m:d>
                        <m:dPr>
                          <m:ctrlPr>
                            <a:rPr lang="en-US" sz="2400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</m:e>
                      </m:d>
                      <m:r>
                        <a:rPr lang="en-US" sz="24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𝟓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𝟑𝟓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𝟑𝟏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1" y="3388775"/>
                <a:ext cx="11617890" cy="50917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952471" y="2010612"/>
                <a:ext cx="44754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0" i="1">
                            <a:latin typeface="Cambria Math"/>
                          </a:rPr>
                          <m:t>𝑓</m:t>
                        </m:r>
                        <m:r>
                          <a:rPr lang="en-US" sz="3200" b="0" i="1">
                            <a:latin typeface="Cambria Math"/>
                            <a:ea typeface="Cambria Math"/>
                          </a:rPr>
                          <m:t>∘</m:t>
                        </m:r>
                        <m:r>
                          <a:rPr lang="en-US" sz="3200" b="0" i="1">
                            <a:latin typeface="Cambria Math"/>
                            <a:ea typeface="Cambria Math"/>
                          </a:rPr>
                          <m:t>𝑔</m:t>
                        </m:r>
                      </m:e>
                    </m:d>
                    <m:d>
                      <m:dPr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200" b="0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3200" dirty="0" smtClean="0"/>
                  <a:t>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0" i="1">
                            <a:latin typeface="Cambria Math"/>
                          </a:rPr>
                          <m:t>𝑔</m:t>
                        </m:r>
                        <m:r>
                          <a:rPr lang="en-US" sz="3200" b="0" i="1">
                            <a:latin typeface="Cambria Math"/>
                            <a:ea typeface="Cambria Math"/>
                          </a:rPr>
                          <m:t>∘</m:t>
                        </m:r>
                        <m:r>
                          <a:rPr lang="en-US" sz="3200" b="0" i="1"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</m:d>
                    <m:d>
                      <m:dPr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200" b="0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3200" dirty="0" smtClean="0"/>
                  <a:t> </a:t>
                </a:r>
                <a:endParaRPr lang="en-US" sz="3200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471" y="2010612"/>
                <a:ext cx="4475456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0" y="4012717"/>
                <a:ext cx="11747062" cy="5091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𝒇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>
                              <a:latin typeface="Cambria Math"/>
                            </a:rPr>
                            <m:t>𝒇</m:t>
                          </m:r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∘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𝒇</m:t>
                          </m:r>
                        </m:e>
                      </m:d>
                      <m:d>
                        <m:dPr>
                          <m:ctrlPr>
                            <a:rPr lang="en-US" sz="2400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sz="24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400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</m:d>
                        </m:e>
                      </m:d>
                      <m:r>
                        <a:rPr lang="en-US" sz="24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</m:e>
                      </m:d>
                      <m:r>
                        <a:rPr lang="en-US" sz="24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𝟐</m:t>
                      </m:r>
                      <m:d>
                        <m:dPr>
                          <m:ctrlPr>
                            <a:rPr lang="en-US" sz="2400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</m:e>
                      </m:d>
                      <m:r>
                        <a:rPr lang="en-US" sz="2400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𝟏𝟒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𝟐𝟏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012717"/>
                <a:ext cx="11747062" cy="50917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5279464" y="2027655"/>
                <a:ext cx="3541482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>
                              <a:latin typeface="Cambria Math"/>
                            </a:rPr>
                            <m:t>𝑓</m:t>
                          </m:r>
                        </m:e>
                        <m:sup>
                          <m:r>
                            <a:rPr lang="en-US" sz="3200" b="0" i="1">
                              <a:latin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3200" b="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>
                              <a:latin typeface="Cambria Math"/>
                            </a:rPr>
                            <m:t>𝑓</m:t>
                          </m:r>
                          <m:r>
                            <a:rPr lang="en-US" sz="3200" b="0" i="1">
                              <a:latin typeface="Cambria Math"/>
                              <a:ea typeface="Cambria Math"/>
                            </a:rPr>
                            <m:t>∘</m:t>
                          </m:r>
                          <m:r>
                            <a:rPr lang="en-US" sz="3200" b="0" i="1"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</m:d>
                      <m:d>
                        <m:d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464" y="2027655"/>
                <a:ext cx="3541482" cy="5959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9372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792707" y="686937"/>
                <a:ext cx="9975376" cy="1868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2800" dirty="0" smtClean="0">
                    <a:latin typeface="Arial Rounded MT Bold" panose="020F0704030504030204" pitchFamily="34" charset="0"/>
                  </a:rPr>
                  <a:t>Primjer 2. </a:t>
                </a:r>
              </a:p>
              <a:p>
                <a:r>
                  <a:rPr lang="en-US" sz="2800" dirty="0" smtClean="0">
                    <a:latin typeface="Arial Rounded MT Bold" panose="020F0704030504030204" pitchFamily="34" charset="0"/>
                  </a:rPr>
                  <a:t>N</a:t>
                </a:r>
                <a:r>
                  <a:rPr lang="sr-Latn-ME" sz="2800" dirty="0" smtClean="0">
                    <a:latin typeface="Arial Rounded MT Bold" panose="020F0704030504030204" pitchFamily="34" charset="0"/>
                  </a:rPr>
                  <a:t>eka su preslikavanja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: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→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ME" sz="2800" dirty="0" smtClean="0">
                    <a:latin typeface="Arial Rounded MT Bold" panose="020F0704030504030204" pitchFamily="34" charset="0"/>
                  </a:rPr>
                  <a:t>zadata formulama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) = 2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+1 </m:t>
                    </m:r>
                  </m:oMath>
                </a14:m>
                <a:r>
                  <a:rPr lang="sr-Latn-ME" sz="2800" dirty="0" smtClean="0">
                    <a:latin typeface="Arial Rounded MT Bold" panose="020F0704030504030204" pitchFamily="34" charset="0"/>
                  </a:rPr>
                  <a:t>i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) =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– 2</m:t>
                    </m:r>
                  </m:oMath>
                </a14:m>
                <a:r>
                  <a:rPr lang="sr-Latn-ME" sz="2800" dirty="0" smtClean="0">
                    <a:latin typeface="Arial Rounded MT Bold" panose="020F0704030504030204" pitchFamily="34" charset="0"/>
                  </a:rPr>
                  <a:t>. </a:t>
                </a:r>
              </a:p>
              <a:p>
                <a:r>
                  <a:rPr lang="sr-Latn-ME" sz="2800" dirty="0" smtClean="0">
                    <a:latin typeface="Arial Rounded MT Bold" panose="020F0704030504030204" pitchFamily="34" charset="0"/>
                  </a:rPr>
                  <a:t>Odrediti: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○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○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○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   </m:t>
                    </m:r>
                  </m:oMath>
                </a14:m>
                <a:r>
                  <a:rPr lang="sr-Latn-ME" sz="2800" dirty="0" smtClean="0">
                    <a:latin typeface="Arial Rounded MT Bold" panose="020F0704030504030204" pitchFamily="34" charset="0"/>
                  </a:rPr>
                  <a:t>i   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○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sr-Latn-ME" sz="2800" dirty="0" smtClean="0">
                    <a:latin typeface="Arial Rounded MT Bold" panose="020F070403050403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707" y="686937"/>
                <a:ext cx="9975376" cy="1868460"/>
              </a:xfrm>
              <a:prstGeom prst="rect">
                <a:avLst/>
              </a:prstGeom>
              <a:blipFill rotWithShape="1">
                <a:blip r:embed="rId2"/>
                <a:stretch>
                  <a:fillRect l="-1222" t="-3268" b="-84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472280" y="2743293"/>
            <a:ext cx="1226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 Rounded MT Bold" panose="020F0704030504030204" pitchFamily="34" charset="0"/>
              </a:rPr>
              <a:t>Rjesenje</a:t>
            </a:r>
            <a:r>
              <a:rPr lang="en-US" dirty="0">
                <a:latin typeface="Arial Rounded MT Bold" panose="020F0704030504030204" pitchFamily="34" charset="0"/>
              </a:rPr>
              <a:t>:</a:t>
            </a:r>
            <a:endParaRPr lang="en-US" dirty="0"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580372" y="3144283"/>
                <a:ext cx="8162795" cy="404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𝒇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∘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𝒈</m:t>
                          </m:r>
                        </m:e>
                      </m:d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𝒈</m:t>
                          </m:r>
                          <m:d>
                            <m:d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</m:d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𝟐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372" y="3144283"/>
                <a:ext cx="8162795" cy="404983"/>
              </a:xfrm>
              <a:prstGeom prst="rect">
                <a:avLst/>
              </a:prstGeom>
              <a:blipFill rotWithShape="1">
                <a:blip r:embed="rId3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792707" y="3769991"/>
                <a:ext cx="6284498" cy="404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𝒈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∘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𝒇</m:t>
                          </m:r>
                        </m:e>
                      </m:d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𝒈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𝒇</m:t>
                          </m:r>
                          <m:d>
                            <m:d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</m:d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𝒈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707" y="3769991"/>
                <a:ext cx="6284498" cy="404983"/>
              </a:xfrm>
              <a:prstGeom prst="rect">
                <a:avLst/>
              </a:prstGeom>
              <a:blipFill rotWithShape="1">
                <a:blip r:embed="rId4"/>
                <a:stretch>
                  <a:fillRect b="-74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886955" y="4169054"/>
                <a:ext cx="8758085" cy="404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𝒇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n-US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𝒇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∘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𝒇</m:t>
                          </m:r>
                        </m:e>
                      </m:d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𝒇</m:t>
                          </m:r>
                          <m:d>
                            <m:d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</m:d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𝟐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955" y="4169054"/>
                <a:ext cx="8758085" cy="404983"/>
              </a:xfrm>
              <a:prstGeom prst="rect">
                <a:avLst/>
              </a:prstGeom>
              <a:blipFill rotWithShape="1">
                <a:blip r:embed="rId5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217118" y="4584717"/>
                <a:ext cx="8100164" cy="404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𝒈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n-US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𝒈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∘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𝒈</m:t>
                          </m:r>
                        </m:e>
                      </m:d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𝒈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𝒈</m:t>
                          </m:r>
                          <m:d>
                            <m:d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</m:d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𝒈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118" y="4584717"/>
                <a:ext cx="8100164" cy="404983"/>
              </a:xfrm>
              <a:prstGeom prst="rect">
                <a:avLst/>
              </a:prstGeom>
              <a:blipFill rotWithShape="1">
                <a:blip r:embed="rId6"/>
                <a:stretch>
                  <a:fillRect b="-1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6333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93208" y="1041779"/>
                <a:ext cx="7873621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3200" dirty="0" smtClean="0">
                    <a:latin typeface="Arial Rounded MT Bold" panose="020F0704030504030204" pitchFamily="34" charset="0"/>
                  </a:rPr>
                  <a:t>Primjer 3.</a:t>
                </a:r>
              </a:p>
              <a:p>
                <a:r>
                  <a:rPr lang="sr-Latn-ME" sz="3200" dirty="0" smtClean="0">
                    <a:latin typeface="Arial Rounded MT Bold" panose="020F0704030504030204" pitchFamily="34" charset="0"/>
                  </a:rPr>
                  <a:t> Odrediti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, ako je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−3)=3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3208" y="1041779"/>
                <a:ext cx="7873621" cy="1077218"/>
              </a:xfrm>
              <a:prstGeom prst="rect">
                <a:avLst/>
              </a:prstGeom>
              <a:blipFill rotWithShape="0">
                <a:blip r:embed="rId2"/>
                <a:stretch>
                  <a:fillRect l="-2014" t="-7345" b="-17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663879" y="2317315"/>
            <a:ext cx="1226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 Rounded MT Bold" panose="020F0704030504030204" pitchFamily="34" charset="0"/>
              </a:rPr>
              <a:t>Rjesenje</a:t>
            </a:r>
            <a:r>
              <a:rPr lang="en-US" dirty="0" smtClean="0">
                <a:latin typeface="Arial Rounded MT Bold" panose="020F0704030504030204" pitchFamily="34" charset="0"/>
              </a:rPr>
              <a:t>: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29370" y="2339143"/>
            <a:ext cx="3606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 Rounded MT Bold" panose="020F0704030504030204" pitchFamily="34" charset="0"/>
              </a:rPr>
              <a:t>Ovo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su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funkcionalne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jednacine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9556" y="2968668"/>
            <a:ext cx="2058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 Rounded MT Bold" panose="020F0704030504030204" pitchFamily="34" charset="0"/>
              </a:rPr>
              <a:t>Uvodi</a:t>
            </a:r>
            <a:r>
              <a:rPr lang="en-US" dirty="0" smtClean="0">
                <a:latin typeface="Arial Rounded MT Bold" panose="020F0704030504030204" pitchFamily="34" charset="0"/>
              </a:rPr>
              <a:t> se </a:t>
            </a:r>
            <a:r>
              <a:rPr lang="en-US" dirty="0" err="1" smtClean="0">
                <a:latin typeface="Arial Rounded MT Bold" panose="020F0704030504030204" pitchFamily="34" charset="0"/>
              </a:rPr>
              <a:t>smjena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048325" y="2968668"/>
                <a:ext cx="1272208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−3=</m:t>
                      </m:r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r>
                        <a:rPr lang="en-US" b="0" i="1" smtClean="0">
                          <a:latin typeface="Cambria Math"/>
                        </a:rPr>
                        <m:t>+3</m:t>
                      </m:r>
                    </m:oMath>
                  </m:oMathPara>
                </a14:m>
                <a:endParaRPr lang="en-US" b="0" dirty="0" smtClean="0"/>
              </a:p>
              <a:p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325" y="2968668"/>
                <a:ext cx="1272208" cy="9233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5592871" y="2956142"/>
                <a:ext cx="2364173" cy="1477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=3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+3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+4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=3</m:t>
                      </m:r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r>
                        <a:rPr lang="en-US" b="0" i="1" smtClean="0">
                          <a:latin typeface="Cambria Math"/>
                        </a:rPr>
                        <m:t>+9+4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=3</m:t>
                      </m:r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r>
                        <a:rPr lang="en-US" b="0" i="1" smtClean="0">
                          <a:latin typeface="Cambria Math"/>
                        </a:rPr>
                        <m:t>+13</m:t>
                      </m:r>
                    </m:oMath>
                  </m:oMathPara>
                </a14:m>
                <a:r>
                  <a:rPr lang="en-US" b="0" dirty="0" smtClean="0"/>
                  <a:t/>
                </a:r>
                <a:br>
                  <a:rPr lang="en-US" b="0" dirty="0" smtClean="0"/>
                </a:br>
                <a:r>
                  <a:rPr lang="en-US" b="0" dirty="0" smtClean="0"/>
                  <a:t/>
                </a:r>
                <a:br>
                  <a:rPr lang="en-US" b="0" dirty="0" smtClean="0"/>
                </a:br>
                <a:r>
                  <a:rPr lang="en-US" b="0" dirty="0" smtClean="0">
                    <a:latin typeface="Arial Rounded MT Bold" panose="020F0704030504030204" pitchFamily="34" charset="0"/>
                  </a:rPr>
                  <a:t>pa je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=3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+13</m:t>
                    </m:r>
                  </m:oMath>
                </a14:m>
                <a:endParaRPr lang="en-US" dirty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871" y="2956142"/>
                <a:ext cx="2364173" cy="1477328"/>
              </a:xfrm>
              <a:prstGeom prst="rect">
                <a:avLst/>
              </a:prstGeom>
              <a:blipFill rotWithShape="1">
                <a:blip r:embed="rId4"/>
                <a:stretch>
                  <a:fillRect l="-2062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1717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38415" y="789142"/>
                <a:ext cx="10070898" cy="736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sr-Latn-ME" sz="3200" b="0" dirty="0" smtClean="0">
                    <a:solidFill>
                      <a:schemeClr val="tx1"/>
                    </a:solidFill>
                    <a:latin typeface="Arial Rounded MT Bold" panose="020F0704030504030204" pitchFamily="34" charset="0"/>
                  </a:rPr>
                  <a:t>  Primjer 4. Naći </a:t>
                </a:r>
                <a14:m>
                  <m:oMath xmlns:m="http://schemas.openxmlformats.org/officeDocument/2006/math">
                    <m:r>
                      <a:rPr lang="sr-Latn-ME" sz="3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sr-Latn-ME" sz="3200" b="0" dirty="0" smtClean="0">
                    <a:solidFill>
                      <a:schemeClr val="tx1"/>
                    </a:solidFill>
                    <a:latin typeface="Arial Rounded MT Bold" panose="020F0704030504030204" pitchFamily="34" charset="0"/>
                  </a:rPr>
                  <a:t>ako je 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sr-Latn-ME" sz="320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r-Latn-ME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sr-Latn-ME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sr-Latn-ME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+2</m:t>
                            </m:r>
                          </m:den>
                        </m:f>
                      </m:e>
                    </m:d>
                    <m:r>
                      <a:rPr lang="sr-Latn-ME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−2,  </m:t>
                    </m:r>
                    <m:r>
                      <a:rPr lang="sr-Latn-ME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≠−1.</m:t>
                    </m:r>
                  </m:oMath>
                </a14:m>
                <a:endParaRPr lang="en-US" sz="3200" dirty="0">
                  <a:solidFill>
                    <a:schemeClr val="tx1"/>
                  </a:solidFill>
                  <a:latin typeface="Arial Rounded MT Bold" panose="020F070403050403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8415" y="789142"/>
                <a:ext cx="10070898" cy="736997"/>
              </a:xfrm>
              <a:prstGeom prst="rect">
                <a:avLst/>
              </a:prstGeom>
              <a:blipFill rotWithShape="0">
                <a:blip r:embed="rId2"/>
                <a:stretch>
                  <a:fillRect l="-424" t="-826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625106" y="1791315"/>
            <a:ext cx="1226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 Rounded MT Bold" panose="020F0704030504030204" pitchFamily="34" charset="0"/>
              </a:rPr>
              <a:t>Rjesenje</a:t>
            </a:r>
            <a:r>
              <a:rPr lang="en-US" dirty="0">
                <a:latin typeface="Arial Rounded MT Bold" panose="020F0704030504030204" pitchFamily="34" charset="0"/>
              </a:rPr>
              <a:t>: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51724" y="1791315"/>
            <a:ext cx="2058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 Rounded MT Bold" panose="020F0704030504030204" pitchFamily="34" charset="0"/>
              </a:rPr>
              <a:t>Uvodi</a:t>
            </a:r>
            <a:r>
              <a:rPr lang="en-US" dirty="0">
                <a:latin typeface="Arial Rounded MT Bold" panose="020F0704030504030204" pitchFamily="34" charset="0"/>
              </a:rPr>
              <a:t> se </a:t>
            </a:r>
            <a:r>
              <a:rPr lang="en-US" dirty="0" err="1">
                <a:latin typeface="Arial Rounded MT Bold" panose="020F0704030504030204" pitchFamily="34" charset="0"/>
              </a:rPr>
              <a:t>smjena</a:t>
            </a:r>
            <a:r>
              <a:rPr lang="en-US" dirty="0"/>
              <a:t>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4002123" y="1851973"/>
                <a:ext cx="1306768" cy="6173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ME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1" i="1" dirty="0">
                              <a:latin typeface="Cambria Math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n-US" b="1" i="1" dirty="0" smtClean="0">
                              <a:latin typeface="Cambria Math"/>
                              <a:cs typeface="Arial" charset="0"/>
                            </a:rPr>
                            <m:t>𝟐</m:t>
                          </m:r>
                          <m:r>
                            <a:rPr lang="en-US" b="1" i="1" dirty="0">
                              <a:latin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  <m:r>
                            <a:rPr lang="en-US" b="1" i="1" dirty="0" smtClean="0">
                              <a:latin typeface="Cambria Math"/>
                              <a:cs typeface="Arial" charset="0"/>
                            </a:rPr>
                            <m:t>−</m:t>
                          </m:r>
                          <m:r>
                            <a:rPr lang="sr-Latn-ME" b="1" i="1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num>
                        <m:den>
                          <m:r>
                            <a:rPr lang="sr-Latn-ME" b="1" i="1" dirty="0">
                              <a:latin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  <m:r>
                            <a:rPr lang="sr-Latn-ME" b="1" i="1" dirty="0">
                              <a:latin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r>
                            <a:rPr lang="en-US" b="1" i="1" dirty="0" smtClean="0">
                              <a:latin typeface="Cambria Math"/>
                              <a:cs typeface="Arial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123" y="1851973"/>
                <a:ext cx="1306768" cy="6173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683006" y="2621328"/>
                <a:ext cx="241334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𝒕</m:t>
                      </m:r>
                      <m:d>
                        <m:dPr>
                          <m:ctrlPr>
                            <a:rPr lang="sr-Latn-ME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sr-Latn-ME" b="1" dirty="0" smtClean="0">
                  <a:latin typeface="Arial Rounded MT Bold" panose="020F070403050403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𝒕𝒙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sr-Latn-ME" b="1" dirty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6" y="2621328"/>
                <a:ext cx="2413347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3575285" y="3278551"/>
                <a:ext cx="2628787" cy="11723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𝒕𝒙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r-Latn-ME" b="1" i="1" dirty="0">
                  <a:latin typeface="Arial Rounded MT Bold" panose="020F070403050403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1" i="1">
                          <a:latin typeface="Cambria Math" panose="02040503050406030204" pitchFamily="18" charset="0"/>
                        </a:rPr>
                        <m:t>𝒙</m:t>
                      </m:r>
                      <m:d>
                        <m:dPr>
                          <m:ctrlPr>
                            <a:rPr lang="sr-Latn-ME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sr-Latn-ME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r-Latn-ME" b="1" i="1" dirty="0">
                  <a:latin typeface="Arial Rounded MT Bold" panose="020F070403050403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285" y="3278551"/>
                <a:ext cx="2628787" cy="11723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7158624" y="2174050"/>
                <a:ext cx="2768900" cy="29785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r-Latn-ME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en-US" b="0" i="0" smtClean="0">
                          <a:latin typeface="Cambria Math"/>
                        </a:rPr>
                        <m:t>−2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r-Latn-ME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r-Latn-ME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r-Latn-ME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r>
                  <a:rPr lang="en-US" dirty="0" smtClean="0">
                    <a:latin typeface="Arial Rounded MT Bold" panose="020F0704030504030204" pitchFamily="34" charset="0"/>
                  </a:rPr>
                  <a:t>Pa je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r-Latn-ME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8624" y="2174050"/>
                <a:ext cx="2768900" cy="2978508"/>
              </a:xfrm>
              <a:prstGeom prst="rect">
                <a:avLst/>
              </a:prstGeom>
              <a:blipFill rotWithShape="1">
                <a:blip r:embed="rId6"/>
                <a:stretch>
                  <a:fillRect l="-1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9647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20973" y="4637606"/>
            <a:ext cx="2743200" cy="73697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685802" y="2063396"/>
                <a:ext cx="9413542" cy="3311189"/>
              </a:xfrm>
              <a:ln>
                <a:noFill/>
              </a:ln>
            </p:spPr>
            <p:txBody>
              <a:bodyPr>
                <a:noAutofit/>
              </a:bodyPr>
              <a:lstStyle/>
              <a:p>
                <a:pPr marL="0" lvl="0" indent="0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sr-Latn-ME" sz="3200" cap="none" dirty="0" smtClean="0">
                  <a:latin typeface="Arial Rounded MT Bold" panose="020F0704030504030204" pitchFamily="34" charset="0"/>
                  <a:cs typeface="Arial" charset="0"/>
                </a:endParaRPr>
              </a:p>
              <a:p>
                <a:pPr marL="0" lvl="0" indent="0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r>
                  <a:rPr lang="sr-Latn-ME" sz="3200" cap="none" dirty="0" smtClean="0">
                    <a:latin typeface="Arial Rounded MT Bold" panose="020F0704030504030204" pitchFamily="34" charset="0"/>
                    <a:cs typeface="Arial" charset="0"/>
                  </a:rPr>
                  <a:t>Def: </a:t>
                </a:r>
                <a:r>
                  <a:rPr lang="en-US" sz="3200" cap="none" dirty="0" smtClean="0">
                    <a:latin typeface="Arial Rounded MT Bold" panose="020F0704030504030204" pitchFamily="34" charset="0"/>
                    <a:cs typeface="Arial" charset="0"/>
                  </a:rPr>
                  <a:t>A</a:t>
                </a:r>
                <a:r>
                  <a:rPr lang="sr-Latn-ME" sz="3200" cap="none" dirty="0">
                    <a:latin typeface="Arial Rounded MT Bold" panose="020F0704030504030204" pitchFamily="34" charset="0"/>
                    <a:cs typeface="Arial" charset="0"/>
                  </a:rPr>
                  <a:t>ko je  </a:t>
                </a:r>
                <a14:m>
                  <m:oMath xmlns:m="http://schemas.openxmlformats.org/officeDocument/2006/math">
                    <m:r>
                      <a:rPr lang="sr-Latn-ME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𝑓</m:t>
                    </m:r>
                    <m:r>
                      <a:rPr lang="sr-Latn-ME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 : </m:t>
                    </m:r>
                    <m:r>
                      <a:rPr lang="sr-Latn-ME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𝐴</m:t>
                    </m:r>
                    <m:r>
                      <a:rPr lang="sr-Latn-ME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 → </m:t>
                    </m:r>
                    <m:r>
                      <a:rPr lang="sr-Latn-ME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𝐵</m:t>
                    </m:r>
                    <m:r>
                      <a:rPr lang="sr-Latn-ME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 </m:t>
                    </m:r>
                  </m:oMath>
                </a14:m>
                <a:endParaRPr lang="sr-Latn-ME" sz="3200" cap="none" dirty="0" smtClean="0">
                  <a:latin typeface="Arial Rounded MT Bold" panose="020F0704030504030204" pitchFamily="34" charset="0"/>
                  <a:cs typeface="Arial" charset="0"/>
                </a:endParaRPr>
              </a:p>
              <a:p>
                <a:pPr marL="0" lvl="0" indent="0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r>
                  <a:rPr lang="sr-Latn-ME" sz="3200" cap="none" dirty="0" smtClean="0">
                    <a:latin typeface="Arial Rounded MT Bold" panose="020F0704030504030204" pitchFamily="34" charset="0"/>
                    <a:cs typeface="Arial" charset="0"/>
                  </a:rPr>
                  <a:t>bijektivna </a:t>
                </a:r>
                <a:r>
                  <a:rPr lang="sr-Latn-ME" sz="3200" cap="none" dirty="0">
                    <a:latin typeface="Arial Rounded MT Bold" panose="020F0704030504030204" pitchFamily="34" charset="0"/>
                    <a:cs typeface="Arial" charset="0"/>
                  </a:rPr>
                  <a:t>funkija. </a:t>
                </a:r>
                <a:r>
                  <a:rPr lang="sr-Latn-CS" sz="3200" cap="none" dirty="0">
                    <a:latin typeface="Arial Rounded MT Bold" panose="020F0704030504030204" pitchFamily="34" charset="0"/>
                    <a:cs typeface="Arial" charset="0"/>
                  </a:rPr>
                  <a:t> Tada funkciju  </a:t>
                </a:r>
                <a:r>
                  <a:rPr lang="sr-Latn-CS" sz="3200" cap="none" dirty="0" smtClean="0">
                    <a:latin typeface="Arial Rounded MT Bold" panose="020F0704030504030204" pitchFamily="34" charset="0"/>
                    <a:cs typeface="Arial" charset="0"/>
                  </a:rPr>
                  <a:t>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CS" sz="3200" i="1" cap="none" dirty="0" smtClean="0">
                            <a:latin typeface="Cambria Math"/>
                            <a:cs typeface="Arial" charset="0"/>
                          </a:rPr>
                        </m:ctrlPr>
                      </m:sSupPr>
                      <m:e>
                        <m:r>
                          <a:rPr lang="sr-Latn-ME" sz="3200" b="0" i="1" cap="none" dirty="0" smtClean="0">
                            <a:latin typeface="Cambria Math" panose="02040503050406030204" pitchFamily="18" charset="0"/>
                            <a:cs typeface="Arial" charset="0"/>
                          </a:rPr>
                          <m:t>𝑓</m:t>
                        </m:r>
                      </m:e>
                      <m:sup>
                        <m:r>
                          <a:rPr lang="sr-Latn-ME" sz="3200" b="0" i="1" cap="none" dirty="0" smtClean="0">
                            <a:latin typeface="Cambria Math" panose="02040503050406030204" pitchFamily="18" charset="0"/>
                            <a:cs typeface="Arial" charset="0"/>
                          </a:rPr>
                          <m:t>−1</m:t>
                        </m:r>
                      </m:sup>
                    </m:sSup>
                    <m:r>
                      <a:rPr lang="sr-Latn-CS" sz="3200" i="1" cap="none" dirty="0">
                        <a:latin typeface="Cambria Math" panose="02040503050406030204" pitchFamily="18" charset="0"/>
                        <a:cs typeface="Arial" charset="0"/>
                      </a:rPr>
                      <m:t>: </m:t>
                    </m:r>
                    <m:r>
                      <a:rPr lang="sr-Latn-CS" sz="3200" i="1" cap="none" dirty="0">
                        <a:latin typeface="Cambria Math" panose="02040503050406030204" pitchFamily="18" charset="0"/>
                        <a:cs typeface="Arial" charset="0"/>
                      </a:rPr>
                      <m:t>𝐵</m:t>
                    </m:r>
                    <m:r>
                      <a:rPr lang="sr-Latn-CS" sz="3200" i="1" cap="none" dirty="0">
                        <a:latin typeface="Cambria Math" panose="02040503050406030204" pitchFamily="18" charset="0"/>
                        <a:cs typeface="Arial" charset="0"/>
                      </a:rPr>
                      <m:t> → </m:t>
                    </m:r>
                    <m:r>
                      <a:rPr lang="sr-Latn-CS" sz="3200" i="1" cap="none" dirty="0">
                        <a:latin typeface="Cambria Math" panose="02040503050406030204" pitchFamily="18" charset="0"/>
                        <a:cs typeface="Arial" charset="0"/>
                      </a:rPr>
                      <m:t>𝐴</m:t>
                    </m:r>
                    <m:r>
                      <a:rPr lang="sr-Latn-CS" sz="3200" i="1" cap="none" dirty="0">
                        <a:latin typeface="Cambria Math" panose="02040503050406030204" pitchFamily="18" charset="0"/>
                        <a:cs typeface="Arial" charset="0"/>
                      </a:rPr>
                      <m:t>  </m:t>
                    </m:r>
                  </m:oMath>
                </a14:m>
                <a:r>
                  <a:rPr lang="sr-Latn-CS" sz="3200" cap="none" dirty="0">
                    <a:latin typeface="Arial Rounded MT Bold" panose="020F0704030504030204" pitchFamily="34" charset="0"/>
                    <a:cs typeface="Arial" charset="0"/>
                  </a:rPr>
                  <a:t>sa svojstvom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CS" sz="3200" i="1" cap="none" dirty="0" smtClean="0">
                            <a:latin typeface="Cambria Math"/>
                            <a:cs typeface="Arial" charset="0"/>
                          </a:rPr>
                        </m:ctrlPr>
                      </m:sSupPr>
                      <m:e>
                        <m:r>
                          <a:rPr lang="sr-Latn-ME" sz="3200" b="0" i="1" cap="none" dirty="0" smtClean="0">
                            <a:latin typeface="Cambria Math" panose="02040503050406030204" pitchFamily="18" charset="0"/>
                            <a:cs typeface="Arial" charset="0"/>
                          </a:rPr>
                          <m:t>𝑓</m:t>
                        </m:r>
                      </m:e>
                      <m:sup>
                        <m:r>
                          <a:rPr lang="sr-Latn-ME" sz="3200" b="0" i="1" cap="none" dirty="0" smtClean="0">
                            <a:latin typeface="Cambria Math" panose="02040503050406030204" pitchFamily="18" charset="0"/>
                            <a:cs typeface="Arial" charset="0"/>
                          </a:rPr>
                          <m:t>−1</m:t>
                        </m:r>
                      </m:sup>
                    </m:sSup>
                    <m:r>
                      <a:rPr lang="sr-Latn-CS" sz="3200" i="1" cap="none" dirty="0">
                        <a:latin typeface="Cambria Math" panose="02040503050406030204" pitchFamily="18" charset="0"/>
                        <a:cs typeface="Arial" charset="0"/>
                      </a:rPr>
                      <m:t> (</m:t>
                    </m:r>
                    <m:r>
                      <a:rPr lang="sr-Latn-CS" sz="3200" i="1" cap="none" dirty="0">
                        <a:latin typeface="Cambria Math" panose="02040503050406030204" pitchFamily="18" charset="0"/>
                        <a:cs typeface="Arial" charset="0"/>
                      </a:rPr>
                      <m:t>𝑦</m:t>
                    </m:r>
                    <m:r>
                      <a:rPr lang="sr-Latn-CS" sz="3200" i="1" cap="none" dirty="0">
                        <a:latin typeface="Cambria Math" panose="02040503050406030204" pitchFamily="18" charset="0"/>
                        <a:cs typeface="Arial" charset="0"/>
                      </a:rPr>
                      <m:t>) = </m:t>
                    </m:r>
                    <m:r>
                      <a:rPr lang="sr-Latn-CS" sz="3200" i="1" cap="none" dirty="0">
                        <a:latin typeface="Cambria Math" panose="02040503050406030204" pitchFamily="18" charset="0"/>
                        <a:cs typeface="Arial" charset="0"/>
                      </a:rPr>
                      <m:t>𝑥</m:t>
                    </m:r>
                    <m:r>
                      <a:rPr lang="sr-Latn-CS" sz="3200" i="1" cap="none" dirty="0">
                        <a:latin typeface="Cambria Math" panose="02040503050406030204" pitchFamily="18" charset="0"/>
                        <a:cs typeface="Arial" charset="0"/>
                      </a:rPr>
                      <m:t> </m:t>
                    </m:r>
                  </m:oMath>
                </a14:m>
                <a:r>
                  <a:rPr lang="sr-Latn-CS" sz="3200" cap="none" dirty="0">
                    <a:latin typeface="Arial Rounded MT Bold" panose="020F0704030504030204" pitchFamily="34" charset="0"/>
                    <a:cs typeface="Arial" charset="0"/>
                  </a:rPr>
                  <a:t>, gdje je </a:t>
                </a:r>
                <a14:m>
                  <m:oMath xmlns:m="http://schemas.openxmlformats.org/officeDocument/2006/math">
                    <m:r>
                      <a:rPr lang="sr-Latn-CS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𝑦</m:t>
                    </m:r>
                    <m:r>
                      <a:rPr lang="sr-Latn-CS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 = </m:t>
                    </m:r>
                    <m:r>
                      <a:rPr lang="sr-Latn-CS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𝑓</m:t>
                    </m:r>
                    <m:r>
                      <a:rPr lang="sr-Latn-CS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(</m:t>
                    </m:r>
                    <m:r>
                      <a:rPr lang="sr-Latn-CS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𝑥</m:t>
                    </m:r>
                    <m:r>
                      <a:rPr lang="sr-Latn-CS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) , ∀</m:t>
                    </m:r>
                    <m:r>
                      <a:rPr lang="sr-Latn-CS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𝑦</m:t>
                    </m:r>
                    <m:r>
                      <a:rPr lang="sr-Latn-CS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𝜖</m:t>
                    </m:r>
                    <m:r>
                      <a:rPr lang="sr-Latn-CS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𝐵</m:t>
                    </m:r>
                    <m:r>
                      <a:rPr lang="sr-Latn-CS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 </m:t>
                    </m:r>
                  </m:oMath>
                </a14:m>
                <a:r>
                  <a:rPr lang="sr-Latn-CS" sz="3200" cap="none" dirty="0">
                    <a:latin typeface="Arial Rounded MT Bold" panose="020F0704030504030204" pitchFamily="34" charset="0"/>
                    <a:cs typeface="Arial" charset="0"/>
                  </a:rPr>
                  <a:t>, nazivamo </a:t>
                </a:r>
                <a:r>
                  <a:rPr lang="sr-Latn-CS" sz="3200" dirty="0">
                    <a:latin typeface="Arial Rounded MT Bold" panose="020F0704030504030204" pitchFamily="34" charset="0"/>
                  </a:rPr>
                  <a:t>inverznom</a:t>
                </a:r>
                <a:r>
                  <a:rPr lang="sr-Latn-CS" sz="3200" cap="none" dirty="0" smtClean="0">
                    <a:latin typeface="Arial Rounded MT Bold" panose="020F0704030504030204" pitchFamily="34" charset="0"/>
                    <a:cs typeface="Arial" charset="0"/>
                  </a:rPr>
                  <a:t> funkcijom funkcije  </a:t>
                </a:r>
                <a:r>
                  <a:rPr lang="sr-Latn-CS" sz="3200" cap="none" dirty="0">
                    <a:latin typeface="Arial Rounded MT Bold" panose="020F0704030504030204" pitchFamily="34" charset="0"/>
                    <a:cs typeface="Arial" charset="0"/>
                  </a:rPr>
                  <a:t>f i označavamo  </a:t>
                </a:r>
                <a:r>
                  <a:rPr lang="sr-Latn-CS" sz="3200" cap="none" dirty="0" smtClean="0">
                    <a:latin typeface="Arial Rounded MT Bold" panose="020F0704030504030204" pitchFamily="34" charset="0"/>
                    <a:cs typeface="Arial" charset="0"/>
                  </a:rPr>
                  <a:t>je sa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CS" sz="3200" i="1" cap="none" dirty="0">
                            <a:latin typeface="Cambria Math"/>
                            <a:cs typeface="Arial" charset="0"/>
                          </a:rPr>
                        </m:ctrlPr>
                      </m:sSupPr>
                      <m:e>
                        <m:r>
                          <a:rPr lang="sr-Latn-ME" sz="3200" i="1" cap="none" dirty="0">
                            <a:latin typeface="Cambria Math" panose="02040503050406030204" pitchFamily="18" charset="0"/>
                            <a:cs typeface="Arial" charset="0"/>
                          </a:rPr>
                          <m:t>𝑓</m:t>
                        </m:r>
                      </m:e>
                      <m:sup>
                        <m:r>
                          <a:rPr lang="sr-Latn-ME" sz="3200" i="1" cap="none" dirty="0">
                            <a:latin typeface="Cambria Math" panose="02040503050406030204" pitchFamily="18" charset="0"/>
                            <a:cs typeface="Arial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sr-Latn-CS" sz="3200" cap="none" dirty="0" smtClean="0">
                    <a:latin typeface="Arial Rounded MT Bold" panose="020F0704030504030204" pitchFamily="34" charset="0"/>
                    <a:cs typeface="Arial" charset="0"/>
                  </a:rPr>
                  <a:t> i   </a:t>
                </a:r>
                <a:r>
                  <a:rPr lang="sr-Latn-CS" sz="3200" cap="none" dirty="0">
                    <a:latin typeface="Arial Rounded MT Bold" panose="020F0704030504030204" pitchFamily="34" charset="0"/>
                    <a:cs typeface="Arial" charset="0"/>
                  </a:rPr>
                  <a:t>važi  : </a:t>
                </a:r>
              </a:p>
              <a:p>
                <a:pPr marL="0" lvl="0" indent="0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𝒇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)) = 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n-US" sz="3200" b="1" cap="none" dirty="0">
                  <a:latin typeface="Arial Rounded MT Bold" panose="020F0704030504030204" pitchFamily="34" charset="0"/>
                  <a:cs typeface="Arial" charset="0"/>
                </a:endParaRPr>
              </a:p>
              <a:p>
                <a:pPr marL="0" indent="0">
                  <a:buNone/>
                </a:pPr>
                <a:endParaRPr lang="en-US" sz="3200" dirty="0">
                  <a:latin typeface="Arial Rounded MT Bold" panose="020F07040305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685802" y="2063396"/>
                <a:ext cx="9413542" cy="3311189"/>
              </a:xfrm>
              <a:blipFill rotWithShape="0">
                <a:blip r:embed="rId2"/>
                <a:stretch>
                  <a:fillRect l="-1684" t="-88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Inverzna funkcija</a:t>
            </a:r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6764173" y="799792"/>
            <a:ext cx="3889612" cy="2074460"/>
            <a:chOff x="6987654" y="3944203"/>
            <a:chExt cx="3889612" cy="2074460"/>
          </a:xfrm>
        </p:grpSpPr>
        <p:sp>
          <p:nvSpPr>
            <p:cNvPr id="5" name="Oval 4"/>
            <p:cNvSpPr/>
            <p:nvPr/>
          </p:nvSpPr>
          <p:spPr>
            <a:xfrm>
              <a:off x="9498842" y="4080681"/>
              <a:ext cx="1378424" cy="1937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5"/>
            <p:cNvSpPr/>
            <p:nvPr/>
          </p:nvSpPr>
          <p:spPr>
            <a:xfrm>
              <a:off x="6987654" y="3944203"/>
              <a:ext cx="1487606" cy="20335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7704161" y="4585648"/>
              <a:ext cx="239518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 flipV="1">
              <a:off x="7816757" y="5584808"/>
              <a:ext cx="2371297" cy="1540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546913" y="942784"/>
                <a:ext cx="41229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1" i="1" dirty="0" smtClean="0">
                          <a:latin typeface="Cambria Math" panose="02040503050406030204" pitchFamily="18" charset="0"/>
                        </a:rPr>
                        <m:t>𝒇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6913" y="942784"/>
                <a:ext cx="412292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4412" r="-5882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306370" y="1866114"/>
                <a:ext cx="914400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6370" y="1866114"/>
                <a:ext cx="914400" cy="4700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89152" y="5751586"/>
            <a:ext cx="11190179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sr-Latn-CS" sz="2800" dirty="0" smtClean="0">
                <a:latin typeface="Arial Rounded MT Bold" panose="020F0704030504030204" pitchFamily="34" charset="0"/>
              </a:rPr>
              <a:t>Grafici inverznih funkcija su simetrični u odnosu na pravu  y = x .</a:t>
            </a:r>
            <a:endParaRPr lang="en-US" sz="28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802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3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sr-Latn-ME" sz="4400" cap="none" dirty="0" smtClean="0">
                    <a:solidFill>
                      <a:schemeClr val="tx1"/>
                    </a:solidFill>
                    <a:latin typeface="Arial Rounded MT Bold" panose="020F0704030504030204" pitchFamily="34" charset="0"/>
                  </a:rPr>
                  <a:t>Zadatak 1. Odrediti inverznu funkciju funkcije </a:t>
                </a:r>
                <a14:m>
                  <m:oMath xmlns:m="http://schemas.openxmlformats.org/officeDocument/2006/math">
                    <m:r>
                      <a:rPr lang="sr-Latn-ME" sz="4400" i="1" cap="none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4400" i="1" cap="none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4400" i="1" cap="none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4400" i="1" cap="none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a:rPr lang="sr-Latn-ME" sz="4400" i="1" cap="none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4400" i="1" cap="none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sr-Latn-ME" sz="4400" cap="none" dirty="0" smtClean="0">
                    <a:solidFill>
                      <a:schemeClr val="tx1"/>
                    </a:solidFill>
                    <a:latin typeface="Arial Rounded MT Bold" panose="020F0704030504030204" pitchFamily="34" charset="0"/>
                  </a:rPr>
                  <a:t>.</a:t>
                </a:r>
                <a:endParaRPr lang="en-US" sz="4400" cap="none" dirty="0">
                  <a:solidFill>
                    <a:schemeClr val="tx1"/>
                  </a:solidFill>
                  <a:latin typeface="Arial Rounded MT Bold" panose="020F0704030504030204" pitchFamily="34" charset="0"/>
                </a:endParaRPr>
              </a:p>
            </p:txBody>
          </p:sp>
        </mc:Choice>
        <mc:Fallback xmlns="">
          <p:sp>
            <p:nvSpPr>
              <p:cNvPr id="4" name="Tit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405" t="-23404" r="-997" b="-319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𝒇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)) = 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n-US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n-US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𝟑</m:t>
                      </m:r>
                      <m:r>
                        <a:rPr lang="en-US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𝟏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) = 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n-US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:r>
                  <a:rPr lang="en-US" sz="2400" b="1" dirty="0" err="1" smtClean="0">
                    <a:latin typeface="Arial Rounded MT Bold" panose="020F0704030504030204" pitchFamily="34" charset="0"/>
                  </a:rPr>
                  <a:t>Uvodi</a:t>
                </a:r>
                <a:r>
                  <a:rPr lang="en-US" sz="2400" b="1" dirty="0" smtClean="0">
                    <a:latin typeface="Arial Rounded MT Bold" panose="020F0704030504030204" pitchFamily="34" charset="0"/>
                  </a:rPr>
                  <a:t>  se  </a:t>
                </a:r>
                <a:r>
                  <a:rPr lang="en-US" sz="2400" b="1" dirty="0" err="1" smtClean="0">
                    <a:latin typeface="Arial Rounded MT Bold" panose="020F0704030504030204" pitchFamily="34" charset="0"/>
                  </a:rPr>
                  <a:t>smjena</a:t>
                </a:r>
                <a:r>
                  <a:rPr lang="en-US" sz="2400" b="1" dirty="0" smtClean="0">
                    <a:latin typeface="Arial Rounded MT Bold" panose="020F0704030504030204" pitchFamily="34" charset="0"/>
                  </a:rPr>
                  <a:t>:</a:t>
                </a:r>
                <a:endParaRPr lang="sr-Latn-ME" sz="24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r-Latn-ME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sr-Latn-ME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:endParaRPr lang="en-US" sz="3200" b="1" dirty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 rotWithShape="1">
                <a:blip r:embed="rId3"/>
                <a:stretch>
                  <a:fillRect l="-1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4"/>
              </p:nvPr>
            </p:nvSpPr>
            <p:spPr/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sr-Latn-ME" sz="3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sz="3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sr-Latn-ME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sr-Latn-ME" sz="32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ME" sz="3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sz="32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num>
                        <m:den>
                          <m:r>
                            <a:rPr lang="sr-Latn-ME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sr-Latn-ME" sz="3200" b="1" i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ctrlPr>
                            <a:rPr lang="sr-Latn-CS" sz="3200" b="1" i="1" cap="none" dirty="0">
                              <a:latin typeface="Cambria Math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𝒕</m:t>
                          </m:r>
                        </m:e>
                      </m:d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−</m:t>
                      </m:r>
                      <m:f>
                        <m:fPr>
                          <m:ctrlPr>
                            <a:rPr lang="sr-Latn-ME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num>
                        <m:den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</m:den>
                      </m:f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+</m:t>
                      </m:r>
                      <m:f>
                        <m:fPr>
                          <m:ctrlPr>
                            <a:rPr lang="sr-Latn-ME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𝒕</m:t>
                          </m:r>
                        </m:num>
                        <m:den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sr-Latn-ME" sz="3200" b="1" i="1" cap="none" dirty="0" smtClean="0">
                  <a:latin typeface="Arial Rounded MT Bold" panose="020F0704030504030204" pitchFamily="34" charset="0"/>
                  <a:cs typeface="Arial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ctrlPr>
                            <a:rPr lang="sr-Latn-CS" sz="3200" b="1" i="1" cap="none" dirty="0">
                              <a:latin typeface="Cambria Math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−</m:t>
                      </m:r>
                      <m:f>
                        <m:fPr>
                          <m:ctrlPr>
                            <a:rPr lang="sr-Latn-ME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num>
                        <m:den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</m:den>
                      </m:f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+</m:t>
                      </m:r>
                      <m:f>
                        <m:fPr>
                          <m:ctrlPr>
                            <a:rPr lang="sr-Latn-ME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num>
                        <m:den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</m:den>
                      </m:f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  </m:t>
                      </m:r>
                    </m:oMath>
                  </m:oMathPara>
                </a14:m>
                <a:endParaRPr lang="en-US" sz="3200" b="1" dirty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370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ain Event" id="{AC372BB4-D83D-411E-B849-B641926BA760}" vid="{FE3530EC-BA5B-407C-9B36-00820F39551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199</TotalTime>
  <Words>1221</Words>
  <Application>Microsoft Office PowerPoint</Application>
  <PresentationFormat>Custom</PresentationFormat>
  <Paragraphs>96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Main Event</vt:lpstr>
      <vt:lpstr>inverzna funkcija. Kompozicija funkcija.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Inverzna funkcija</vt:lpstr>
      <vt:lpstr>Zadatak 1. Odrediti inverznu funkciju funkcije f(x)=3x+1.</vt:lpstr>
      <vt:lpstr>Zadatak 2. Odrediti inverznu funkciju funkcije f(x)=1/2 x+5.</vt:lpstr>
      <vt:lpstr>Zadatak 3. Odrediti inverznu funkciju funkcije f(x)=(3x+1)/(x+5).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inverzna funkcija Kompozicija funkcija</dc:title>
  <dc:creator>Jelena Šćekić</dc:creator>
  <cp:lastModifiedBy>SVETLANA</cp:lastModifiedBy>
  <cp:revision>32</cp:revision>
  <dcterms:created xsi:type="dcterms:W3CDTF">2019-09-23T13:27:53Z</dcterms:created>
  <dcterms:modified xsi:type="dcterms:W3CDTF">2020-10-16T20:06:19Z</dcterms:modified>
</cp:coreProperties>
</file>