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5" r:id="rId1"/>
    <p:sldMasterId id="2147483677" r:id="rId2"/>
  </p:sldMasterIdLst>
  <p:sldIdLst>
    <p:sldId id="257" r:id="rId3"/>
    <p:sldId id="268" r:id="rId4"/>
    <p:sldId id="270" r:id="rId5"/>
    <p:sldId id="271" r:id="rId6"/>
    <p:sldId id="265" r:id="rId7"/>
    <p:sldId id="259" r:id="rId8"/>
    <p:sldId id="266" r:id="rId9"/>
    <p:sldId id="267" r:id="rId10"/>
    <p:sldId id="269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69" d="100"/>
          <a:sy n="69" d="100"/>
        </p:scale>
        <p:origin x="581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39155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3666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31052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8BA489-2864-4B58-99FA-67CC4B39096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9/26/2018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7D4171-70A6-492B-8952-69D0513C2F2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7038012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8BA489-2864-4B58-99FA-67CC4B39096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9/26/2018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7D4171-70A6-492B-8952-69D0513C2F2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824510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8BA489-2864-4B58-99FA-67CC4B39096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9/26/2018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7D4171-70A6-492B-8952-69D0513C2F2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37318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8BA489-2864-4B58-99FA-67CC4B39096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9/26/2018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7D4171-70A6-492B-8952-69D0513C2F2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707107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8BA489-2864-4B58-99FA-67CC4B39096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9/26/2018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7D4171-70A6-492B-8952-69D0513C2F2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6144435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8BA489-2864-4B58-99FA-67CC4B39096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9/26/2018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7D4171-70A6-492B-8952-69D0513C2F2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0882224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8BA489-2864-4B58-99FA-67CC4B39096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9/26/2018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7D4171-70A6-492B-8952-69D0513C2F2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0678966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8BA489-2864-4B58-99FA-67CC4B39096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9/26/2018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7D4171-70A6-492B-8952-69D0513C2F2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524658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134552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8BA489-2864-4B58-99FA-67CC4B39096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9/26/2018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7D4171-70A6-492B-8952-69D0513C2F2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893769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8BA489-2864-4B58-99FA-67CC4B39096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9/26/2018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7D4171-70A6-492B-8952-69D0513C2F2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5347993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8BA489-2864-4B58-99FA-67CC4B39096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9/26/2018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7D4171-70A6-492B-8952-69D0513C2F2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35542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79460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9/26/2018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23244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9/26/2018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34772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9/26/2018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54988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9/26/2018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12007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9/26/2018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42645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9/26/2018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69416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9/26/2018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36795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7" r:id="rId2"/>
    <p:sldLayoutId id="2147483668" r:id="rId3"/>
    <p:sldLayoutId id="2147483669" r:id="rId4"/>
    <p:sldLayoutId id="2147483670" r:id="rId5"/>
    <p:sldLayoutId id="2147483671" r:id="rId6"/>
    <p:sldLayoutId id="2147483672" r:id="rId7"/>
    <p:sldLayoutId id="2147483673" r:id="rId8"/>
    <p:sldLayoutId id="2147483674" r:id="rId9"/>
    <p:sldLayoutId id="2147483675" r:id="rId10"/>
    <p:sldLayoutId id="2147483676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400"/>
            <a:fld id="{1F8BA489-2864-4B58-99FA-67CC4B39096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914400"/>
              <a:t>9/26/2018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40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400"/>
            <a:fld id="{F07D4171-70A6-492B-8952-69D0513C2F2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914400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26341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170985" y="5503226"/>
            <a:ext cx="9865112" cy="17081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r-Latn-ME" sz="6000" dirty="0">
                <a:solidFill>
                  <a:schemeClr val="bg1"/>
                </a:solidFill>
                <a:latin typeface="Calibri Light" panose="020F0302020204030204"/>
                <a:ea typeface="+mj-ea"/>
                <a:cs typeface="+mj-cs"/>
              </a:rPr>
              <a:t>ELEKTRIČNE </a:t>
            </a:r>
            <a:r>
              <a:rPr lang="sr-Latn-ME" sz="6000" dirty="0" smtClean="0">
                <a:solidFill>
                  <a:schemeClr val="bg1"/>
                </a:solidFill>
                <a:latin typeface="Calibri Light" panose="020F0302020204030204"/>
                <a:ea typeface="+mj-ea"/>
                <a:cs typeface="+mj-cs"/>
              </a:rPr>
              <a:t>INSTALACIJE</a:t>
            </a:r>
            <a:br>
              <a:rPr lang="sr-Latn-ME" sz="6000" dirty="0" smtClean="0">
                <a:solidFill>
                  <a:schemeClr val="bg1"/>
                </a:solidFill>
                <a:latin typeface="Calibri Light" panose="020F0302020204030204"/>
                <a:ea typeface="+mj-ea"/>
                <a:cs typeface="+mj-cs"/>
              </a:rPr>
            </a:br>
            <a:r>
              <a:rPr lang="sr-Latn-ME" sz="2700" b="1" dirty="0" smtClean="0">
                <a:solidFill>
                  <a:schemeClr val="bg1"/>
                </a:solidFill>
                <a:latin typeface="Calibri Light" panose="020F0302020204030204"/>
                <a:ea typeface="+mj-ea"/>
                <a:cs typeface="+mj-cs"/>
              </a:rPr>
              <a:t>MELANIJA ĆALASAN dipl.ing</a:t>
            </a:r>
            <a:r>
              <a:rPr lang="en-US" sz="2700" b="1" dirty="0" smtClean="0">
                <a:solidFill>
                  <a:schemeClr val="bg1"/>
                </a:solidFill>
                <a:latin typeface="Calibri Light" panose="020F0302020204030204"/>
                <a:ea typeface="+mj-ea"/>
                <a:cs typeface="+mj-cs"/>
              </a:rPr>
              <a:t/>
            </a:r>
            <a:br>
              <a:rPr lang="en-US" sz="2700" b="1" dirty="0" smtClean="0">
                <a:solidFill>
                  <a:schemeClr val="bg1"/>
                </a:solidFill>
                <a:latin typeface="Calibri Light" panose="020F0302020204030204"/>
                <a:ea typeface="+mj-ea"/>
                <a:cs typeface="+mj-cs"/>
              </a:rPr>
            </a:b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12166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ounded Rectangle 2"/>
          <p:cNvSpPr/>
          <p:nvPr/>
        </p:nvSpPr>
        <p:spPr>
          <a:xfrm>
            <a:off x="267629" y="167267"/>
            <a:ext cx="11697630" cy="6478859"/>
          </a:xfrm>
          <a:prstGeom prst="round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CS" sz="4400" b="1" dirty="0"/>
              <a:t>Konstrukcija energetski izolovanih provodnika</a:t>
            </a:r>
            <a:endParaRPr lang="en-US" sz="44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79180" y="3804656"/>
            <a:ext cx="5051502" cy="28414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95465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349296" y="646771"/>
            <a:ext cx="9801922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sr-Latn-CS" sz="2800" dirty="0">
                <a:solidFill>
                  <a:prstClr val="black"/>
                </a:solidFill>
              </a:rPr>
              <a:t>Izolovani provodnici su provodnici presvučeni po cijeloj svojoj dužini nekim od izolacionih materijala.</a:t>
            </a:r>
          </a:p>
          <a:p>
            <a:pPr lvl="0"/>
            <a:r>
              <a:rPr lang="sr-Latn-CS" sz="2800" b="1" dirty="0">
                <a:solidFill>
                  <a:prstClr val="black"/>
                </a:solidFill>
              </a:rPr>
              <a:t>Provodnik</a:t>
            </a:r>
            <a:r>
              <a:rPr lang="sr-Latn-CS" sz="2800" dirty="0">
                <a:solidFill>
                  <a:prstClr val="black"/>
                </a:solidFill>
              </a:rPr>
              <a:t> se izrađuje od bakarne ili aluminijumske žice okruglog, užastog, užastog sa strukovima ili sektorskog poprečnog presjeka.</a:t>
            </a:r>
            <a:endParaRPr lang="en-US" sz="2800" b="1" dirty="0">
              <a:solidFill>
                <a:prstClr val="black"/>
              </a:solidFill>
            </a:endParaRPr>
          </a:p>
          <a:p>
            <a:pPr lvl="0"/>
            <a:r>
              <a:rPr lang="sr-Latn-CS" sz="2800" b="1" dirty="0">
                <a:solidFill>
                  <a:prstClr val="black"/>
                </a:solidFill>
              </a:rPr>
              <a:t>Izolacija</a:t>
            </a:r>
            <a:r>
              <a:rPr lang="sr-Latn-CS" sz="2800" dirty="0">
                <a:solidFill>
                  <a:prstClr val="black"/>
                </a:solidFill>
              </a:rPr>
              <a:t> se nanosi neposredno na provodnik.</a:t>
            </a:r>
            <a:endParaRPr lang="en-US" sz="2800" b="1" dirty="0">
              <a:solidFill>
                <a:prstClr val="black"/>
              </a:solidFill>
            </a:endParaRPr>
          </a:p>
          <a:p>
            <a:pPr lvl="0"/>
            <a:r>
              <a:rPr lang="sr-Latn-CS" sz="2800" b="1" dirty="0">
                <a:solidFill>
                  <a:prstClr val="black"/>
                </a:solidFill>
              </a:rPr>
              <a:t>Žila</a:t>
            </a:r>
            <a:r>
              <a:rPr lang="sr-Latn-CS" sz="2800" dirty="0">
                <a:solidFill>
                  <a:prstClr val="black"/>
                </a:solidFill>
              </a:rPr>
              <a:t> predstavlja cjelinu koju čini  provodnik i izolacija sa eventualnim omotačem za učvršćivanje izolacije na provodniku</a:t>
            </a:r>
          </a:p>
          <a:p>
            <a:pPr lvl="0"/>
            <a:r>
              <a:rPr lang="sr-Latn-CS" sz="2800" dirty="0">
                <a:solidFill>
                  <a:prstClr val="black"/>
                </a:solidFill>
              </a:rPr>
              <a:t>Više žila (2-5) čine </a:t>
            </a:r>
            <a:r>
              <a:rPr lang="sr-Latn-CS" sz="2800" b="1" dirty="0">
                <a:solidFill>
                  <a:prstClr val="black"/>
                </a:solidFill>
              </a:rPr>
              <a:t>jezgro provodnika</a:t>
            </a:r>
          </a:p>
          <a:p>
            <a:pPr lvl="0"/>
            <a:r>
              <a:rPr lang="sr-Latn-CS" sz="2800" b="1" dirty="0">
                <a:solidFill>
                  <a:prstClr val="black"/>
                </a:solidFill>
              </a:rPr>
              <a:t>Plašt</a:t>
            </a:r>
            <a:r>
              <a:rPr lang="sr-Latn-CS" sz="2800" b="1" dirty="0">
                <a:solidFill>
                  <a:srgbClr val="FF0000"/>
                </a:solidFill>
              </a:rPr>
              <a:t> </a:t>
            </a:r>
            <a:r>
              <a:rPr lang="sr-Latn-CS" sz="2800" dirty="0">
                <a:solidFill>
                  <a:prstClr val="black"/>
                </a:solidFill>
              </a:rPr>
              <a:t>provodnika je sloj koji se stavlja na jegro u cilju mehaničke zaštite i zaštite od vlage.</a:t>
            </a:r>
          </a:p>
          <a:p>
            <a:pPr lvl="0"/>
            <a:r>
              <a:rPr lang="sr-Latn-CS" sz="2800" b="1" dirty="0">
                <a:solidFill>
                  <a:prstClr val="black"/>
                </a:solidFill>
              </a:rPr>
              <a:t>Omotač</a:t>
            </a:r>
            <a:r>
              <a:rPr lang="sr-Latn-CS" sz="2800" dirty="0">
                <a:solidFill>
                  <a:prstClr val="black"/>
                </a:solidFill>
              </a:rPr>
              <a:t> provodnika je sloj kojim se omotava bilo plašt ili jezgro provodnika u cilju zaštite od korozije i mehaničke zaštite.</a:t>
            </a:r>
            <a:endParaRPr lang="en-US" sz="2800" dirty="0">
              <a:solidFill>
                <a:prstClr val="black"/>
              </a:solidFill>
            </a:endParaRPr>
          </a:p>
          <a:p>
            <a:pPr lvl="0"/>
            <a:endParaRPr lang="en-US" sz="2800" b="1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424882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992458" y="530565"/>
            <a:ext cx="10727474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30480" algn="just"/>
            <a:r>
              <a:rPr lang="sr-Latn-CS" sz="2800" spc="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Izolacija provodnika izrađ</a:t>
            </a:r>
            <a:r>
              <a:rPr lang="en-US" sz="2800" spc="5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uje</a:t>
            </a:r>
            <a:r>
              <a:rPr lang="en-US" sz="2800" spc="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se od </a:t>
            </a:r>
            <a:r>
              <a:rPr lang="en-US" sz="2800" spc="5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klasi</a:t>
            </a:r>
            <a:r>
              <a:rPr lang="sr-Latn-CS" sz="2800" spc="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č</a:t>
            </a:r>
            <a:r>
              <a:rPr lang="en-US" sz="2800" spc="5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nih</a:t>
            </a:r>
            <a:r>
              <a:rPr lang="en-US" sz="2800" spc="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spc="5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i</a:t>
            </a:r>
            <a:r>
              <a:rPr lang="en-US" sz="2800" spc="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spc="5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savremenih</a:t>
            </a:r>
            <a:r>
              <a:rPr lang="en-US" sz="2800" spc="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spc="5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materijala</a:t>
            </a:r>
            <a:r>
              <a:rPr lang="en-US" sz="2800" spc="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endParaRPr lang="en-US" sz="28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30480" algn="just"/>
            <a:r>
              <a:rPr lang="en-US" sz="2800" spc="5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Klasi</a:t>
            </a:r>
            <a:r>
              <a:rPr lang="sr-Latn-CS" sz="2800" spc="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č</a:t>
            </a:r>
            <a:r>
              <a:rPr lang="en-US" sz="2800" spc="5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ni</a:t>
            </a:r>
            <a:r>
              <a:rPr lang="en-US" sz="2800" spc="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spc="5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izolacijoni</a:t>
            </a:r>
            <a:r>
              <a:rPr lang="en-US" sz="2800" spc="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spc="5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materijali</a:t>
            </a:r>
            <a:r>
              <a:rPr lang="en-US" sz="2800" spc="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spc="5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su</a:t>
            </a:r>
            <a:r>
              <a:rPr lang="en-US" sz="2800" spc="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: </a:t>
            </a:r>
            <a:r>
              <a:rPr lang="en-US" sz="2800" spc="5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impre</a:t>
            </a:r>
            <a:r>
              <a:rPr lang="en-US" sz="2800" spc="-5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gnisani</a:t>
            </a:r>
            <a:r>
              <a:rPr lang="en-US" sz="2800" spc="-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spc="-5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papir</a:t>
            </a:r>
            <a:r>
              <a:rPr lang="en-US" sz="2800" spc="-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800" spc="-5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guma</a:t>
            </a:r>
            <a:r>
              <a:rPr lang="en-US" sz="2800" spc="-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800" spc="-5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prirodna</a:t>
            </a:r>
            <a:r>
              <a:rPr lang="en-US" sz="2800" spc="-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spc="-5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svila</a:t>
            </a:r>
            <a:r>
              <a:rPr lang="en-US" sz="2800" spc="-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800" spc="-5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pamuk</a:t>
            </a:r>
            <a:r>
              <a:rPr lang="en-US" sz="2800" spc="-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800" spc="-5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vosak</a:t>
            </a:r>
            <a:r>
              <a:rPr lang="en-US" sz="2800" spc="-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spc="-5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i</a:t>
            </a:r>
            <a:r>
              <a:rPr lang="en-US" sz="2800" spc="-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sr-Latn-CS" sz="2800" spc="-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š</a:t>
            </a:r>
            <a:r>
              <a:rPr lang="en-US" sz="2800" spc="-5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elak</a:t>
            </a:r>
            <a:r>
              <a:rPr lang="en-US" sz="2800" spc="-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endParaRPr lang="en-US" sz="28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30480" algn="just"/>
            <a:r>
              <a:rPr lang="en-US" sz="2800" spc="-1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Savremeni</a:t>
            </a:r>
            <a:r>
              <a:rPr lang="en-US" sz="2800" spc="-1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spc="-1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izolacioni</a:t>
            </a:r>
            <a:r>
              <a:rPr lang="en-US" sz="2800" spc="-1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spc="-1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materijali</a:t>
            </a:r>
            <a:r>
              <a:rPr lang="en-US" sz="2800" spc="-1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su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endParaRPr lang="en-US" sz="28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30480" lvl="0" indent="-342900" algn="just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sr-Latn-C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T</a:t>
            </a:r>
            <a:r>
              <a:rPr lang="sr-Latn-CS" sz="2800" spc="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ermoplastič</a:t>
            </a:r>
            <a:r>
              <a:rPr lang="en-US" sz="2800" spc="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ne </a:t>
            </a:r>
            <a:r>
              <a:rPr lang="en-US" sz="2800" spc="5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materije</a:t>
            </a:r>
            <a:r>
              <a:rPr lang="en-US" sz="2800" spc="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: </a:t>
            </a:r>
            <a:r>
              <a:rPr lang="en-US" sz="2800" spc="5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polivinilhlorid</a:t>
            </a:r>
            <a:r>
              <a:rPr lang="en-US" sz="2800" spc="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800" spc="5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polietilen</a:t>
            </a:r>
            <a:r>
              <a:rPr lang="en-US" sz="2800" spc="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800" spc="5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neopren</a:t>
            </a:r>
            <a:r>
              <a:rPr lang="en-US" sz="2800" spc="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800" spc="5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svepren</a:t>
            </a:r>
            <a:r>
              <a:rPr lang="en-US" sz="2800" spc="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800" spc="5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hitalon</a:t>
            </a:r>
            <a:r>
              <a:rPr lang="en-US" sz="2800" spc="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800" spc="5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politen</a:t>
            </a:r>
            <a:r>
              <a:rPr lang="en-US" sz="2800" spc="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spc="5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i</a:t>
            </a:r>
            <a:r>
              <a:rPr lang="en-US" sz="2800" spc="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spc="5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dr</a:t>
            </a:r>
            <a:r>
              <a:rPr lang="en-US" sz="2800" spc="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;</a:t>
            </a:r>
            <a:endParaRPr lang="en-US" sz="28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30480" lvl="0" indent="-342900" algn="just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sr-Latn-CS" sz="2800" spc="-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Vješ</a:t>
            </a:r>
            <a:r>
              <a:rPr lang="en-US" sz="2800" spc="-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ta</a:t>
            </a:r>
            <a:r>
              <a:rPr lang="sr-Latn-CS" sz="2800" spc="-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č</a:t>
            </a:r>
            <a:r>
              <a:rPr lang="en-US" sz="2800" spc="-5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ka</a:t>
            </a:r>
            <a:r>
              <a:rPr lang="en-US" sz="2800" spc="-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spc="-5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i</a:t>
            </a:r>
            <a:r>
              <a:rPr lang="en-US" sz="2800" spc="-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spc="-5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sinteti</a:t>
            </a:r>
            <a:r>
              <a:rPr lang="sr-Latn-CS" sz="2800" spc="-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č</a:t>
            </a:r>
            <a:r>
              <a:rPr lang="en-US" sz="2800" spc="-5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na</a:t>
            </a:r>
            <a:r>
              <a:rPr lang="en-US" sz="2800" spc="-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spc="-5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vlakna</a:t>
            </a:r>
            <a:r>
              <a:rPr lang="en-US" sz="2800" spc="-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: </a:t>
            </a:r>
            <a:r>
              <a:rPr lang="en-US" sz="2800" spc="-5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triacetatno</a:t>
            </a:r>
            <a:r>
              <a:rPr lang="en-US" sz="2800" spc="-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800" spc="-5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viskozno</a:t>
            </a:r>
            <a:r>
              <a:rPr lang="en-US" sz="2800" spc="-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800" spc="2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stakleno</a:t>
            </a:r>
            <a:r>
              <a:rPr lang="en-US" sz="2800" spc="2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800" spc="2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zatim</a:t>
            </a:r>
            <a:r>
              <a:rPr lang="en-US" sz="2800" spc="2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spc="2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najlon</a:t>
            </a:r>
            <a:r>
              <a:rPr lang="en-US" sz="2800" spc="2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800" spc="2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perlon</a:t>
            </a:r>
            <a:r>
              <a:rPr lang="en-US" sz="2800" spc="2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800" spc="2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terilen</a:t>
            </a:r>
            <a:r>
              <a:rPr lang="en-US" sz="2800" spc="2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800" spc="2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orlon</a:t>
            </a:r>
            <a:r>
              <a:rPr lang="en-US" sz="2800" spc="2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spc="2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i</a:t>
            </a:r>
            <a:r>
              <a:rPr lang="en-US" sz="2800" spc="2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dr.</a:t>
            </a:r>
            <a:endParaRPr lang="en-US" sz="28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77859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9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839" y="2881679"/>
            <a:ext cx="10101636" cy="16949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 Box 12"/>
          <p:cNvSpPr txBox="1">
            <a:spLocks noChangeArrowheads="1"/>
          </p:cNvSpPr>
          <p:nvPr/>
        </p:nvSpPr>
        <p:spPr bwMode="auto">
          <a:xfrm>
            <a:off x="8883214" y="2326809"/>
            <a:ext cx="1213054" cy="384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r-Latn-RS" alt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Izolacija</a:t>
            </a:r>
            <a:endParaRPr kumimoji="0" lang="sr-Latn-RS" alt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" name="Text Box 11"/>
          <p:cNvSpPr txBox="1">
            <a:spLocks noChangeArrowheads="1"/>
          </p:cNvSpPr>
          <p:nvPr/>
        </p:nvSpPr>
        <p:spPr bwMode="auto">
          <a:xfrm>
            <a:off x="6932726" y="2438706"/>
            <a:ext cx="1020185" cy="3810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r-Latn-RS" alt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Jezgro</a:t>
            </a:r>
            <a:endParaRPr kumimoji="0" lang="sr-Latn-RS" alt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5561678" y="1779984"/>
            <a:ext cx="1009169" cy="333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r-Latn-RS" alt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Plašt</a:t>
            </a:r>
            <a:endParaRPr kumimoji="0" lang="sr-Latn-RS" alt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" name="Text Box 6"/>
          <p:cNvSpPr txBox="1">
            <a:spLocks noChangeArrowheads="1"/>
          </p:cNvSpPr>
          <p:nvPr/>
        </p:nvSpPr>
        <p:spPr bwMode="auto">
          <a:xfrm>
            <a:off x="1349298" y="2017247"/>
            <a:ext cx="1331119" cy="4444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r-Latn-RS" alt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Omotač</a:t>
            </a:r>
            <a:endParaRPr kumimoji="0" lang="sr-Latn-RS" alt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" name="AutoShape 10"/>
          <p:cNvSpPr>
            <a:spLocks noChangeShapeType="1"/>
          </p:cNvSpPr>
          <p:nvPr/>
        </p:nvSpPr>
        <p:spPr bwMode="auto">
          <a:xfrm flipH="1">
            <a:off x="9487128" y="2592039"/>
            <a:ext cx="816598" cy="911902"/>
          </a:xfrm>
          <a:prstGeom prst="straightConnector1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Text Box 9"/>
          <p:cNvSpPr txBox="1">
            <a:spLocks noChangeArrowheads="1"/>
          </p:cNvSpPr>
          <p:nvPr/>
        </p:nvSpPr>
        <p:spPr bwMode="auto">
          <a:xfrm>
            <a:off x="10229527" y="2385896"/>
            <a:ext cx="1479253" cy="325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r-Latn-RS" alt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Provodnik</a:t>
            </a:r>
            <a:endParaRPr kumimoji="0" lang="sr-Latn-RS" alt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8" name="AutoShape 8"/>
          <p:cNvSpPr>
            <a:spLocks noChangeShapeType="1"/>
          </p:cNvSpPr>
          <p:nvPr/>
        </p:nvSpPr>
        <p:spPr bwMode="auto">
          <a:xfrm flipH="1">
            <a:off x="7036419" y="2736267"/>
            <a:ext cx="175423" cy="481131"/>
          </a:xfrm>
          <a:prstGeom prst="straightConnector1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" name="Arc 2"/>
          <p:cNvSpPr>
            <a:spLocks/>
          </p:cNvSpPr>
          <p:nvPr/>
        </p:nvSpPr>
        <p:spPr bwMode="auto">
          <a:xfrm flipH="1">
            <a:off x="6797168" y="3176121"/>
            <a:ext cx="925049" cy="1111034"/>
          </a:xfrm>
          <a:custGeom>
            <a:avLst/>
            <a:gdLst>
              <a:gd name="G0" fmla="+- 17009 0 0"/>
              <a:gd name="G1" fmla="+- 21600 0 0"/>
              <a:gd name="G2" fmla="+- 21600 0 0"/>
              <a:gd name="T0" fmla="*/ 0 w 38609"/>
              <a:gd name="T1" fmla="*/ 8287 h 43200"/>
              <a:gd name="T2" fmla="*/ 1210 w 38609"/>
              <a:gd name="T3" fmla="*/ 36329 h 43200"/>
              <a:gd name="T4" fmla="*/ 17009 w 38609"/>
              <a:gd name="T5" fmla="*/ 21600 h 432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38609" h="43200" fill="none" extrusionOk="0">
                <a:moveTo>
                  <a:pt x="-1" y="8286"/>
                </a:moveTo>
                <a:cubicBezTo>
                  <a:pt x="4093" y="3056"/>
                  <a:pt x="10366" y="0"/>
                  <a:pt x="17009" y="0"/>
                </a:cubicBezTo>
                <a:cubicBezTo>
                  <a:pt x="28938" y="0"/>
                  <a:pt x="38609" y="9670"/>
                  <a:pt x="38609" y="21600"/>
                </a:cubicBezTo>
                <a:cubicBezTo>
                  <a:pt x="38609" y="33529"/>
                  <a:pt x="28938" y="43200"/>
                  <a:pt x="17009" y="43200"/>
                </a:cubicBezTo>
                <a:cubicBezTo>
                  <a:pt x="11017" y="43200"/>
                  <a:pt x="5295" y="40711"/>
                  <a:pt x="1209" y="36329"/>
                </a:cubicBezTo>
              </a:path>
              <a:path w="38609" h="43200" stroke="0" extrusionOk="0">
                <a:moveTo>
                  <a:pt x="-1" y="8286"/>
                </a:moveTo>
                <a:cubicBezTo>
                  <a:pt x="4093" y="3056"/>
                  <a:pt x="10366" y="0"/>
                  <a:pt x="17009" y="0"/>
                </a:cubicBezTo>
                <a:cubicBezTo>
                  <a:pt x="28938" y="0"/>
                  <a:pt x="38609" y="9670"/>
                  <a:pt x="38609" y="21600"/>
                </a:cubicBezTo>
                <a:cubicBezTo>
                  <a:pt x="38609" y="33529"/>
                  <a:pt x="28938" y="43200"/>
                  <a:pt x="17009" y="43200"/>
                </a:cubicBezTo>
                <a:cubicBezTo>
                  <a:pt x="11017" y="43200"/>
                  <a:pt x="5295" y="40711"/>
                  <a:pt x="1209" y="36329"/>
                </a:cubicBezTo>
                <a:lnTo>
                  <a:pt x="17009" y="21600"/>
                </a:lnTo>
                <a:close/>
              </a:path>
            </a:pathLst>
          </a:custGeom>
          <a:noFill/>
          <a:ln w="190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AutoShape 7"/>
          <p:cNvSpPr>
            <a:spLocks noChangeShapeType="1"/>
          </p:cNvSpPr>
          <p:nvPr/>
        </p:nvSpPr>
        <p:spPr bwMode="auto">
          <a:xfrm flipH="1">
            <a:off x="7863029" y="2574460"/>
            <a:ext cx="1582053" cy="852489"/>
          </a:xfrm>
          <a:prstGeom prst="straightConnector1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AutoShape 3"/>
          <p:cNvSpPr>
            <a:spLocks noChangeShapeType="1"/>
          </p:cNvSpPr>
          <p:nvPr/>
        </p:nvSpPr>
        <p:spPr bwMode="auto">
          <a:xfrm flipH="1">
            <a:off x="5304996" y="2175271"/>
            <a:ext cx="561868" cy="1515967"/>
          </a:xfrm>
          <a:prstGeom prst="straightConnector1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AutoShape 5"/>
          <p:cNvSpPr>
            <a:spLocks noChangeShapeType="1"/>
          </p:cNvSpPr>
          <p:nvPr/>
        </p:nvSpPr>
        <p:spPr bwMode="auto">
          <a:xfrm flipH="1">
            <a:off x="1733549" y="2245848"/>
            <a:ext cx="281361" cy="1095375"/>
          </a:xfrm>
          <a:prstGeom prst="straightConnector1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" name="Rectangle 13"/>
          <p:cNvSpPr>
            <a:spLocks noChangeArrowheads="1"/>
          </p:cNvSpPr>
          <p:nvPr/>
        </p:nvSpPr>
        <p:spPr bwMode="auto">
          <a:xfrm>
            <a:off x="914400" y="2152185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4" name="Rectangle 19"/>
          <p:cNvSpPr>
            <a:spLocks noChangeArrowheads="1"/>
          </p:cNvSpPr>
          <p:nvPr/>
        </p:nvSpPr>
        <p:spPr bwMode="auto">
          <a:xfrm>
            <a:off x="914400" y="2609385"/>
            <a:ext cx="12192000" cy="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9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/>
            </a:r>
            <a:br>
              <a: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5" name="Rectangle 20"/>
          <p:cNvSpPr>
            <a:spLocks noChangeArrowheads="1"/>
          </p:cNvSpPr>
          <p:nvPr/>
        </p:nvSpPr>
        <p:spPr bwMode="auto">
          <a:xfrm>
            <a:off x="914400" y="2609385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6" name="Rectangle 21"/>
          <p:cNvSpPr>
            <a:spLocks noChangeArrowheads="1"/>
          </p:cNvSpPr>
          <p:nvPr/>
        </p:nvSpPr>
        <p:spPr bwMode="auto">
          <a:xfrm>
            <a:off x="914400" y="327931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1733549" y="468351"/>
            <a:ext cx="734919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ME" sz="2400" b="1" dirty="0" smtClean="0"/>
              <a:t>KONSTRUKCIJA ENERGETSKI IZOLOVANOG PROVODNIKA</a:t>
            </a:r>
            <a:endParaRPr lang="en-US" sz="2400" b="1" dirty="0"/>
          </a:p>
        </p:txBody>
      </p:sp>
      <p:sp>
        <p:nvSpPr>
          <p:cNvPr id="19" name="TextBox 18"/>
          <p:cNvSpPr txBox="1"/>
          <p:nvPr/>
        </p:nvSpPr>
        <p:spPr>
          <a:xfrm>
            <a:off x="245327" y="4973444"/>
            <a:ext cx="1146345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CS" sz="2400" dirty="0"/>
              <a:t>Izolacija žile je obojena  jednom od ove četiri boje: crna, braon, svijetlo plava i zeleno-žuta.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9268969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46049" y="524107"/>
            <a:ext cx="11429721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3600" b="1" dirty="0"/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sr-Latn-CS" sz="3600" b="1" dirty="0"/>
              <a:t>Crna i </a:t>
            </a:r>
            <a:r>
              <a:rPr lang="sr-Latn-CS" sz="3600" b="1" dirty="0">
                <a:solidFill>
                  <a:schemeClr val="accent2">
                    <a:lumMod val="75000"/>
                  </a:schemeClr>
                </a:solidFill>
              </a:rPr>
              <a:t>braon</a:t>
            </a:r>
            <a:r>
              <a:rPr lang="sr-Latn-CS" sz="3600" b="1" dirty="0"/>
              <a:t> </a:t>
            </a:r>
            <a:r>
              <a:rPr lang="sr-Latn-CS" sz="3600" dirty="0"/>
              <a:t>boja se koriste za fazne provodnike, 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sr-Latn-CS" sz="3600" b="1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Svijetlo </a:t>
            </a:r>
            <a:r>
              <a:rPr lang="sr-Latn-CS" sz="3600" b="1" dirty="0">
                <a:solidFill>
                  <a:schemeClr val="accent5">
                    <a:lumMod val="60000"/>
                    <a:lumOff val="40000"/>
                  </a:schemeClr>
                </a:solidFill>
              </a:rPr>
              <a:t>plava </a:t>
            </a:r>
            <a:r>
              <a:rPr lang="sr-Latn-CS" sz="3600" dirty="0"/>
              <a:t>boja upotrebljava se za neutralni </a:t>
            </a:r>
            <a:r>
              <a:rPr lang="sr-Latn-CS" sz="3600" dirty="0" smtClean="0"/>
              <a:t>provodnik</a:t>
            </a:r>
            <a:r>
              <a:rPr lang="sr-Latn-CS" sz="3600" dirty="0"/>
              <a:t> </a:t>
            </a:r>
            <a:r>
              <a:rPr lang="sr-Latn-CS" sz="3600" dirty="0" smtClean="0"/>
              <a:t>(nulti provodnik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sr-Latn-CS" sz="3600" b="1" dirty="0" smtClean="0">
                <a:solidFill>
                  <a:schemeClr val="accent6">
                    <a:lumMod val="75000"/>
                  </a:schemeClr>
                </a:solidFill>
              </a:rPr>
              <a:t>Zeleno</a:t>
            </a:r>
            <a:r>
              <a:rPr lang="sr-Latn-CS" sz="3600" b="1" dirty="0" smtClean="0"/>
              <a:t>-</a:t>
            </a:r>
            <a:r>
              <a:rPr lang="sr-Latn-CS" sz="3600" b="1" dirty="0" smtClean="0">
                <a:solidFill>
                  <a:srgbClr val="FFFF00"/>
                </a:solidFill>
              </a:rPr>
              <a:t>žuta</a:t>
            </a:r>
            <a:r>
              <a:rPr lang="sr-Latn-CS" sz="3600" dirty="0" smtClean="0"/>
              <a:t> se koristi </a:t>
            </a:r>
            <a:r>
              <a:rPr lang="sr-Latn-CS" sz="3600" dirty="0"/>
              <a:t>samo za zaštitni </a:t>
            </a:r>
            <a:r>
              <a:rPr lang="sr-Latn-CS" sz="3600" dirty="0" smtClean="0"/>
              <a:t> </a:t>
            </a:r>
            <a:r>
              <a:rPr lang="sr-Latn-CS" sz="3600" dirty="0"/>
              <a:t>provodnik.</a:t>
            </a:r>
            <a:endParaRPr lang="en-US" sz="3600" b="1" dirty="0"/>
          </a:p>
          <a:p>
            <a:endParaRPr lang="sr-Latn-CS" sz="3600" dirty="0" smtClean="0"/>
          </a:p>
          <a:p>
            <a:r>
              <a:rPr lang="sr-Latn-CS" sz="3600" dirty="0" smtClean="0"/>
              <a:t>Pri </a:t>
            </a:r>
            <a:r>
              <a:rPr lang="sr-Latn-CS" sz="3600" dirty="0"/>
              <a:t>obrazovanju jezgra žile mogu da se použe ili upredu. </a:t>
            </a:r>
            <a:endParaRPr lang="en-US" sz="3600" b="1" dirty="0"/>
          </a:p>
        </p:txBody>
      </p:sp>
      <p:pic>
        <p:nvPicPr>
          <p:cNvPr id="3" name="Picture 4" descr="Rezultat slika za provodnici zile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943922" y="4494425"/>
            <a:ext cx="5791200" cy="221932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6096551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495393"/>
            <a:ext cx="1176147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err="1"/>
              <a:t>Boje</a:t>
            </a:r>
            <a:r>
              <a:rPr lang="en-US" sz="3200" dirty="0"/>
              <a:t> </a:t>
            </a:r>
            <a:r>
              <a:rPr lang="en-US" sz="3200" dirty="0" err="1"/>
              <a:t>žila</a:t>
            </a:r>
            <a:r>
              <a:rPr lang="en-US" sz="3200" dirty="0"/>
              <a:t> u </a:t>
            </a:r>
            <a:r>
              <a:rPr lang="en-US" sz="3200" dirty="0" err="1"/>
              <a:t>jezgru</a:t>
            </a:r>
            <a:r>
              <a:rPr lang="en-US" sz="3200" dirty="0"/>
              <a:t> </a:t>
            </a:r>
            <a:r>
              <a:rPr lang="en-US" sz="3200" dirty="0" err="1"/>
              <a:t>energetski</a:t>
            </a:r>
            <a:r>
              <a:rPr lang="en-US" sz="3200" dirty="0"/>
              <a:t> </a:t>
            </a:r>
            <a:r>
              <a:rPr lang="en-US" sz="3200" dirty="0" err="1"/>
              <a:t>izolovanog</a:t>
            </a:r>
            <a:r>
              <a:rPr lang="en-US" sz="3200" dirty="0"/>
              <a:t> </a:t>
            </a:r>
            <a:r>
              <a:rPr lang="en-US" sz="3200" dirty="0" err="1"/>
              <a:t>provodnika</a:t>
            </a:r>
            <a:r>
              <a:rPr lang="en-US" sz="3200" dirty="0"/>
              <a:t> </a:t>
            </a:r>
            <a:r>
              <a:rPr lang="en-US" sz="3200" dirty="0" err="1"/>
              <a:t>sa</a:t>
            </a:r>
            <a:r>
              <a:rPr lang="en-US" sz="3200" dirty="0"/>
              <a:t> </a:t>
            </a:r>
            <a:r>
              <a:rPr lang="en-US" sz="3200" dirty="0" err="1"/>
              <a:t>zaštitnim</a:t>
            </a:r>
            <a:r>
              <a:rPr lang="en-US" sz="3200" dirty="0"/>
              <a:t>  </a:t>
            </a:r>
            <a:r>
              <a:rPr lang="en-US" sz="3200" dirty="0" err="1"/>
              <a:t>provodnikom</a:t>
            </a:r>
            <a:endParaRPr lang="en-US" sz="3200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61141511"/>
              </p:ext>
            </p:extLst>
          </p:nvPr>
        </p:nvGraphicFramePr>
        <p:xfrm>
          <a:off x="1680210" y="2011681"/>
          <a:ext cx="8896350" cy="4239972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4448175"/>
                <a:gridCol w="4448175"/>
              </a:tblGrid>
              <a:tr h="718363">
                <a:tc>
                  <a:txBody>
                    <a:bodyPr/>
                    <a:lstStyle/>
                    <a:p>
                      <a:pPr algn="ctr"/>
                      <a:r>
                        <a:rPr lang="sr-Latn-CS" sz="2800" dirty="0" smtClean="0"/>
                        <a:t>Broj žila u jezgru</a:t>
                      </a:r>
                      <a:endParaRPr lang="en-US" sz="2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CS" sz="2800" dirty="0" smtClean="0"/>
                        <a:t>Boje žila</a:t>
                      </a:r>
                      <a:endParaRPr lang="en-US" sz="2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07337">
                <a:tc>
                  <a:txBody>
                    <a:bodyPr/>
                    <a:lstStyle/>
                    <a:p>
                      <a:pPr algn="ctr"/>
                      <a:r>
                        <a:rPr lang="sr-Latn-CS" sz="2800" dirty="0" smtClean="0"/>
                        <a:t>3</a:t>
                      </a:r>
                      <a:endParaRPr lang="en-US" sz="2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CS" sz="2800" dirty="0" smtClean="0"/>
                        <a:t>crna, svijetloplava i zeleno-žuta</a:t>
                      </a:r>
                      <a:endParaRPr lang="en-US" sz="2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57136">
                <a:tc>
                  <a:txBody>
                    <a:bodyPr/>
                    <a:lstStyle/>
                    <a:p>
                      <a:pPr algn="ctr"/>
                      <a:r>
                        <a:rPr lang="sr-Latn-CS" sz="2800" dirty="0" smtClean="0"/>
                        <a:t>4</a:t>
                      </a:r>
                      <a:endParaRPr lang="en-US" sz="2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CS" sz="2800" dirty="0" smtClean="0"/>
                        <a:t>crna, braon</a:t>
                      </a:r>
                      <a:r>
                        <a:rPr lang="sr-Latn-CS" sz="2800" baseline="0" dirty="0" smtClean="0"/>
                        <a:t> i svijetloplava </a:t>
                      </a:r>
                      <a:r>
                        <a:rPr lang="sr-Latn-CS" sz="2800" dirty="0" smtClean="0"/>
                        <a:t>i zeleno-žuta</a:t>
                      </a:r>
                      <a:endParaRPr lang="en-US" sz="2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57136">
                <a:tc>
                  <a:txBody>
                    <a:bodyPr/>
                    <a:lstStyle/>
                    <a:p>
                      <a:pPr algn="ctr"/>
                      <a:r>
                        <a:rPr lang="sr-Latn-CS" sz="2800" dirty="0" smtClean="0"/>
                        <a:t>5</a:t>
                      </a:r>
                      <a:endParaRPr lang="en-US" sz="2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CS" sz="2800" baseline="0" dirty="0" smtClean="0"/>
                        <a:t>dvije crne, braon i svijetloplava i zeleno žuta</a:t>
                      </a:r>
                      <a:endParaRPr lang="en-US" sz="2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962195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04523298"/>
              </p:ext>
            </p:extLst>
          </p:nvPr>
        </p:nvGraphicFramePr>
        <p:xfrm>
          <a:off x="1634490" y="1954531"/>
          <a:ext cx="8732240" cy="412699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66120"/>
                <a:gridCol w="4366120"/>
              </a:tblGrid>
              <a:tr h="795528">
                <a:tc>
                  <a:txBody>
                    <a:bodyPr/>
                    <a:lstStyle/>
                    <a:p>
                      <a:pPr algn="ctr"/>
                      <a:r>
                        <a:rPr lang="sr-Latn-CS" sz="2800" dirty="0" smtClean="0"/>
                        <a:t>Broj žila u jezgru</a:t>
                      </a:r>
                      <a:endParaRPr lang="en-US" sz="2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CS" sz="2800" dirty="0" smtClean="0"/>
                        <a:t>Boje žila</a:t>
                      </a:r>
                      <a:endParaRPr lang="en-US" sz="2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95528">
                <a:tc>
                  <a:txBody>
                    <a:bodyPr/>
                    <a:lstStyle/>
                    <a:p>
                      <a:pPr algn="ctr"/>
                      <a:r>
                        <a:rPr lang="sr-Latn-CS" sz="2800" dirty="0" smtClean="0"/>
                        <a:t>2</a:t>
                      </a:r>
                      <a:endParaRPr lang="en-US" sz="2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CS" sz="2800" dirty="0" smtClean="0"/>
                        <a:t>crna i svijetloplava</a:t>
                      </a:r>
                      <a:endParaRPr lang="en-US" sz="2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95528">
                <a:tc>
                  <a:txBody>
                    <a:bodyPr/>
                    <a:lstStyle/>
                    <a:p>
                      <a:pPr algn="ctr"/>
                      <a:r>
                        <a:rPr lang="sr-Latn-CS" sz="2800" dirty="0" smtClean="0"/>
                        <a:t>3</a:t>
                      </a:r>
                      <a:endParaRPr lang="en-US" sz="2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CS" sz="2800" dirty="0" smtClean="0"/>
                        <a:t>crna, braon i svijetloplava</a:t>
                      </a:r>
                      <a:endParaRPr lang="en-US" sz="2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95528">
                <a:tc>
                  <a:txBody>
                    <a:bodyPr/>
                    <a:lstStyle/>
                    <a:p>
                      <a:pPr algn="ctr"/>
                      <a:r>
                        <a:rPr lang="sr-Latn-CS" sz="2800" dirty="0" smtClean="0"/>
                        <a:t>4</a:t>
                      </a:r>
                      <a:endParaRPr lang="en-US" sz="2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CS" sz="2800" dirty="0" smtClean="0"/>
                        <a:t>dvije crne, braon</a:t>
                      </a:r>
                      <a:r>
                        <a:rPr lang="sr-Latn-CS" sz="2800" baseline="0" dirty="0" smtClean="0"/>
                        <a:t> i svijetloplava</a:t>
                      </a:r>
                      <a:endParaRPr lang="en-US" sz="2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95528">
                <a:tc>
                  <a:txBody>
                    <a:bodyPr/>
                    <a:lstStyle/>
                    <a:p>
                      <a:pPr algn="ctr"/>
                      <a:r>
                        <a:rPr lang="sr-Latn-CS" sz="2800" dirty="0" smtClean="0"/>
                        <a:t>5</a:t>
                      </a:r>
                      <a:endParaRPr lang="en-US" sz="2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CS" sz="2800" dirty="0" smtClean="0"/>
                        <a:t>tri</a:t>
                      </a:r>
                      <a:r>
                        <a:rPr lang="sr-Latn-CS" sz="2800" baseline="0" dirty="0" smtClean="0"/>
                        <a:t> crne, braon i svijetloplava</a:t>
                      </a:r>
                      <a:endParaRPr lang="en-US" sz="2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438615" y="195147"/>
            <a:ext cx="11753385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914400"/>
            <a:r>
              <a:rPr lang="sr-Latn-CS" sz="3200" dirty="0">
                <a:solidFill>
                  <a:prstClr val="black"/>
                </a:solidFill>
              </a:rPr>
              <a:t>Boje žila u jezgru energetski izolovanog provodnika bez </a:t>
            </a:r>
            <a:r>
              <a:rPr lang="sr-Latn-CS" sz="3200" dirty="0" smtClean="0">
                <a:solidFill>
                  <a:prstClr val="black"/>
                </a:solidFill>
              </a:rPr>
              <a:t>zaštitnog provodnika</a:t>
            </a:r>
            <a:endParaRPr lang="en-US" sz="32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144026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434898" y="1720840"/>
            <a:ext cx="11485756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dirty="0"/>
          </a:p>
          <a:p>
            <a:pPr algn="ctr"/>
            <a:r>
              <a:rPr lang="en-US" sz="2400" dirty="0"/>
              <a:t>PITANJA I </a:t>
            </a:r>
            <a:r>
              <a:rPr lang="en-US" sz="2400" dirty="0" smtClean="0"/>
              <a:t>ZADACI</a:t>
            </a:r>
            <a:r>
              <a:rPr lang="sr-Latn-ME" sz="2400" dirty="0" smtClean="0"/>
              <a:t> ZA DOMAĆI</a:t>
            </a:r>
            <a:endParaRPr lang="en-US" sz="2400" dirty="0"/>
          </a:p>
          <a:p>
            <a:endParaRPr lang="en-US" dirty="0"/>
          </a:p>
          <a:p>
            <a:r>
              <a:rPr lang="en-US" dirty="0"/>
              <a:t>1.	</a:t>
            </a:r>
            <a:r>
              <a:rPr lang="en-US" sz="2400" dirty="0" err="1"/>
              <a:t>Nabroj</a:t>
            </a:r>
            <a:r>
              <a:rPr lang="en-US" sz="2400" dirty="0"/>
              <a:t> </a:t>
            </a:r>
            <a:r>
              <a:rPr lang="en-US" sz="2400" dirty="0" err="1"/>
              <a:t>konstruktivne</a:t>
            </a:r>
            <a:r>
              <a:rPr lang="en-US" sz="2400" dirty="0"/>
              <a:t> </a:t>
            </a:r>
            <a:r>
              <a:rPr lang="en-US" sz="2400" dirty="0" err="1"/>
              <a:t>elemente</a:t>
            </a:r>
            <a:r>
              <a:rPr lang="en-US" sz="2400" dirty="0"/>
              <a:t> </a:t>
            </a:r>
            <a:r>
              <a:rPr lang="en-US" sz="2400" dirty="0" err="1"/>
              <a:t>energetskog</a:t>
            </a:r>
            <a:r>
              <a:rPr lang="en-US" sz="2400" dirty="0"/>
              <a:t> </a:t>
            </a:r>
            <a:r>
              <a:rPr lang="en-US" sz="2400" dirty="0" err="1"/>
              <a:t>izolovanog</a:t>
            </a:r>
            <a:r>
              <a:rPr lang="en-US" sz="2400" dirty="0"/>
              <a:t> </a:t>
            </a:r>
            <a:r>
              <a:rPr lang="en-US" sz="2400" dirty="0" err="1"/>
              <a:t>provodnika</a:t>
            </a:r>
            <a:r>
              <a:rPr lang="en-US" sz="2400" dirty="0"/>
              <a:t>.</a:t>
            </a:r>
          </a:p>
          <a:p>
            <a:r>
              <a:rPr lang="en-US" sz="2400" dirty="0"/>
              <a:t>2.	</a:t>
            </a:r>
            <a:r>
              <a:rPr lang="en-US" sz="2400" dirty="0" err="1"/>
              <a:t>Navedi</a:t>
            </a:r>
            <a:r>
              <a:rPr lang="en-US" sz="2400" dirty="0"/>
              <a:t> </a:t>
            </a:r>
            <a:r>
              <a:rPr lang="en-US" sz="2400" dirty="0" err="1"/>
              <a:t>boje</a:t>
            </a:r>
            <a:r>
              <a:rPr lang="en-US" sz="2400" dirty="0"/>
              <a:t> </a:t>
            </a:r>
            <a:r>
              <a:rPr lang="en-US" sz="2400" dirty="0" err="1"/>
              <a:t>žila</a:t>
            </a:r>
            <a:r>
              <a:rPr lang="en-US" sz="2400" dirty="0"/>
              <a:t> </a:t>
            </a:r>
            <a:r>
              <a:rPr lang="en-US" sz="2400" dirty="0" err="1"/>
              <a:t>kod</a:t>
            </a:r>
            <a:r>
              <a:rPr lang="en-US" sz="2400" dirty="0"/>
              <a:t> </a:t>
            </a:r>
            <a:r>
              <a:rPr lang="en-US" sz="2400" dirty="0" err="1"/>
              <a:t>četvorožilnog</a:t>
            </a:r>
            <a:r>
              <a:rPr lang="en-US" sz="2400" dirty="0"/>
              <a:t> </a:t>
            </a:r>
            <a:r>
              <a:rPr lang="en-US" sz="2400" dirty="0" err="1"/>
              <a:t>provodnika</a:t>
            </a:r>
            <a:r>
              <a:rPr lang="en-US" sz="2400" dirty="0"/>
              <a:t> </a:t>
            </a:r>
            <a:r>
              <a:rPr lang="en-US" sz="2400" dirty="0" err="1"/>
              <a:t>sa</a:t>
            </a:r>
            <a:r>
              <a:rPr lang="en-US" sz="2400" dirty="0"/>
              <a:t> </a:t>
            </a:r>
            <a:r>
              <a:rPr lang="en-US" sz="2400" dirty="0" err="1"/>
              <a:t>zaštitnim</a:t>
            </a:r>
            <a:r>
              <a:rPr lang="en-US" sz="2400" dirty="0"/>
              <a:t> </a:t>
            </a:r>
            <a:r>
              <a:rPr lang="en-US" sz="2400" dirty="0" err="1"/>
              <a:t>provodnikom</a:t>
            </a:r>
            <a:r>
              <a:rPr lang="en-US" sz="2400" dirty="0"/>
              <a:t>.</a:t>
            </a:r>
          </a:p>
          <a:p>
            <a:r>
              <a:rPr lang="en-US" sz="2400" dirty="0"/>
              <a:t>3.	</a:t>
            </a:r>
            <a:r>
              <a:rPr lang="en-US" sz="2400" dirty="0" err="1"/>
              <a:t>Nabroj</a:t>
            </a:r>
            <a:r>
              <a:rPr lang="en-US" sz="2400" dirty="0"/>
              <a:t> </a:t>
            </a:r>
            <a:r>
              <a:rPr lang="en-US" sz="2400" dirty="0" err="1"/>
              <a:t>klasične</a:t>
            </a:r>
            <a:r>
              <a:rPr lang="en-US" sz="2400" dirty="0"/>
              <a:t> </a:t>
            </a:r>
            <a:r>
              <a:rPr lang="en-US" sz="2400" dirty="0" err="1"/>
              <a:t>i</a:t>
            </a:r>
            <a:r>
              <a:rPr lang="en-US" sz="2400" dirty="0"/>
              <a:t> </a:t>
            </a:r>
            <a:r>
              <a:rPr lang="en-US" sz="2400" dirty="0" err="1"/>
              <a:t>savremene</a:t>
            </a:r>
            <a:r>
              <a:rPr lang="en-US" sz="2400" dirty="0"/>
              <a:t> </a:t>
            </a:r>
            <a:r>
              <a:rPr lang="en-US" sz="2400" dirty="0" err="1"/>
              <a:t>izolacione</a:t>
            </a:r>
            <a:r>
              <a:rPr lang="en-US" sz="2400" dirty="0"/>
              <a:t> </a:t>
            </a:r>
            <a:r>
              <a:rPr lang="en-US" sz="2400" dirty="0" err="1"/>
              <a:t>materijale</a:t>
            </a:r>
            <a:r>
              <a:rPr lang="en-US" sz="2400" dirty="0"/>
              <a:t>.</a:t>
            </a:r>
          </a:p>
          <a:p>
            <a:r>
              <a:rPr lang="en-US" sz="2400" dirty="0"/>
              <a:t>4.	</a:t>
            </a:r>
            <a:r>
              <a:rPr lang="en-US" sz="2400" dirty="0" err="1"/>
              <a:t>Objasni</a:t>
            </a:r>
            <a:r>
              <a:rPr lang="en-US" sz="2400" dirty="0"/>
              <a:t> </a:t>
            </a:r>
            <a:r>
              <a:rPr lang="en-US" sz="2400" dirty="0" err="1"/>
              <a:t>zadatak</a:t>
            </a:r>
            <a:r>
              <a:rPr lang="en-US" sz="2400" dirty="0"/>
              <a:t> </a:t>
            </a:r>
            <a:r>
              <a:rPr lang="en-US" sz="2400" dirty="0" err="1"/>
              <a:t>omotača</a:t>
            </a:r>
            <a:r>
              <a:rPr lang="en-US" sz="2400" dirty="0"/>
              <a:t> </a:t>
            </a:r>
            <a:r>
              <a:rPr lang="en-US" sz="2400" dirty="0" err="1"/>
              <a:t>kod</a:t>
            </a:r>
            <a:r>
              <a:rPr lang="en-US" sz="2400" dirty="0"/>
              <a:t> </a:t>
            </a:r>
            <a:r>
              <a:rPr lang="en-US" sz="2400" dirty="0" err="1"/>
              <a:t>energetski</a:t>
            </a:r>
            <a:r>
              <a:rPr lang="en-US" sz="2400" dirty="0"/>
              <a:t> </a:t>
            </a:r>
            <a:r>
              <a:rPr lang="en-US" sz="2400" dirty="0" err="1"/>
              <a:t>izolovanog</a:t>
            </a:r>
            <a:r>
              <a:rPr lang="en-US" sz="2400" dirty="0"/>
              <a:t> </a:t>
            </a:r>
            <a:r>
              <a:rPr lang="en-US" sz="2400" dirty="0" err="1"/>
              <a:t>provodnika</a:t>
            </a:r>
            <a:endParaRPr lang="en-US" sz="2400" dirty="0"/>
          </a:p>
          <a:p>
            <a:r>
              <a:rPr lang="en-US" sz="2400" dirty="0"/>
              <a:t>5.	</a:t>
            </a:r>
            <a:r>
              <a:rPr lang="en-US" sz="2400" dirty="0" err="1"/>
              <a:t>Objasni</a:t>
            </a:r>
            <a:r>
              <a:rPr lang="en-US" sz="2400" dirty="0"/>
              <a:t> </a:t>
            </a:r>
            <a:r>
              <a:rPr lang="en-US" sz="2400" dirty="0" err="1"/>
              <a:t>zadatak</a:t>
            </a:r>
            <a:r>
              <a:rPr lang="en-US" sz="2400" dirty="0"/>
              <a:t> </a:t>
            </a:r>
            <a:r>
              <a:rPr lang="en-US" sz="2400" dirty="0" err="1"/>
              <a:t>plašta</a:t>
            </a:r>
            <a:r>
              <a:rPr lang="en-US" sz="2400" dirty="0"/>
              <a:t> </a:t>
            </a:r>
            <a:r>
              <a:rPr lang="en-US" sz="2400" dirty="0" err="1"/>
              <a:t>kod</a:t>
            </a:r>
            <a:r>
              <a:rPr lang="en-US" sz="2400" dirty="0"/>
              <a:t> </a:t>
            </a:r>
            <a:r>
              <a:rPr lang="en-US" sz="2400" dirty="0" err="1"/>
              <a:t>energetski</a:t>
            </a:r>
            <a:r>
              <a:rPr lang="en-US" sz="2400" dirty="0"/>
              <a:t> </a:t>
            </a:r>
            <a:r>
              <a:rPr lang="en-US" sz="2400" dirty="0" err="1"/>
              <a:t>izolovanog</a:t>
            </a:r>
            <a:r>
              <a:rPr lang="en-US" sz="2400" dirty="0"/>
              <a:t> </a:t>
            </a:r>
            <a:r>
              <a:rPr lang="en-US" sz="2400" dirty="0" err="1"/>
              <a:t>provodnika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2966669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317</TotalTime>
  <Words>350</Words>
  <Application>Microsoft Office PowerPoint</Application>
  <PresentationFormat>Widescreen</PresentationFormat>
  <Paragraphs>57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9</vt:i4>
      </vt:variant>
    </vt:vector>
  </HeadingPairs>
  <TitlesOfParts>
    <vt:vector size="16" baseType="lpstr">
      <vt:lpstr>Arial</vt:lpstr>
      <vt:lpstr>Calibri</vt:lpstr>
      <vt:lpstr>Calibri Light</vt:lpstr>
      <vt:lpstr>Symbol</vt:lpstr>
      <vt:lpstr>Times New Roman</vt:lpstr>
      <vt:lpstr>Office Theme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ELEKTRIČNE INSTALACIJE</dc:title>
  <dc:creator>melanija calasan</dc:creator>
  <cp:lastModifiedBy>melanija calasan</cp:lastModifiedBy>
  <cp:revision>23</cp:revision>
  <dcterms:created xsi:type="dcterms:W3CDTF">2018-09-11T19:54:09Z</dcterms:created>
  <dcterms:modified xsi:type="dcterms:W3CDTF">2018-09-26T07:41:52Z</dcterms:modified>
</cp:coreProperties>
</file>