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B4B6-8713-44E5-AAB4-9C01F6779DB3}" type="datetimeFigureOut">
              <a:rPr lang="en-US" smtClean="0"/>
              <a:t>19-Apr-2018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6098B-CDAE-4FCD-A062-33C39B044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414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B4B6-8713-44E5-AAB4-9C01F6779DB3}" type="datetimeFigureOut">
              <a:rPr lang="en-US" smtClean="0"/>
              <a:t>19-Apr-2018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6098B-CDAE-4FCD-A062-33C39B044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657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B4B6-8713-44E5-AAB4-9C01F6779DB3}" type="datetimeFigureOut">
              <a:rPr lang="en-US" smtClean="0"/>
              <a:t>19-Apr-2018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6098B-CDAE-4FCD-A062-33C39B044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744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B4B6-8713-44E5-AAB4-9C01F6779DB3}" type="datetimeFigureOut">
              <a:rPr lang="en-US" smtClean="0"/>
              <a:t>19-Apr-2018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6098B-CDAE-4FCD-A062-33C39B044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365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B4B6-8713-44E5-AAB4-9C01F6779DB3}" type="datetimeFigureOut">
              <a:rPr lang="en-US" smtClean="0"/>
              <a:t>19-Apr-2018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6098B-CDAE-4FCD-A062-33C39B044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073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B4B6-8713-44E5-AAB4-9C01F6779DB3}" type="datetimeFigureOut">
              <a:rPr lang="en-US" smtClean="0"/>
              <a:t>19-Apr-2018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6098B-CDAE-4FCD-A062-33C39B044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708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B4B6-8713-44E5-AAB4-9C01F6779DB3}" type="datetimeFigureOut">
              <a:rPr lang="en-US" smtClean="0"/>
              <a:t>19-Apr-2018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6098B-CDAE-4FCD-A062-33C39B044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270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B4B6-8713-44E5-AAB4-9C01F6779DB3}" type="datetimeFigureOut">
              <a:rPr lang="en-US" smtClean="0"/>
              <a:t>19-Apr-2018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6098B-CDAE-4FCD-A062-33C39B044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404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B4B6-8713-44E5-AAB4-9C01F6779DB3}" type="datetimeFigureOut">
              <a:rPr lang="en-US" smtClean="0"/>
              <a:t>19-Apr-2018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6098B-CDAE-4FCD-A062-33C39B044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99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B4B6-8713-44E5-AAB4-9C01F6779DB3}" type="datetimeFigureOut">
              <a:rPr lang="en-US" smtClean="0"/>
              <a:t>19-Apr-2018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6098B-CDAE-4FCD-A062-33C39B044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64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B4B6-8713-44E5-AAB4-9C01F6779DB3}" type="datetimeFigureOut">
              <a:rPr lang="en-US" smtClean="0"/>
              <a:t>19-Apr-2018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6098B-CDAE-4FCD-A062-33C39B044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786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2">
                <a:lumMod val="20000"/>
                <a:lumOff val="80000"/>
              </a:schemeClr>
            </a:gs>
            <a:gs pos="83000">
              <a:schemeClr val="accent2">
                <a:lumMod val="40000"/>
                <a:lumOff val="60000"/>
              </a:schemeClr>
            </a:gs>
            <a:gs pos="100000">
              <a:schemeClr val="accent2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6B4B6-8713-44E5-AAB4-9C01F6779DB3}" type="datetimeFigureOut">
              <a:rPr lang="en-US" smtClean="0"/>
              <a:t>19-Apr-2018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6098B-CDAE-4FCD-A062-33C39B044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266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LINEARNO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ME" sz="4800" dirty="0" smtClean="0"/>
              <a:t>PROGRAMIRANJE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5534481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3583" y="736979"/>
            <a:ext cx="99492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800" dirty="0" smtClean="0"/>
              <a:t>Linearno programiranje posmatra probleme u kojima se funkcija cilja treba optimizirati (naći maksimum ili minimum) uz uslove ili ograničenja u obliku jednačina ili nejednačina.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009936" y="2661314"/>
            <a:ext cx="95670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800" dirty="0" smtClean="0"/>
              <a:t>Moguća rešenja se nalaze unutar prostora definisanog zadanim ograničenjima (skup dopustivih rešenja). </a:t>
            </a:r>
          </a:p>
          <a:p>
            <a:r>
              <a:rPr lang="sr-Latn-ME" sz="2800" dirty="0" smtClean="0"/>
              <a:t>Optimalna rešenja leže u vrhovima (tjemenima). 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009936" y="4585649"/>
            <a:ext cx="944425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800" dirty="0" smtClean="0"/>
              <a:t>Izuzetak je kada se poklope granične prave i funkcija cilja, tada dva tjemena i svaka tačka na pravoj između dva vrha daju isto optimalno rešenje.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33199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023582" y="614149"/>
                <a:ext cx="10365082" cy="18158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sz="2800" b="1" dirty="0" smtClean="0"/>
                  <a:t>Primjer 1. </a:t>
                </a:r>
                <a:r>
                  <a:rPr lang="sr-Latn-ME" sz="2800" dirty="0" smtClean="0"/>
                  <a:t>Data je funkcija </a:t>
                </a:r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+9</m:t>
                    </m:r>
                  </m:oMath>
                </a14:m>
                <a:r>
                  <a:rPr lang="sr-Latn-ME" sz="2800" dirty="0" smtClean="0"/>
                  <a:t> sa ograničenjima:</a:t>
                </a:r>
              </a:p>
              <a:p>
                <a:r>
                  <a:rPr lang="sr-Latn-ME" sz="2800" dirty="0" smtClean="0"/>
                  <a:t> </a:t>
                </a:r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≥1,  −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≤2, 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≤3, 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≥0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sr-Latn-ME" sz="2800" dirty="0" smtClean="0"/>
                  <a:t>. Nacrtati domen </a:t>
                </a:r>
              </a:p>
              <a:p>
                <a:r>
                  <a:rPr lang="sr-Latn-ME" sz="2800" dirty="0"/>
                  <a:t>o</a:t>
                </a:r>
                <a:r>
                  <a:rPr lang="sr-Latn-ME" sz="2800" dirty="0" smtClean="0"/>
                  <a:t>vog problema, naći sva tjemena dopustivog skupa, a zatim naći </a:t>
                </a:r>
              </a:p>
              <a:p>
                <a:r>
                  <a:rPr lang="sr-Latn-ME" sz="2800" dirty="0" smtClean="0"/>
                  <a:t>minimum funkcije </a:t>
                </a:r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sr-Latn-ME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sr-Latn-ME" sz="2800" dirty="0" smtClean="0"/>
                  <a:t>.</a:t>
                </a:r>
                <a:endParaRPr lang="en-US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582" y="614149"/>
                <a:ext cx="10365082" cy="1815882"/>
              </a:xfrm>
              <a:prstGeom prst="rect">
                <a:avLst/>
              </a:prstGeom>
              <a:blipFill rotWithShape="0">
                <a:blip r:embed="rId2"/>
                <a:stretch>
                  <a:fillRect l="-1235" t="-3356" r="-235" b="-87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/>
          <p:nvPr/>
        </p:nvPicPr>
        <p:blipFill rotWithShape="1">
          <a:blip r:embed="rId3"/>
          <a:srcRect l="12361" t="19049" r="52778" b="11829"/>
          <a:stretch/>
        </p:blipFill>
        <p:spPr bwMode="auto">
          <a:xfrm>
            <a:off x="1647668" y="2430031"/>
            <a:ext cx="3942774" cy="39898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/>
          <p:cNvPicPr/>
          <p:nvPr/>
        </p:nvPicPr>
        <p:blipFill rotWithShape="1">
          <a:blip r:embed="rId4"/>
          <a:srcRect l="12222" t="18777" r="52361" b="11284"/>
          <a:stretch/>
        </p:blipFill>
        <p:spPr bwMode="auto">
          <a:xfrm>
            <a:off x="1647668" y="2406452"/>
            <a:ext cx="4005658" cy="40369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/>
          <p:cNvPicPr/>
          <p:nvPr/>
        </p:nvPicPr>
        <p:blipFill rotWithShape="1">
          <a:blip r:embed="rId5"/>
          <a:srcRect l="11806" t="18777" r="52083" b="11284"/>
          <a:stretch/>
        </p:blipFill>
        <p:spPr bwMode="auto">
          <a:xfrm>
            <a:off x="1647668" y="2382872"/>
            <a:ext cx="4084148" cy="40369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/>
          <p:cNvPicPr/>
          <p:nvPr/>
        </p:nvPicPr>
        <p:blipFill rotWithShape="1">
          <a:blip r:embed="rId6"/>
          <a:srcRect l="12222" t="18777" r="52361" b="10196"/>
          <a:stretch/>
        </p:blipFill>
        <p:spPr bwMode="auto">
          <a:xfrm>
            <a:off x="1647668" y="2351471"/>
            <a:ext cx="4005658" cy="40997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/>
          <p:cNvPicPr/>
          <p:nvPr/>
        </p:nvPicPr>
        <p:blipFill rotWithShape="1">
          <a:blip r:embed="rId7"/>
          <a:srcRect l="12361" t="19321" r="52083" b="10197"/>
          <a:stretch/>
        </p:blipFill>
        <p:spPr bwMode="auto">
          <a:xfrm>
            <a:off x="1647668" y="2351529"/>
            <a:ext cx="4021378" cy="406832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/>
          <p:cNvPicPr/>
          <p:nvPr/>
        </p:nvPicPr>
        <p:blipFill rotWithShape="1">
          <a:blip r:embed="rId8"/>
          <a:srcRect l="12361" t="18506" r="52361" b="10740"/>
          <a:stretch/>
        </p:blipFill>
        <p:spPr bwMode="auto">
          <a:xfrm>
            <a:off x="1663389" y="2367229"/>
            <a:ext cx="3989936" cy="408402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53689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Skup dopustivih rešenja je petougao ABCDE.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 rotWithShape="1">
          <a:blip r:embed="rId2"/>
          <a:srcRect l="17691" t="13155" r="51960" b="24210"/>
          <a:stretch/>
        </p:blipFill>
        <p:spPr bwMode="auto">
          <a:xfrm>
            <a:off x="3601329" y="1690688"/>
            <a:ext cx="4576623" cy="482051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48327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968991" y="1255594"/>
                <a:ext cx="9639434" cy="7371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sz="2800" dirty="0" smtClean="0"/>
                  <a:t>Tjemena mnogougla su: </a:t>
                </a:r>
                <a14:m>
                  <m:oMath xmlns:m="http://schemas.openxmlformats.org/officeDocument/2006/math"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sr-Latn-ME" sz="28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2800" i="1" dirty="0" smtClean="0">
                            <a:latin typeface="Cambria Math" panose="02040503050406030204" pitchFamily="18" charset="0"/>
                          </a:rPr>
                          <m:t>0,2</m:t>
                        </m:r>
                      </m:e>
                    </m:d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sr-Latn-ME" sz="28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2800" i="1" dirty="0" smtClean="0"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sr-Latn-ME" sz="28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2800" i="1" dirty="0" smtClean="0">
                            <a:latin typeface="Cambria Math" panose="02040503050406030204" pitchFamily="18" charset="0"/>
                          </a:rPr>
                          <m:t>1,0</m:t>
                        </m:r>
                      </m:e>
                    </m:d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𝐷</m:t>
                    </m:r>
                    <m:d>
                      <m:dPr>
                        <m:ctrlPr>
                          <a:rPr lang="sr-Latn-ME" sz="28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2800" i="1" dirty="0" smtClean="0">
                            <a:latin typeface="Cambria Math" panose="02040503050406030204" pitchFamily="18" charset="0"/>
                          </a:rPr>
                          <m:t>3,0</m:t>
                        </m:r>
                      </m:e>
                    </m:d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sr-Latn-ME" sz="28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sr-Latn-ME" sz="280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8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ME" sz="28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sr-Latn-ME" sz="2800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sr-Latn-ME" sz="28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800" b="0" i="1" dirty="0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sr-Latn-ME" sz="28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sr-Latn-ME" sz="2800" dirty="0" smtClean="0"/>
                  <a:t>.</a:t>
                </a:r>
                <a:endParaRPr lang="en-US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991" y="1255594"/>
                <a:ext cx="9639434" cy="737189"/>
              </a:xfrm>
              <a:prstGeom prst="rect">
                <a:avLst/>
              </a:prstGeom>
              <a:blipFill rotWithShape="0">
                <a:blip r:embed="rId2"/>
                <a:stretch>
                  <a:fillRect l="-1328" r="-380"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091821" y="2743199"/>
                <a:ext cx="3629263" cy="25389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=0−2+9=7</m:t>
                      </m:r>
                    </m:oMath>
                  </m:oMathPara>
                </a14:m>
                <a:endParaRPr lang="sr-Latn-ME" sz="2800" b="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=0−1+9=8</m:t>
                      </m:r>
                    </m:oMath>
                  </m:oMathPara>
                </a14:m>
                <a:endParaRPr lang="sr-Latn-ME" sz="2800" b="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=1−0+9=10</m:t>
                      </m:r>
                    </m:oMath>
                  </m:oMathPara>
                </a14:m>
                <a:endParaRPr lang="sr-Latn-ME" sz="2800" b="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</m:d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=3−0+9=12</m:t>
                      </m:r>
                    </m:oMath>
                  </m:oMathPara>
                </a14:m>
                <a:endParaRPr lang="sr-Latn-ME" sz="2800" b="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+9=7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1821" y="2743199"/>
                <a:ext cx="3629263" cy="25389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5636525" y="2975212"/>
                <a:ext cx="481093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𝑚𝑖𝑛𝑓</m:t>
                      </m:r>
                      <m:d>
                        <m:d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𝑚𝑖𝑛</m:t>
                      </m:r>
                      <m:d>
                        <m:dPr>
                          <m:begChr m:val="{"/>
                          <m:endChr m:val="}"/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7,8,10,12,7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6525" y="2975212"/>
                <a:ext cx="4810932" cy="43088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5636525" y="3751071"/>
                <a:ext cx="260186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𝑚𝑖𝑛𝑓</m:t>
                      </m:r>
                      <m:d>
                        <m:d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=7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6525" y="3751071"/>
                <a:ext cx="2601866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5751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64566" y="813827"/>
            <a:ext cx="959458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800" b="1" dirty="0" smtClean="0"/>
              <a:t>Problemski zadatak 1:</a:t>
            </a:r>
          </a:p>
          <a:p>
            <a:endParaRPr lang="sr-Latn-ME" sz="2800" b="1" dirty="0" smtClean="0"/>
          </a:p>
          <a:p>
            <a:r>
              <a:rPr lang="sr-Latn-ME" sz="2800" dirty="0" smtClean="0"/>
              <a:t>Jedna fabrika proizvodi grijalice i usisivače. Za proizvodnju jedne grijalice potrebno je 2 sata rada za proizvodnju djelova i 1 sat rada za sklapanje i provjeru. Za proizvodnju jednog usisivača potreban je 1 sat rada za proizvodnju djelova i 2 sata za sklapanje i provjeru. Dio fabrike gdje se proizvode ovi aparati može da radi najviše 8 sati dnevno, dok dio fabrike za sklapanje i provjeru može da radi najviže 10 sati dnevno. Ako je zarada od prodaje za svaku grijalicu 30 eura, i za svaki usisivač 50 eura koliko grijalica i </a:t>
            </a:r>
          </a:p>
          <a:p>
            <a:r>
              <a:rPr lang="sr-Latn-ME" sz="2800" dirty="0"/>
              <a:t>u</a:t>
            </a:r>
            <a:r>
              <a:rPr lang="sr-Latn-ME" sz="2800" dirty="0" smtClean="0"/>
              <a:t>sisivača treba proizvoditi da bi zarada bila maksimalna?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8471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44970" y="910566"/>
            <a:ext cx="961864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2800" b="1" dirty="0" smtClean="0"/>
              <a:t>Problemski zadatak 2:</a:t>
            </a:r>
          </a:p>
          <a:p>
            <a:endParaRPr lang="sr-Latn-ME" sz="2800" b="1" dirty="0"/>
          </a:p>
          <a:p>
            <a:r>
              <a:rPr lang="sr-Latn-ME" sz="2800" dirty="0" smtClean="0"/>
              <a:t>Proizvođač proizvodi dvije vrste betona. Svaka vreća visokokvalitetnog betona sadrži 10 kg šljunka i 5 kg cementa, dok svaka vreća niskokvalitetnog betona sadrži 12 kg šljunka i 3 kg cementa. U skladištu se nalazi 1920 kg šljunka i 780 kg cementa. Proizvođač ostvaruje zaradu od 1,20 eura za svaku vreću visokokvalitetnog betona, a 1 euro za svaku vreću niskokvalitetnog betona i želi odredit koliko vreća treba proizvesti jednog i drugog betona iz dostupnih sirovina za najveću zaradu.</a:t>
            </a:r>
            <a:endParaRPr lang="sr-Latn-ME" sz="2800" dirty="0" smtClean="0"/>
          </a:p>
        </p:txBody>
      </p:sp>
    </p:spTree>
    <p:extLst>
      <p:ext uri="{BB962C8B-B14F-4D97-AF65-F5344CB8AC3E}">
        <p14:creationId xmlns:p14="http://schemas.microsoft.com/office/powerpoint/2010/main" val="312339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298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 Theme</vt:lpstr>
      <vt:lpstr>LINEARNO </vt:lpstr>
      <vt:lpstr>PowerPoint Presentation</vt:lpstr>
      <vt:lpstr>PowerPoint Presentation</vt:lpstr>
      <vt:lpstr>Skup dopustivih rešenja je petougao ABCDE.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LINEARNO </dc:title>
  <dc:creator>Korisnik</dc:creator>
  <cp:lastModifiedBy>Korisnik</cp:lastModifiedBy>
  <cp:revision>13</cp:revision>
  <dcterms:created xsi:type="dcterms:W3CDTF">2018-04-19T20:37:31Z</dcterms:created>
  <dcterms:modified xsi:type="dcterms:W3CDTF">2018-04-19T22:11:28Z</dcterms:modified>
</cp:coreProperties>
</file>