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8" r:id="rId3"/>
    <p:sldId id="336" r:id="rId4"/>
    <p:sldId id="337" r:id="rId5"/>
    <p:sldId id="338" r:id="rId6"/>
    <p:sldId id="339" r:id="rId7"/>
    <p:sldId id="340" r:id="rId8"/>
    <p:sldId id="341" r:id="rId9"/>
    <p:sldId id="342" r:id="rId10"/>
    <p:sldId id="343" r:id="rId11"/>
    <p:sldId id="344" r:id="rId12"/>
    <p:sldId id="345" r:id="rId13"/>
    <p:sldId id="346" r:id="rId14"/>
    <p:sldId id="347" r:id="rId15"/>
    <p:sldId id="273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FF"/>
    <a:srgbClr val="00A0A8"/>
    <a:srgbClr val="008299"/>
    <a:srgbClr val="0070D4"/>
    <a:srgbClr val="52CBBE"/>
    <a:srgbClr val="FEFEFD"/>
    <a:srgbClr val="F7F7F7"/>
    <a:srgbClr val="FEC630"/>
    <a:srgbClr val="FF5969"/>
    <a:srgbClr val="5D73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34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36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663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11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67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36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03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77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33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95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0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89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8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190200" y="5759568"/>
            <a:ext cx="256838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SPASOJE PAPIĆ</a:t>
            </a:r>
          </a:p>
          <a:p>
            <a:endParaRPr lang="en-US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2866" y="318390"/>
            <a:ext cx="6380920" cy="1025889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706C029B-A799-4206-A656-A006D8F83990}"/>
              </a:ext>
            </a:extLst>
          </p:cNvPr>
          <p:cNvSpPr/>
          <p:nvPr/>
        </p:nvSpPr>
        <p:spPr>
          <a:xfrm>
            <a:off x="-8798783" y="0"/>
            <a:ext cx="10990654" cy="6858000"/>
          </a:xfrm>
          <a:prstGeom prst="rect">
            <a:avLst/>
          </a:prstGeom>
          <a:solidFill>
            <a:srgbClr val="009A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E9AAB1E-3A13-4745-A574-9EE6806378C9}"/>
              </a:ext>
            </a:extLst>
          </p:cNvPr>
          <p:cNvSpPr/>
          <p:nvPr/>
        </p:nvSpPr>
        <p:spPr>
          <a:xfrm>
            <a:off x="-7820745" y="0"/>
            <a:ext cx="9299921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CB8CB55-9DEC-4367-900E-7257FE1B874F}"/>
              </a:ext>
            </a:extLst>
          </p:cNvPr>
          <p:cNvSpPr/>
          <p:nvPr/>
        </p:nvSpPr>
        <p:spPr>
          <a:xfrm>
            <a:off x="-7985196" y="0"/>
            <a:ext cx="8778572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Impact" panose="020B0806030902050204" pitchFamily="34" charset="0"/>
            </a:endParaRPr>
          </a:p>
        </p:txBody>
      </p:sp>
      <p:pic>
        <p:nvPicPr>
          <p:cNvPr id="1026" name="Picture 2" descr="Digitalni certifikat | Pošta Crne Go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647" y="318390"/>
            <a:ext cx="2510977" cy="241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Signature Tutorial by Predrag Markovic ⭐ on Dribbbl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579" y="3079893"/>
            <a:ext cx="4858871" cy="364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F202974-31A3-4642-B671-F0DBBB7B4663}"/>
              </a:ext>
            </a:extLst>
          </p:cNvPr>
          <p:cNvSpPr txBox="1"/>
          <p:nvPr/>
        </p:nvSpPr>
        <p:spPr>
          <a:xfrm>
            <a:off x="2191871" y="2054004"/>
            <a:ext cx="827498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5500" dirty="0" smtClean="0">
                <a:solidFill>
                  <a:srgbClr val="009AFF"/>
                </a:solidFill>
                <a:latin typeface="Impact" panose="020B0806030902050204" pitchFamily="34" charset="0"/>
              </a:rPr>
              <a:t>DIGITALNI CERTIFIKAT</a:t>
            </a:r>
          </a:p>
          <a:p>
            <a:pPr algn="ctr"/>
            <a:r>
              <a:rPr lang="sr-Latn-ME" sz="5500" dirty="0" smtClean="0">
                <a:solidFill>
                  <a:srgbClr val="009AFF"/>
                </a:solidFill>
                <a:latin typeface="Impact" panose="020B0806030902050204" pitchFamily="34" charset="0"/>
              </a:rPr>
              <a:t>DIGITALNI POTPIS</a:t>
            </a:r>
            <a:endParaRPr lang="en-US" sz="5500" dirty="0">
              <a:solidFill>
                <a:srgbClr val="009AFF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661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9AFF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242773"/>
            <a:ext cx="646331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DIGITALNI POTPIS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60965" y="469061"/>
            <a:ext cx="83506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MEDIJI ZA ČUVANJE DIGITALNIH CERTIFIKATA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78421" y="1853004"/>
            <a:ext cx="71168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Hard disk, disketa ili CD, 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PKI smart kartica, 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PKI USB smart token. </a:t>
            </a:r>
            <a:endParaRPr lang="en-US" sz="22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Purple Plastic MToken FIPS 140-2 Level 3 USB Smart Token, Rs 122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277" y="242773"/>
            <a:ext cx="2955023" cy="295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ertificate-based PKI Smart Cards | Gemalto Smart Card Authentic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471" y="2215300"/>
            <a:ext cx="1998435" cy="199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e Compact Reader for Tachograph Cards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704" y="113573"/>
            <a:ext cx="5280167" cy="3785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72981" y="3424084"/>
            <a:ext cx="64534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CS" sz="2200" dirty="0">
                <a:solidFill>
                  <a:srgbClr val="002060"/>
                </a:solidFill>
              </a:rPr>
              <a:t>Najviši nivo sigurnosti se postiže ako se kao mediji za elektronske </a:t>
            </a:r>
            <a:r>
              <a:rPr lang="sr-Latn-CS" sz="2200" dirty="0" smtClean="0">
                <a:solidFill>
                  <a:srgbClr val="002060"/>
                </a:solidFill>
              </a:rPr>
              <a:t>certifikate </a:t>
            </a:r>
            <a:r>
              <a:rPr lang="sr-Latn-CS" sz="2200" dirty="0">
                <a:solidFill>
                  <a:srgbClr val="002060"/>
                </a:solidFill>
              </a:rPr>
              <a:t>i tajne (privatne) kriptografske ključeve koriste PKI smart kartice i PKI USB smart tokeni. </a:t>
            </a:r>
            <a:endParaRPr lang="en-US" sz="2200" dirty="0">
              <a:solidFill>
                <a:srgbClr val="002060"/>
              </a:solidFill>
            </a:endParaRPr>
          </a:p>
          <a:p>
            <a:pPr algn="just"/>
            <a:endParaRPr lang="sr-Latn-CS" sz="2000" dirty="0" smtClean="0">
              <a:solidFill>
                <a:srgbClr val="002060"/>
              </a:solidFill>
            </a:endParaRPr>
          </a:p>
        </p:txBody>
      </p:sp>
      <p:pic>
        <p:nvPicPr>
          <p:cNvPr id="18" name="Picture 4" descr="Using Adobe Sign for E-Signatures at Your Nonprofit"/>
          <p:cNvPicPr>
            <a:picLocks noChangeAspect="1" noChangeArrowheads="1" noCrop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918" y="256319"/>
            <a:ext cx="1519518" cy="79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072981" y="4973924"/>
            <a:ext cx="96125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CS" sz="2200" dirty="0">
                <a:solidFill>
                  <a:srgbClr val="002060"/>
                </a:solidFill>
              </a:rPr>
              <a:t>Kvalifikovani elektronski </a:t>
            </a:r>
            <a:r>
              <a:rPr lang="sr-Latn-CS" sz="2200" dirty="0" smtClean="0">
                <a:solidFill>
                  <a:srgbClr val="002060"/>
                </a:solidFill>
              </a:rPr>
              <a:t>certifikati </a:t>
            </a:r>
            <a:r>
              <a:rPr lang="sr-Latn-CS" sz="2200" dirty="0">
                <a:solidFill>
                  <a:srgbClr val="002060"/>
                </a:solidFill>
              </a:rPr>
              <a:t>i tajni (privatni) kriptografski ključevi mogu da se čuvaju isključivo na PKI smart karticama i PKI USB smart tokenima koji su sredstvo za formiranje kvalifikovanog elektronskog potpisa (Secure Signature Creation Device - SSCD)</a:t>
            </a:r>
            <a:endParaRPr lang="en-US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1206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9AFF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874059"/>
            <a:ext cx="646331" cy="601156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TEHNOLOGIJA DIGITALNOG POTPISA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🖋Digital Signature by Nina Aubert on Dribbbl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875" y="-2"/>
            <a:ext cx="6203579" cy="465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6683188" y="1079072"/>
            <a:ext cx="5302392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l-PL" sz="21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Digitalni potpis </a:t>
            </a:r>
            <a:r>
              <a:rPr lang="pl-PL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 jedan od najvažnijih kriptografskih alata koji je danas u širokoj upotrebi. Koristi se da potvrdimo identitet pošiljaoca poruke ili potpisnika dokumenta, kao i da se </a:t>
            </a:r>
            <a:r>
              <a:rPr lang="pl-PL" sz="2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obezbijedi </a:t>
            </a:r>
            <a:r>
              <a:rPr lang="pl-PL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dokaz da je originalni sadržaj poruke ili dokument koji je poslat </a:t>
            </a:r>
            <a:r>
              <a:rPr lang="pl-PL" sz="2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nepromijenjen</a:t>
            </a:r>
            <a:r>
              <a:rPr lang="pl-PL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Lako su prenosivi, ne mogu biti imitirani, i mogu se automatski označiti vremenskom markom.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4070" y="4306122"/>
            <a:ext cx="9931510" cy="2031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100" dirty="0" err="1">
                <a:solidFill>
                  <a:srgbClr val="002060"/>
                </a:solidFill>
              </a:rPr>
              <a:t>Digitalni</a:t>
            </a:r>
            <a:r>
              <a:rPr lang="en-US" sz="2100" dirty="0">
                <a:solidFill>
                  <a:srgbClr val="002060"/>
                </a:solidFill>
              </a:rPr>
              <a:t> </a:t>
            </a:r>
            <a:r>
              <a:rPr lang="en-US" sz="2100" dirty="0" err="1">
                <a:solidFill>
                  <a:srgbClr val="002060"/>
                </a:solidFill>
              </a:rPr>
              <a:t>potpis</a:t>
            </a:r>
            <a:r>
              <a:rPr lang="en-US" sz="2100" dirty="0">
                <a:solidFill>
                  <a:srgbClr val="002060"/>
                </a:solidFill>
              </a:rPr>
              <a:t> </a:t>
            </a:r>
            <a:r>
              <a:rPr lang="en-US" sz="2100" dirty="0" err="1">
                <a:solidFill>
                  <a:srgbClr val="002060"/>
                </a:solidFill>
              </a:rPr>
              <a:t>slu</a:t>
            </a:r>
            <a:r>
              <a:rPr lang="sr-Cyrl-RS" sz="2100" dirty="0">
                <a:solidFill>
                  <a:srgbClr val="002060"/>
                </a:solidFill>
              </a:rPr>
              <a:t>ž</a:t>
            </a:r>
            <a:r>
              <a:rPr lang="en-US" sz="2100" dirty="0" err="1">
                <a:solidFill>
                  <a:srgbClr val="002060"/>
                </a:solidFill>
              </a:rPr>
              <a:t>i</a:t>
            </a:r>
            <a:r>
              <a:rPr lang="en-US" sz="2100" dirty="0">
                <a:solidFill>
                  <a:srgbClr val="002060"/>
                </a:solidFill>
              </a:rPr>
              <a:t> da </a:t>
            </a:r>
            <a:r>
              <a:rPr lang="en-US" sz="2100" dirty="0" err="1" smtClean="0">
                <a:solidFill>
                  <a:srgbClr val="002060"/>
                </a:solidFill>
              </a:rPr>
              <a:t>obezb</a:t>
            </a:r>
            <a:r>
              <a:rPr lang="sr-Latn-ME" sz="2100" dirty="0" smtClean="0">
                <a:solidFill>
                  <a:srgbClr val="002060"/>
                </a:solidFill>
              </a:rPr>
              <a:t>ij</a:t>
            </a:r>
            <a:r>
              <a:rPr lang="en-US" sz="2100" dirty="0" err="1" smtClean="0">
                <a:solidFill>
                  <a:srgbClr val="002060"/>
                </a:solidFill>
              </a:rPr>
              <a:t>edi</a:t>
            </a:r>
            <a:r>
              <a:rPr lang="en-US" sz="2100" dirty="0" smtClean="0">
                <a:solidFill>
                  <a:srgbClr val="002060"/>
                </a:solidFill>
              </a:rPr>
              <a:t> </a:t>
            </a:r>
            <a:r>
              <a:rPr lang="en-US" sz="2100" dirty="0" err="1">
                <a:solidFill>
                  <a:srgbClr val="002060"/>
                </a:solidFill>
              </a:rPr>
              <a:t>dokaz</a:t>
            </a:r>
            <a:r>
              <a:rPr lang="en-US" sz="2100" dirty="0">
                <a:solidFill>
                  <a:srgbClr val="002060"/>
                </a:solidFill>
              </a:rPr>
              <a:t> da je </a:t>
            </a:r>
            <a:r>
              <a:rPr lang="en-US" sz="2100" dirty="0" err="1">
                <a:solidFill>
                  <a:srgbClr val="002060"/>
                </a:solidFill>
              </a:rPr>
              <a:t>elektonski</a:t>
            </a:r>
            <a:r>
              <a:rPr lang="en-US" sz="2100" dirty="0">
                <a:solidFill>
                  <a:srgbClr val="002060"/>
                </a:solidFill>
              </a:rPr>
              <a:t> </a:t>
            </a:r>
            <a:r>
              <a:rPr lang="en-US" sz="2100" dirty="0" err="1">
                <a:solidFill>
                  <a:srgbClr val="002060"/>
                </a:solidFill>
              </a:rPr>
              <a:t>dokument</a:t>
            </a:r>
            <a:r>
              <a:rPr lang="sr-Cyrl-RS" sz="2100" dirty="0">
                <a:solidFill>
                  <a:srgbClr val="002060"/>
                </a:solidFill>
              </a:rPr>
              <a:t> (</a:t>
            </a:r>
            <a:r>
              <a:rPr lang="en-US" sz="2100" dirty="0">
                <a:solidFill>
                  <a:srgbClr val="002060"/>
                </a:solidFill>
              </a:rPr>
              <a:t>e</a:t>
            </a:r>
            <a:r>
              <a:rPr lang="sr-Cyrl-RS" sz="2100" dirty="0">
                <a:solidFill>
                  <a:srgbClr val="002060"/>
                </a:solidFill>
              </a:rPr>
              <a:t>-</a:t>
            </a:r>
            <a:r>
              <a:rPr lang="en-US" sz="2100" dirty="0">
                <a:solidFill>
                  <a:srgbClr val="002060"/>
                </a:solidFill>
              </a:rPr>
              <a:t>mail </a:t>
            </a:r>
            <a:r>
              <a:rPr lang="en-US" sz="2100" dirty="0" err="1">
                <a:solidFill>
                  <a:srgbClr val="002060"/>
                </a:solidFill>
              </a:rPr>
              <a:t>poruka</a:t>
            </a:r>
            <a:r>
              <a:rPr lang="sr-Cyrl-RS" sz="2100" dirty="0">
                <a:solidFill>
                  <a:srgbClr val="002060"/>
                </a:solidFill>
              </a:rPr>
              <a:t>, </a:t>
            </a:r>
            <a:r>
              <a:rPr lang="en-US" sz="2100" dirty="0" err="1">
                <a:solidFill>
                  <a:srgbClr val="002060"/>
                </a:solidFill>
              </a:rPr>
              <a:t>tabela</a:t>
            </a:r>
            <a:r>
              <a:rPr lang="sr-Cyrl-RS" sz="2100" dirty="0">
                <a:solidFill>
                  <a:srgbClr val="002060"/>
                </a:solidFill>
              </a:rPr>
              <a:t>, </a:t>
            </a:r>
            <a:r>
              <a:rPr lang="en-US" sz="2100" dirty="0" err="1">
                <a:solidFill>
                  <a:srgbClr val="002060"/>
                </a:solidFill>
              </a:rPr>
              <a:t>ugovor</a:t>
            </a:r>
            <a:r>
              <a:rPr lang="sr-Cyrl-RS" sz="2100" dirty="0">
                <a:solidFill>
                  <a:srgbClr val="002060"/>
                </a:solidFill>
              </a:rPr>
              <a:t>, </a:t>
            </a:r>
            <a:r>
              <a:rPr lang="en-US" sz="2100" dirty="0" err="1">
                <a:solidFill>
                  <a:srgbClr val="002060"/>
                </a:solidFill>
              </a:rPr>
              <a:t>tekstualni</a:t>
            </a:r>
            <a:r>
              <a:rPr lang="en-US" sz="2100" dirty="0">
                <a:solidFill>
                  <a:srgbClr val="002060"/>
                </a:solidFill>
              </a:rPr>
              <a:t> </a:t>
            </a:r>
            <a:r>
              <a:rPr lang="en-US" sz="2100" dirty="0" err="1">
                <a:solidFill>
                  <a:srgbClr val="002060"/>
                </a:solidFill>
              </a:rPr>
              <a:t>fajl</a:t>
            </a:r>
            <a:r>
              <a:rPr lang="sr-Cyrl-RS" sz="2100" dirty="0">
                <a:solidFill>
                  <a:srgbClr val="002060"/>
                </a:solidFill>
              </a:rPr>
              <a:t>, </a:t>
            </a:r>
            <a:r>
              <a:rPr lang="en-US" sz="2100" dirty="0" err="1">
                <a:solidFill>
                  <a:srgbClr val="002060"/>
                </a:solidFill>
              </a:rPr>
              <a:t>itd</a:t>
            </a:r>
            <a:r>
              <a:rPr lang="sr-Cyrl-RS" sz="2100" dirty="0">
                <a:solidFill>
                  <a:srgbClr val="002060"/>
                </a:solidFill>
              </a:rPr>
              <a:t>.) </a:t>
            </a:r>
            <a:r>
              <a:rPr lang="en-US" sz="2100" dirty="0" err="1">
                <a:solidFill>
                  <a:srgbClr val="002060"/>
                </a:solidFill>
              </a:rPr>
              <a:t>autenti</a:t>
            </a:r>
            <a:r>
              <a:rPr lang="sr-Cyrl-RS" sz="2100" dirty="0">
                <a:solidFill>
                  <a:srgbClr val="002060"/>
                </a:solidFill>
              </a:rPr>
              <a:t>č</a:t>
            </a:r>
            <a:r>
              <a:rPr lang="en-US" sz="2100" dirty="0">
                <a:solidFill>
                  <a:srgbClr val="002060"/>
                </a:solidFill>
              </a:rPr>
              <a:t>an</a:t>
            </a:r>
            <a:r>
              <a:rPr lang="sr-Cyrl-RS" sz="2100" dirty="0">
                <a:solidFill>
                  <a:srgbClr val="002060"/>
                </a:solidFill>
              </a:rPr>
              <a:t>. </a:t>
            </a:r>
            <a:r>
              <a:rPr lang="pl-PL" sz="2100" dirty="0">
                <a:solidFill>
                  <a:srgbClr val="002060"/>
                </a:solidFill>
              </a:rPr>
              <a:t>Autentičan znači da nam je poznato ko je kreirao dokument i da znamo da dokument nije </a:t>
            </a:r>
            <a:r>
              <a:rPr lang="pl-PL" sz="2100" dirty="0" smtClean="0">
                <a:solidFill>
                  <a:srgbClr val="002060"/>
                </a:solidFill>
              </a:rPr>
              <a:t>izmijenjen </a:t>
            </a:r>
            <a:r>
              <a:rPr lang="pl-PL" sz="2100" dirty="0">
                <a:solidFill>
                  <a:srgbClr val="002060"/>
                </a:solidFill>
              </a:rPr>
              <a:t>na bilo koji način od trenutka kada nam je poslat. </a:t>
            </a:r>
            <a:endParaRPr lang="pl-PL" sz="2100" dirty="0" smtClean="0">
              <a:solidFill>
                <a:srgbClr val="002060"/>
              </a:solidFill>
            </a:endParaRPr>
          </a:p>
          <a:p>
            <a:pPr algn="just"/>
            <a:r>
              <a:rPr lang="pl-PL" sz="2100" dirty="0" smtClean="0">
                <a:solidFill>
                  <a:srgbClr val="002060"/>
                </a:solidFill>
              </a:rPr>
              <a:t>Digitalni </a:t>
            </a:r>
            <a:r>
              <a:rPr lang="pl-PL" sz="2100" dirty="0">
                <a:solidFill>
                  <a:srgbClr val="002060"/>
                </a:solidFill>
              </a:rPr>
              <a:t>potpisi se obično koriste za distribuciju softvera, finansijske transakcije, kao i u drugim slučajevima u kojima je važno da se otkrije falsifikat ili manipulacija.</a:t>
            </a:r>
            <a:endParaRPr lang="en-US" sz="2100" dirty="0">
              <a:solidFill>
                <a:srgbClr val="002060"/>
              </a:solidFill>
            </a:endParaRPr>
          </a:p>
        </p:txBody>
      </p:sp>
      <p:pic>
        <p:nvPicPr>
          <p:cNvPr id="16" name="Picture 4" descr="Using Adobe Sign for E-Signatures at Your Nonprofit"/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918" y="256319"/>
            <a:ext cx="1519518" cy="79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960965" y="469061"/>
            <a:ext cx="83506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DIGITALNI POTPIS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5779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9AFF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242773"/>
            <a:ext cx="646331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CS" sz="3000" dirty="0">
                <a:solidFill>
                  <a:schemeClr val="bg1"/>
                </a:solidFill>
                <a:latin typeface="Impact" panose="020B0806030902050204" pitchFamily="34" charset="0"/>
              </a:rPr>
              <a:t>PKI - Public Key Infrastructure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60965" y="498591"/>
            <a:ext cx="83506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TEHNOLOGIJA DIGITALNOG POTPISA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60965" y="1219052"/>
            <a:ext cx="9765895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Aft>
                <a:spcPts val="0"/>
              </a:spcAft>
            </a:pPr>
            <a:r>
              <a:rPr lang="sr-Latn-CS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sz="2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Bazira </a:t>
            </a:r>
            <a:r>
              <a:rPr lang="sr-Latn-CS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na </a:t>
            </a:r>
            <a:r>
              <a:rPr lang="sr-Latn-CS" sz="2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rješenjima </a:t>
            </a:r>
            <a:r>
              <a:rPr lang="sr-Latn-CS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asimetrične kriptografije i na korišćenju dva kriptografska ključa. Digitalni potpis sprečava napadača da modifikuje </a:t>
            </a:r>
            <a:r>
              <a:rPr lang="sr-Latn-CS" sz="2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certifikat </a:t>
            </a:r>
            <a:r>
              <a:rPr lang="sr-Latn-CS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bez </a:t>
            </a:r>
            <a:r>
              <a:rPr lang="sr-Latn-CS" sz="2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obavještenja </a:t>
            </a:r>
            <a:r>
              <a:rPr lang="sr-Latn-CS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 o toj akciji, zato što digitalni </a:t>
            </a:r>
            <a:r>
              <a:rPr lang="sr-Latn-CS" sz="2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certifikat posjeduje </a:t>
            </a:r>
            <a:r>
              <a:rPr lang="sr-Latn-CS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šifrovani sadržaj (hash) koji se nalazi unutar </a:t>
            </a:r>
            <a:r>
              <a:rPr lang="sr-Latn-CS" sz="2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certifikata</a:t>
            </a:r>
            <a:r>
              <a:rPr lang="sr-Latn-CS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Ako je sadržaj </a:t>
            </a:r>
            <a:r>
              <a:rPr lang="sr-Latn-CS" sz="2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certifikata </a:t>
            </a:r>
            <a:r>
              <a:rPr lang="sr-Latn-CS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modifikovan, digitalno potpisani šifrovani sadržaj (hash) </a:t>
            </a:r>
            <a:r>
              <a:rPr lang="sr-Latn-CS" sz="2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će </a:t>
            </a:r>
            <a:r>
              <a:rPr lang="sr-Latn-CS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postati </a:t>
            </a:r>
            <a:r>
              <a:rPr lang="sr-Latn-CS" sz="2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nevažeći </a:t>
            </a:r>
            <a:r>
              <a:rPr lang="sr-Latn-CS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proces </a:t>
            </a:r>
            <a:r>
              <a:rPr lang="sr-Latn-CS" sz="2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provjere </a:t>
            </a:r>
            <a:r>
              <a:rPr lang="sr-Latn-CS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će propasti. Napadač </a:t>
            </a:r>
            <a:r>
              <a:rPr lang="sr-Latn-CS" sz="2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neće </a:t>
            </a:r>
            <a:r>
              <a:rPr lang="sr-Latn-CS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moći da simulira identitet korisnika ili kompjutera koji se nalazi u listi </a:t>
            </a:r>
            <a:r>
              <a:rPr lang="sr-Latn-CS" sz="2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certifikata </a:t>
            </a:r>
            <a:r>
              <a:rPr lang="sr-Latn-CS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ako nema pristup privatnom </a:t>
            </a:r>
            <a:r>
              <a:rPr lang="sr-Latn-CS" sz="2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ključu </a:t>
            </a:r>
            <a:r>
              <a:rPr lang="sr-Latn-CS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koji je </a:t>
            </a:r>
            <a:r>
              <a:rPr lang="sr-Latn-CS" sz="2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dio </a:t>
            </a:r>
            <a:r>
              <a:rPr lang="sr-Latn-CS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r-Latn-CS" sz="2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ertifikata.</a:t>
            </a:r>
          </a:p>
          <a:p>
            <a:pPr indent="228600" algn="just">
              <a:spcAft>
                <a:spcPts val="0"/>
              </a:spcAft>
            </a:pPr>
            <a:endParaRPr lang="sr-Latn-CS" sz="21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>
              <a:spcAft>
                <a:spcPts val="0"/>
              </a:spcAft>
            </a:pPr>
            <a:r>
              <a:rPr lang="sr-Latn-CS" sz="2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Kriptografski </a:t>
            </a:r>
            <a:r>
              <a:rPr lang="sr-Latn-CS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ključevi</a:t>
            </a:r>
            <a:r>
              <a:rPr lang="sr-Latn-CS" sz="2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1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85800" algn="l"/>
                <a:tab pos="2570480" algn="l"/>
              </a:tabLst>
            </a:pPr>
            <a:r>
              <a:rPr lang="pl-PL" sz="21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tajni ili privatni ključ</a:t>
            </a:r>
            <a:r>
              <a:rPr lang="pl-PL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- koristi se za potpisivanje podataka.</a:t>
            </a:r>
            <a:endParaRPr lang="en-US" sz="21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85800" algn="l"/>
                <a:tab pos="2570480" algn="l"/>
              </a:tabLst>
            </a:pPr>
            <a:r>
              <a:rPr lang="en-US" sz="21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javni</a:t>
            </a:r>
            <a:r>
              <a:rPr lang="en-US" sz="21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ključ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verifikovanje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potpisa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4" descr="Using Adobe Sign for E-Signatures at Your Nonprofit"/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918" y="256319"/>
            <a:ext cx="1519518" cy="79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054070" y="1573306"/>
            <a:ext cx="9672790" cy="4666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sr-Latn-CS" sz="1900" dirty="0">
                <a:solidFill>
                  <a:srgbClr val="002060"/>
                </a:solidFill>
              </a:rPr>
              <a:t>Korisnik A koji želi da potpisuje elektronska dokumenta </a:t>
            </a:r>
            <a:r>
              <a:rPr lang="sr-Latn-CS" sz="1900" dirty="0" smtClean="0">
                <a:solidFill>
                  <a:srgbClr val="002060"/>
                </a:solidFill>
              </a:rPr>
              <a:t>posjeduje </a:t>
            </a:r>
            <a:r>
              <a:rPr lang="sr-Latn-CS" sz="1900" dirty="0">
                <a:solidFill>
                  <a:srgbClr val="002060"/>
                </a:solidFill>
              </a:rPr>
              <a:t>par ključeva, javni i tajni. </a:t>
            </a:r>
            <a:endParaRPr lang="en-US" sz="1900" dirty="0">
              <a:solidFill>
                <a:srgbClr val="002060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sr-Latn-CS" sz="1900" dirty="0">
                <a:solidFill>
                  <a:srgbClr val="002060"/>
                </a:solidFill>
              </a:rPr>
              <a:t>Ukoliko korisnik A želi da pošalje potpisan dokument korisniku B, on vrši potpisivanje dokumenta svojim tajnim ključem, a zatim tako potpisan dokument </a:t>
            </a:r>
            <a:r>
              <a:rPr lang="sr-Latn-CS" sz="1900" dirty="0" smtClean="0">
                <a:solidFill>
                  <a:srgbClr val="002060"/>
                </a:solidFill>
              </a:rPr>
              <a:t>prosljeđuje </a:t>
            </a:r>
            <a:r>
              <a:rPr lang="sr-Latn-CS" sz="1900" dirty="0">
                <a:solidFill>
                  <a:srgbClr val="002060"/>
                </a:solidFill>
              </a:rPr>
              <a:t>korisniku B. </a:t>
            </a:r>
            <a:endParaRPr lang="en-US" sz="1900" dirty="0">
              <a:solidFill>
                <a:srgbClr val="002060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sr-Latn-CS" sz="1900" dirty="0">
                <a:solidFill>
                  <a:srgbClr val="002060"/>
                </a:solidFill>
              </a:rPr>
              <a:t>Korisnik B </a:t>
            </a:r>
            <a:r>
              <a:rPr lang="sr-Latn-CS" sz="1900" dirty="0" smtClean="0">
                <a:solidFill>
                  <a:srgbClr val="002060"/>
                </a:solidFill>
              </a:rPr>
              <a:t>nakon </a:t>
            </a:r>
            <a:r>
              <a:rPr lang="sr-Latn-CS" sz="1900" dirty="0">
                <a:solidFill>
                  <a:srgbClr val="002060"/>
                </a:solidFill>
              </a:rPr>
              <a:t>preuzimanja potpisanog dokumenta vrši verifikovanje potpisa korišćenjem javnog ključa korisnika A, koji je par tajnom ključu kojim je taj dokument potpisan.</a:t>
            </a:r>
            <a:endParaRPr lang="en-US" sz="1900" dirty="0">
              <a:solidFill>
                <a:srgbClr val="002060"/>
              </a:solidFill>
            </a:endParaRPr>
          </a:p>
        </p:txBody>
      </p:sp>
      <p:pic>
        <p:nvPicPr>
          <p:cNvPr id="13" name="Picture 4" descr="Tehnologija%20digitalnog%20potpis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053" y="1655059"/>
            <a:ext cx="5405717" cy="2747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53800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9AFF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242773"/>
            <a:ext cx="646331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CS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KOMPONENTE PKI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60965" y="469061"/>
            <a:ext cx="83506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3000" dirty="0">
                <a:solidFill>
                  <a:srgbClr val="002060"/>
                </a:solidFill>
                <a:latin typeface="Impact" panose="020B0806030902050204" pitchFamily="34" charset="0"/>
              </a:rPr>
              <a:t>PKI - Public Key Infrastructure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09483" y="1062318"/>
            <a:ext cx="969533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Aft>
                <a:spcPts val="0"/>
              </a:spcAft>
            </a:pPr>
            <a:r>
              <a:rPr lang="sr-Latn-C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PKI </a:t>
            </a:r>
            <a:r>
              <a:rPr lang="sr-Latn-C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 je informacioni sistem. </a:t>
            </a:r>
            <a:endParaRPr lang="sr-Latn-CS" sz="20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>
              <a:spcAft>
                <a:spcPts val="0"/>
              </a:spcAft>
            </a:pPr>
            <a:r>
              <a:rPr lang="sr-Latn-C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PKI </a:t>
            </a:r>
            <a:r>
              <a:rPr lang="sr-Latn-C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predstavlja kombinaciju softvera, hardvera, tehnologije šifrovanja podataka i usluga koje su </a:t>
            </a:r>
            <a:r>
              <a:rPr lang="sr-Latn-C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namijenjene </a:t>
            </a:r>
            <a:r>
              <a:rPr lang="sr-Latn-C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 zaštite </a:t>
            </a:r>
            <a:r>
              <a:rPr lang="sr-Latn-C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bezbjednost </a:t>
            </a:r>
            <a:r>
              <a:rPr lang="sr-Latn-C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komunikacija i poslovnih transakcija koje se obavljaju preko računarske mreže</a:t>
            </a:r>
            <a:r>
              <a:rPr lang="sr-Latn-CS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CS" sz="2000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>
              <a:spcAft>
                <a:spcPts val="0"/>
              </a:spcAft>
            </a:pPr>
            <a:r>
              <a:rPr lang="sr-Latn-CS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</a:t>
            </a:r>
            <a:r>
              <a:rPr lang="sr-Latn-C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Zadatak </a:t>
            </a:r>
            <a:r>
              <a:rPr lang="sr-Latn-C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PKI je zaštita podataka i mrežnih resursa. Baza PKI predstavlja </a:t>
            </a:r>
            <a:r>
              <a:rPr lang="sr-Latn-C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tehnologiju </a:t>
            </a:r>
            <a:r>
              <a:rPr lang="sr-Latn-C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javnih kriptografskih ključeva. Osnovni koncept na kome se zasniva PKI sistem je asimetrična kriptografija.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Basic Concepts of PKI - S600-E V200R012C00 Configuration Guide ...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235" y="3850408"/>
            <a:ext cx="4354542" cy="290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Using Adobe Sign for E-Signatures at Your Nonprofit"/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918" y="256319"/>
            <a:ext cx="1519518" cy="79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0225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9AFF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242773"/>
            <a:ext cx="646331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CS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KOMPONENTE PKI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60965" y="469061"/>
            <a:ext cx="83506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KOMPONENTE PKI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60965" y="1359077"/>
            <a:ext cx="663985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spcAft>
                <a:spcPts val="0"/>
              </a:spcAft>
            </a:pPr>
            <a:r>
              <a:rPr lang="sr-Latn-C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</a:t>
            </a:r>
            <a:r>
              <a:rPr lang="sr-Latn-CS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Komponente </a:t>
            </a: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PKI sistema</a:t>
            </a:r>
            <a:r>
              <a:rPr lang="sr-Latn-CS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228600">
              <a:spcAft>
                <a:spcPts val="0"/>
              </a:spcAft>
            </a:pP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r-Latn-CS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ertifikaciono tijelo </a:t>
            </a: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CA  (Certification Authority).</a:t>
            </a: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Registraciono </a:t>
            </a:r>
            <a:r>
              <a:rPr lang="sr-Latn-CS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tijelo </a:t>
            </a: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RA  (Registration Authority).</a:t>
            </a: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Javni imenik ili direktorijum (Public Directory).</a:t>
            </a: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Klijentske ili korisničke aplikacije.</a:t>
            </a: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73387" y="1575935"/>
            <a:ext cx="9616953" cy="4746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sr-Latn-CS" sz="2200" b="1" dirty="0">
                <a:solidFill>
                  <a:srgbClr val="002060"/>
                </a:solidFill>
              </a:rPr>
              <a:t>C</a:t>
            </a:r>
            <a:r>
              <a:rPr lang="sr-Latn-CS" sz="2200" b="1" dirty="0" smtClean="0">
                <a:solidFill>
                  <a:srgbClr val="002060"/>
                </a:solidFill>
              </a:rPr>
              <a:t>ertifikaciono tijelo</a:t>
            </a:r>
            <a:r>
              <a:rPr lang="sr-Latn-CS" sz="2200" b="1" dirty="0">
                <a:solidFill>
                  <a:srgbClr val="002060"/>
                </a:solidFill>
              </a:rPr>
              <a:t>:</a:t>
            </a:r>
            <a:endParaRPr lang="en-US" sz="2200" dirty="0">
              <a:solidFill>
                <a:srgbClr val="002060"/>
              </a:solidFill>
            </a:endParaRPr>
          </a:p>
          <a:p>
            <a:r>
              <a:rPr lang="sr-Latn-CS" sz="2200" dirty="0">
                <a:solidFill>
                  <a:srgbClr val="002060"/>
                </a:solidFill>
              </a:rPr>
              <a:t> 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Izdaje, obnavlja, suspenduje i opoziva digitalne </a:t>
            </a:r>
            <a:r>
              <a:rPr lang="sr-Latn-CS" sz="2200" dirty="0" smtClean="0">
                <a:solidFill>
                  <a:srgbClr val="002060"/>
                </a:solidFill>
              </a:rPr>
              <a:t>certifikate</a:t>
            </a:r>
            <a:r>
              <a:rPr lang="sr-Latn-CS" sz="2200" dirty="0">
                <a:solidFill>
                  <a:srgbClr val="002060"/>
                </a:solidFill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Konfiguriše različite vrste životnih ciklusa i drugih parametara </a:t>
            </a:r>
            <a:r>
              <a:rPr lang="sr-Latn-CS" sz="2200" dirty="0" smtClean="0">
                <a:solidFill>
                  <a:srgbClr val="002060"/>
                </a:solidFill>
              </a:rPr>
              <a:t>certifikata</a:t>
            </a:r>
            <a:r>
              <a:rPr lang="sr-Latn-CS" sz="2200" dirty="0">
                <a:solidFill>
                  <a:srgbClr val="002060"/>
                </a:solidFill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Objavljuje registre opozvanih </a:t>
            </a:r>
            <a:r>
              <a:rPr lang="sr-Latn-CS" sz="2200" dirty="0" smtClean="0">
                <a:solidFill>
                  <a:srgbClr val="002060"/>
                </a:solidFill>
              </a:rPr>
              <a:t>certifikata</a:t>
            </a:r>
            <a:r>
              <a:rPr lang="sr-Latn-CS" sz="2200" dirty="0">
                <a:solidFill>
                  <a:srgbClr val="002060"/>
                </a:solidFill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Vrši uzajamnu </a:t>
            </a:r>
            <a:r>
              <a:rPr lang="sr-Latn-CS" sz="2200" dirty="0" smtClean="0">
                <a:solidFill>
                  <a:srgbClr val="002060"/>
                </a:solidFill>
              </a:rPr>
              <a:t>certifikaciju </a:t>
            </a:r>
            <a:r>
              <a:rPr lang="sr-Latn-CS" sz="2200" dirty="0">
                <a:solidFill>
                  <a:srgbClr val="002060"/>
                </a:solidFill>
              </a:rPr>
              <a:t>sa drugim </a:t>
            </a:r>
            <a:r>
              <a:rPr lang="sr-Latn-CS" sz="2200" dirty="0" smtClean="0">
                <a:solidFill>
                  <a:srgbClr val="002060"/>
                </a:solidFill>
              </a:rPr>
              <a:t>certifikacionim tijelima</a:t>
            </a:r>
            <a:r>
              <a:rPr lang="sr-Latn-CS" sz="2200" dirty="0">
                <a:solidFill>
                  <a:srgbClr val="002060"/>
                </a:solidFill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  <a:p>
            <a:r>
              <a:rPr lang="sr-Latn-CS" dirty="0">
                <a:solidFill>
                  <a:srgbClr val="002060"/>
                </a:solidFill>
              </a:rPr>
              <a:t> 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sr-Latn-CS" b="1" dirty="0">
                <a:solidFill>
                  <a:srgbClr val="002060"/>
                </a:solidFill>
              </a:rPr>
              <a:t> 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3387" y="1576065"/>
            <a:ext cx="9735670" cy="35971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sr-Latn-CS" sz="2200" b="1" dirty="0" smtClean="0">
                <a:solidFill>
                  <a:srgbClr val="002060"/>
                </a:solidFill>
              </a:rPr>
              <a:t>Registraciono tijelo</a:t>
            </a:r>
            <a:r>
              <a:rPr lang="sr-Latn-CS" sz="2200" b="1" dirty="0">
                <a:solidFill>
                  <a:srgbClr val="002060"/>
                </a:solidFill>
              </a:rPr>
              <a:t>:</a:t>
            </a:r>
            <a:endParaRPr lang="en-US" sz="2200" dirty="0">
              <a:solidFill>
                <a:srgbClr val="002060"/>
              </a:solidFill>
            </a:endParaRPr>
          </a:p>
          <a:p>
            <a:pPr algn="just"/>
            <a:r>
              <a:rPr lang="sr-Latn-CS" sz="2200" dirty="0">
                <a:solidFill>
                  <a:srgbClr val="002060"/>
                </a:solidFill>
              </a:rPr>
              <a:t> 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Predstavlja sponu između korisnika koji postavlja </a:t>
            </a:r>
            <a:r>
              <a:rPr lang="sr-Latn-CS" sz="2200" dirty="0" smtClean="0">
                <a:solidFill>
                  <a:srgbClr val="002060"/>
                </a:solidFill>
              </a:rPr>
              <a:t>zahtjeve </a:t>
            </a:r>
            <a:r>
              <a:rPr lang="sr-Latn-CS" sz="2200" dirty="0">
                <a:solidFill>
                  <a:srgbClr val="002060"/>
                </a:solidFill>
              </a:rPr>
              <a:t>za izdavanjem </a:t>
            </a:r>
            <a:r>
              <a:rPr lang="sr-Latn-CS" sz="2200" dirty="0" smtClean="0">
                <a:solidFill>
                  <a:srgbClr val="002060"/>
                </a:solidFill>
              </a:rPr>
              <a:t>certifikata </a:t>
            </a:r>
            <a:r>
              <a:rPr lang="sr-Latn-CS" sz="2200" dirty="0">
                <a:solidFill>
                  <a:srgbClr val="002060"/>
                </a:solidFill>
              </a:rPr>
              <a:t>i </a:t>
            </a:r>
            <a:r>
              <a:rPr lang="sr-Latn-CS" sz="2200" dirty="0" smtClean="0">
                <a:solidFill>
                  <a:srgbClr val="002060"/>
                </a:solidFill>
              </a:rPr>
              <a:t>certifikacionog tijela</a:t>
            </a:r>
            <a:r>
              <a:rPr lang="sr-Latn-CS" sz="2200" dirty="0">
                <a:solidFill>
                  <a:srgbClr val="002060"/>
                </a:solidFill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Prihvata </a:t>
            </a:r>
            <a:r>
              <a:rPr lang="sr-Latn-CS" sz="2200" dirty="0" smtClean="0">
                <a:solidFill>
                  <a:srgbClr val="002060"/>
                </a:solidFill>
              </a:rPr>
              <a:t>zahtjeve </a:t>
            </a:r>
            <a:r>
              <a:rPr lang="sr-Latn-CS" sz="2200" dirty="0">
                <a:solidFill>
                  <a:srgbClr val="002060"/>
                </a:solidFill>
              </a:rPr>
              <a:t>korisnika za izdavanjem </a:t>
            </a:r>
            <a:r>
              <a:rPr lang="sr-Latn-CS" sz="2200" dirty="0" smtClean="0">
                <a:solidFill>
                  <a:srgbClr val="002060"/>
                </a:solidFill>
              </a:rPr>
              <a:t>certifikata</a:t>
            </a:r>
            <a:r>
              <a:rPr lang="sr-Latn-CS" sz="2200" dirty="0">
                <a:solidFill>
                  <a:srgbClr val="002060"/>
                </a:solidFill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sr-Latn-CS" sz="2200" dirty="0" smtClean="0">
                <a:solidFill>
                  <a:srgbClr val="002060"/>
                </a:solidFill>
              </a:rPr>
              <a:t>Provjerava </a:t>
            </a:r>
            <a:r>
              <a:rPr lang="sr-Latn-CS" sz="2200" dirty="0">
                <a:solidFill>
                  <a:srgbClr val="002060"/>
                </a:solidFill>
              </a:rPr>
              <a:t>identitet korisnika i prikuplja potrebne podatke o korisnicima.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sr-Latn-CS" sz="2200" dirty="0" smtClean="0">
                <a:solidFill>
                  <a:srgbClr val="002060"/>
                </a:solidFill>
              </a:rPr>
              <a:t>Prosljeđuje </a:t>
            </a:r>
            <a:r>
              <a:rPr lang="sr-Latn-CS" sz="2200" dirty="0">
                <a:solidFill>
                  <a:srgbClr val="002060"/>
                </a:solidFill>
              </a:rPr>
              <a:t>zahteve korisnika za izdavanje </a:t>
            </a:r>
            <a:r>
              <a:rPr lang="sr-Latn-CS" sz="2200" dirty="0" smtClean="0">
                <a:solidFill>
                  <a:srgbClr val="002060"/>
                </a:solidFill>
              </a:rPr>
              <a:t>certifikata </a:t>
            </a:r>
            <a:r>
              <a:rPr lang="sr-Latn-CS" sz="2200" dirty="0">
                <a:solidFill>
                  <a:srgbClr val="002060"/>
                </a:solidFill>
              </a:rPr>
              <a:t>ka </a:t>
            </a:r>
            <a:r>
              <a:rPr lang="sr-Latn-CS" sz="2200" dirty="0" smtClean="0">
                <a:solidFill>
                  <a:srgbClr val="002060"/>
                </a:solidFill>
              </a:rPr>
              <a:t>certifikacionom </a:t>
            </a:r>
            <a:r>
              <a:rPr lang="sr-Latn-CS" sz="2200" dirty="0">
                <a:solidFill>
                  <a:srgbClr val="002060"/>
                </a:solidFill>
              </a:rPr>
              <a:t>telu i dr.</a:t>
            </a:r>
            <a:endParaRPr lang="en-US" sz="2200" dirty="0">
              <a:solidFill>
                <a:srgbClr val="002060"/>
              </a:solidFill>
            </a:endParaRPr>
          </a:p>
          <a:p>
            <a:pPr algn="just"/>
            <a:r>
              <a:rPr lang="sr-Latn-CS" dirty="0"/>
              <a:t> </a:t>
            </a:r>
            <a:endParaRPr lang="en-US" dirty="0"/>
          </a:p>
          <a:p>
            <a:pPr algn="just"/>
            <a:r>
              <a:rPr lang="sr-Latn-CS" b="1" dirty="0"/>
              <a:t> </a:t>
            </a:r>
            <a:endParaRPr lang="en-US" dirty="0"/>
          </a:p>
          <a:p>
            <a:pPr algn="just"/>
            <a:r>
              <a:rPr lang="sr-Latn-CS" b="1" dirty="0"/>
              <a:t> </a:t>
            </a:r>
            <a:endParaRPr lang="en-US" dirty="0"/>
          </a:p>
          <a:p>
            <a:pPr algn="just"/>
            <a:r>
              <a:rPr lang="sr-Latn-CS" b="1" dirty="0"/>
              <a:t> 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036204" y="1601618"/>
            <a:ext cx="9587753" cy="30777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sr-Latn-CS" sz="2200" b="1" dirty="0" smtClean="0">
                <a:solidFill>
                  <a:srgbClr val="002060"/>
                </a:solidFill>
              </a:rPr>
              <a:t>Javni </a:t>
            </a:r>
            <a:r>
              <a:rPr lang="sr-Latn-CS" sz="2200" b="1" dirty="0">
                <a:solidFill>
                  <a:srgbClr val="002060"/>
                </a:solidFill>
              </a:rPr>
              <a:t>imenik ili direktorijum:</a:t>
            </a:r>
            <a:endParaRPr lang="en-US" sz="2200" dirty="0">
              <a:solidFill>
                <a:srgbClr val="002060"/>
              </a:solidFill>
            </a:endParaRPr>
          </a:p>
          <a:p>
            <a:pPr algn="just"/>
            <a:r>
              <a:rPr lang="sr-Latn-CS" sz="2200" dirty="0">
                <a:solidFill>
                  <a:srgbClr val="002060"/>
                </a:solidFill>
              </a:rPr>
              <a:t> </a:t>
            </a:r>
            <a:endParaRPr lang="en-US" sz="2200" dirty="0">
              <a:solidFill>
                <a:srgbClr val="002060"/>
              </a:solidFill>
            </a:endParaRPr>
          </a:p>
          <a:p>
            <a:pPr algn="just"/>
            <a:r>
              <a:rPr lang="sr-Latn-CS" sz="2200" dirty="0" smtClean="0">
                <a:solidFill>
                  <a:srgbClr val="002060"/>
                </a:solidFill>
              </a:rPr>
              <a:t>Javni </a:t>
            </a:r>
            <a:r>
              <a:rPr lang="sr-Latn-CS" sz="2200" dirty="0">
                <a:solidFill>
                  <a:srgbClr val="002060"/>
                </a:solidFill>
              </a:rPr>
              <a:t>imenik je lokacija na kojoj </a:t>
            </a:r>
            <a:r>
              <a:rPr lang="sr-Latn-CS" sz="2200" dirty="0" smtClean="0">
                <a:solidFill>
                  <a:srgbClr val="002060"/>
                </a:solidFill>
              </a:rPr>
              <a:t>certifikaciono tijelo </a:t>
            </a:r>
            <a:r>
              <a:rPr lang="sr-Latn-CS" sz="2200" dirty="0">
                <a:solidFill>
                  <a:srgbClr val="002060"/>
                </a:solidFill>
              </a:rPr>
              <a:t>objavljuje i čuva sledeće javne podatke</a:t>
            </a:r>
            <a:r>
              <a:rPr lang="sr-Latn-CS" sz="2200" dirty="0" smtClean="0">
                <a:solidFill>
                  <a:srgbClr val="002060"/>
                </a:solidFill>
              </a:rPr>
              <a:t>:</a:t>
            </a:r>
          </a:p>
          <a:p>
            <a:pPr algn="just"/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javne podatke o korisnicima,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digitalne </a:t>
            </a:r>
            <a:r>
              <a:rPr lang="sr-Latn-CS" sz="2200" dirty="0" smtClean="0">
                <a:solidFill>
                  <a:srgbClr val="002060"/>
                </a:solidFill>
              </a:rPr>
              <a:t>certifikate</a:t>
            </a:r>
            <a:r>
              <a:rPr lang="sr-Latn-CS" sz="2200" dirty="0">
                <a:solidFill>
                  <a:srgbClr val="002060"/>
                </a:solidFill>
              </a:rPr>
              <a:t>,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registre opozvanih </a:t>
            </a:r>
            <a:r>
              <a:rPr lang="sr-Latn-CS" sz="2200" dirty="0" smtClean="0">
                <a:solidFill>
                  <a:srgbClr val="002060"/>
                </a:solidFill>
              </a:rPr>
              <a:t>certifikata</a:t>
            </a:r>
            <a:r>
              <a:rPr lang="sr-Latn-CS" sz="2200" dirty="0">
                <a:solidFill>
                  <a:srgbClr val="002060"/>
                </a:solidFill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  <a:p>
            <a:r>
              <a:rPr lang="sr-Latn-CS" b="1" dirty="0"/>
              <a:t> 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036204" y="1486704"/>
            <a:ext cx="9654988" cy="4154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sr-Latn-CS" sz="2200" b="1" dirty="0" smtClean="0">
                <a:solidFill>
                  <a:srgbClr val="002060"/>
                </a:solidFill>
              </a:rPr>
              <a:t>Klijentske </a:t>
            </a:r>
            <a:r>
              <a:rPr lang="sr-Latn-CS" sz="2200" b="1" dirty="0">
                <a:solidFill>
                  <a:srgbClr val="002060"/>
                </a:solidFill>
              </a:rPr>
              <a:t>aplikacije:</a:t>
            </a:r>
            <a:endParaRPr lang="en-US" sz="2200" dirty="0">
              <a:solidFill>
                <a:srgbClr val="002060"/>
              </a:solidFill>
            </a:endParaRPr>
          </a:p>
          <a:p>
            <a:pPr algn="just"/>
            <a:r>
              <a:rPr lang="sr-Latn-CS" sz="2200" dirty="0">
                <a:solidFill>
                  <a:srgbClr val="002060"/>
                </a:solidFill>
              </a:rPr>
              <a:t> </a:t>
            </a:r>
            <a:endParaRPr lang="en-US" sz="2200" dirty="0">
              <a:solidFill>
                <a:srgbClr val="002060"/>
              </a:solidFill>
            </a:endParaRPr>
          </a:p>
          <a:p>
            <a:pPr algn="just"/>
            <a:r>
              <a:rPr lang="sr-Latn-CS" sz="2200" dirty="0">
                <a:solidFill>
                  <a:srgbClr val="002060"/>
                </a:solidFill>
              </a:rPr>
              <a:t>Omogućavaju korisniku da upotrebom digitalnih </a:t>
            </a:r>
            <a:r>
              <a:rPr lang="sr-Latn-CS" sz="2200" dirty="0" smtClean="0">
                <a:solidFill>
                  <a:srgbClr val="002060"/>
                </a:solidFill>
              </a:rPr>
              <a:t>certifikata </a:t>
            </a:r>
            <a:r>
              <a:rPr lang="sr-Latn-CS" sz="2200" dirty="0">
                <a:solidFill>
                  <a:srgbClr val="002060"/>
                </a:solidFill>
              </a:rPr>
              <a:t>postignu određene ciljeve.</a:t>
            </a:r>
            <a:endParaRPr lang="en-US" sz="2200" dirty="0">
              <a:solidFill>
                <a:srgbClr val="002060"/>
              </a:solidFill>
            </a:endParaRPr>
          </a:p>
          <a:p>
            <a:pPr algn="just"/>
            <a:endParaRPr lang="sr-Latn-CS" sz="2200" dirty="0" smtClean="0">
              <a:solidFill>
                <a:srgbClr val="002060"/>
              </a:solidFill>
            </a:endParaRPr>
          </a:p>
          <a:p>
            <a:pPr algn="just"/>
            <a:r>
              <a:rPr lang="sr-Latn-CS" sz="2200" dirty="0" smtClean="0">
                <a:solidFill>
                  <a:srgbClr val="002060"/>
                </a:solidFill>
              </a:rPr>
              <a:t>Zadatak </a:t>
            </a:r>
            <a:r>
              <a:rPr lang="sr-Latn-CS" sz="2200" dirty="0">
                <a:solidFill>
                  <a:srgbClr val="002060"/>
                </a:solidFill>
              </a:rPr>
              <a:t>klijentske aplikacije:</a:t>
            </a:r>
            <a:endParaRPr lang="en-US" sz="2200" dirty="0">
              <a:solidFill>
                <a:srgbClr val="002060"/>
              </a:solidFill>
            </a:endParaRPr>
          </a:p>
          <a:p>
            <a:pPr algn="just"/>
            <a:r>
              <a:rPr lang="sr-Latn-CS" sz="2200" dirty="0">
                <a:solidFill>
                  <a:srgbClr val="002060"/>
                </a:solidFill>
              </a:rPr>
              <a:t> 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potpisivanje i šifrovanje elektronskih transakcija.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potpisivanje i šifrovanje datoteka.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prijavljivanje (logovanje) na računar, računarsku mrežu ili aplikaciju...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zaštićena e-mail komunikacija.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zaštićena web komunikacija.</a:t>
            </a:r>
            <a:endParaRPr lang="en-US" sz="2200" dirty="0">
              <a:solidFill>
                <a:srgbClr val="002060"/>
              </a:solidFill>
            </a:endParaRPr>
          </a:p>
        </p:txBody>
      </p:sp>
      <p:pic>
        <p:nvPicPr>
          <p:cNvPr id="6146" name="Picture 2" descr="TLS: Certificates and PKI (3/3) | CERT Devote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222" y="256319"/>
            <a:ext cx="2565419" cy="1685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Using Adobe Sign for E-Signatures at Your Nonprofit"/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918" y="256319"/>
            <a:ext cx="1519518" cy="79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109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1" cy="6858000"/>
            <a:chOff x="213096" y="0"/>
            <a:chExt cx="11447501" cy="6858000"/>
          </a:xfrm>
          <a:solidFill>
            <a:srgbClr val="FFC000"/>
          </a:solidFill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  <a:grpFill/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  <a:solidFill>
            <a:srgbClr val="5D7373"/>
          </a:solidFill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  <a:grpFill/>
          </p:spPr>
        </p:pic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1049062" y="0"/>
            <a:ext cx="9574094" cy="6858000"/>
          </a:xfrm>
          <a:prstGeom prst="rect">
            <a:avLst/>
          </a:prstGeom>
          <a:solidFill>
            <a:srgbClr val="00A0A8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A79A714-CB74-4EFD-9BC1-A7F2F993842A}"/>
              </a:ext>
            </a:extLst>
          </p:cNvPr>
          <p:cNvSpPr/>
          <p:nvPr/>
        </p:nvSpPr>
        <p:spPr>
          <a:xfrm>
            <a:off x="-1787487" y="0"/>
            <a:ext cx="1183239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340" name="Picture 4" descr="Best Practices for Email Marketing. - Pristine Softsol.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69" y="350519"/>
            <a:ext cx="48768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1110091" y="2763051"/>
            <a:ext cx="767466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6600" b="1" dirty="0">
                <a:solidFill>
                  <a:srgbClr val="00A0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</a:t>
            </a:r>
            <a:endParaRPr lang="en-US" sz="6600" b="1" dirty="0">
              <a:solidFill>
                <a:srgbClr val="00A0A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239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9AFF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18411" y="746060"/>
            <a:ext cx="646331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POJAM DIGITALNOG CERTIFIKATA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60965" y="469061"/>
            <a:ext cx="83506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POJAM DIGITALNOG CERTIFIKATA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4070" y="1398243"/>
            <a:ext cx="937593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sr-Latn-CS" sz="2200" b="1" dirty="0">
                <a:solidFill>
                  <a:srgbClr val="FF0000"/>
                </a:solidFill>
              </a:rPr>
              <a:t>Digitalni </a:t>
            </a:r>
            <a:r>
              <a:rPr lang="sr-Latn-CS" sz="2200" b="1" dirty="0" smtClean="0">
                <a:solidFill>
                  <a:srgbClr val="FF0000"/>
                </a:solidFill>
              </a:rPr>
              <a:t>certifikat</a:t>
            </a:r>
            <a:r>
              <a:rPr lang="sr-Latn-CS" sz="2200" dirty="0" smtClean="0">
                <a:solidFill>
                  <a:srgbClr val="FF0000"/>
                </a:solidFill>
              </a:rPr>
              <a:t>  </a:t>
            </a:r>
            <a:r>
              <a:rPr lang="sr-Latn-CS" sz="2200" dirty="0">
                <a:solidFill>
                  <a:srgbClr val="002060"/>
                </a:solidFill>
              </a:rPr>
              <a:t>je elektronski dokument kojim se digitalni potpis povezuje sa identitetom </a:t>
            </a:r>
            <a:r>
              <a:rPr lang="sr-Latn-CS" sz="2200" dirty="0" smtClean="0">
                <a:solidFill>
                  <a:srgbClr val="002060"/>
                </a:solidFill>
              </a:rPr>
              <a:t>korisnika, </a:t>
            </a:r>
            <a:r>
              <a:rPr lang="sr-Latn-CS" sz="2200" dirty="0">
                <a:solidFill>
                  <a:srgbClr val="002060"/>
                </a:solidFill>
              </a:rPr>
              <a:t>a</a:t>
            </a:r>
            <a:r>
              <a:rPr lang="sr-Latn-CS" sz="2200" dirty="0" smtClean="0">
                <a:solidFill>
                  <a:srgbClr val="002060"/>
                </a:solidFill>
              </a:rPr>
              <a:t> </a:t>
            </a:r>
            <a:r>
              <a:rPr lang="sr-Latn-CS" sz="2200" dirty="0">
                <a:solidFill>
                  <a:srgbClr val="002060"/>
                </a:solidFill>
              </a:rPr>
              <a:t>izdaje </a:t>
            </a:r>
            <a:r>
              <a:rPr lang="sr-Latn-CS" sz="2200" dirty="0" smtClean="0">
                <a:solidFill>
                  <a:srgbClr val="002060"/>
                </a:solidFill>
              </a:rPr>
              <a:t>ga certifikaciono tijelo</a:t>
            </a:r>
            <a:r>
              <a:rPr lang="sr-Latn-CS" sz="2200" dirty="0">
                <a:solidFill>
                  <a:srgbClr val="002060"/>
                </a:solidFill>
              </a:rPr>
              <a:t>. </a:t>
            </a:r>
            <a:endParaRPr lang="sr-Latn-CS" sz="22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sr-Latn-CS" sz="22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nb-NO" sz="2200" dirty="0" smtClean="0">
                <a:solidFill>
                  <a:srgbClr val="002060"/>
                </a:solidFill>
              </a:rPr>
              <a:t>Digitalni </a:t>
            </a:r>
            <a:r>
              <a:rPr lang="sr-Latn-ME" sz="2200" dirty="0">
                <a:solidFill>
                  <a:srgbClr val="002060"/>
                </a:solidFill>
              </a:rPr>
              <a:t>c</a:t>
            </a:r>
            <a:r>
              <a:rPr lang="nb-NO" sz="2200" dirty="0" smtClean="0">
                <a:solidFill>
                  <a:srgbClr val="002060"/>
                </a:solidFill>
              </a:rPr>
              <a:t>ertifikat </a:t>
            </a:r>
            <a:r>
              <a:rPr lang="nb-NO" sz="2200" dirty="0">
                <a:solidFill>
                  <a:srgbClr val="002060"/>
                </a:solidFill>
              </a:rPr>
              <a:t>može da se shvati kao </a:t>
            </a:r>
            <a:r>
              <a:rPr lang="nb-NO" sz="2200" b="1" i="1" dirty="0">
                <a:solidFill>
                  <a:srgbClr val="FF0000"/>
                </a:solidFill>
              </a:rPr>
              <a:t>digitalna lična karta</a:t>
            </a:r>
            <a:r>
              <a:rPr lang="sr-Latn-CS" sz="2200" dirty="0">
                <a:solidFill>
                  <a:srgbClr val="002060"/>
                </a:solidFill>
              </a:rPr>
              <a:t>. </a:t>
            </a:r>
            <a:endParaRPr lang="sr-Latn-CS" sz="22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sr-Latn-CS" sz="22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sr-Latn-CS" sz="2200" dirty="0" smtClean="0">
                <a:solidFill>
                  <a:srgbClr val="002060"/>
                </a:solidFill>
              </a:rPr>
              <a:t>Digitalni </a:t>
            </a:r>
            <a:r>
              <a:rPr lang="sr-Latn-CS" sz="2200" dirty="0">
                <a:solidFill>
                  <a:srgbClr val="002060"/>
                </a:solidFill>
              </a:rPr>
              <a:t>c</a:t>
            </a:r>
            <a:r>
              <a:rPr lang="sr-Latn-CS" sz="2200" dirty="0" smtClean="0">
                <a:solidFill>
                  <a:srgbClr val="002060"/>
                </a:solidFill>
              </a:rPr>
              <a:t>ertifikat </a:t>
            </a:r>
            <a:r>
              <a:rPr lang="sr-Latn-CS" sz="2200" dirty="0">
                <a:solidFill>
                  <a:srgbClr val="002060"/>
                </a:solidFill>
              </a:rPr>
              <a:t>je elektronski podatak o identitetu sigurnosnog subjekta koji </a:t>
            </a:r>
            <a:r>
              <a:rPr lang="sr-Latn-CS" sz="2200" dirty="0" smtClean="0">
                <a:solidFill>
                  <a:srgbClr val="002060"/>
                </a:solidFill>
              </a:rPr>
              <a:t>posjeduje </a:t>
            </a:r>
            <a:r>
              <a:rPr lang="sr-Latn-CS" sz="2200" dirty="0">
                <a:solidFill>
                  <a:srgbClr val="002060"/>
                </a:solidFill>
              </a:rPr>
              <a:t>c</a:t>
            </a:r>
            <a:r>
              <a:rPr lang="sr-Latn-CS" sz="2200" dirty="0" smtClean="0">
                <a:solidFill>
                  <a:srgbClr val="002060"/>
                </a:solidFill>
              </a:rPr>
              <a:t>ertifikat</a:t>
            </a:r>
            <a:r>
              <a:rPr lang="sr-Latn-CS" sz="2200" dirty="0">
                <a:solidFill>
                  <a:srgbClr val="002060"/>
                </a:solidFill>
              </a:rPr>
              <a:t>. </a:t>
            </a:r>
            <a:endParaRPr lang="sr-Latn-CS" sz="2200" dirty="0" smtClean="0">
              <a:solidFill>
                <a:srgbClr val="002060"/>
              </a:solidFill>
            </a:endParaRPr>
          </a:p>
          <a:p>
            <a:pPr algn="just"/>
            <a:endParaRPr lang="sr-Latn-CS" sz="22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sr-Latn-CS" sz="2200" dirty="0" smtClean="0">
                <a:solidFill>
                  <a:srgbClr val="002060"/>
                </a:solidFill>
              </a:rPr>
              <a:t>Sastoji </a:t>
            </a:r>
            <a:r>
              <a:rPr lang="sr-Latn-CS" sz="2200" dirty="0">
                <a:solidFill>
                  <a:srgbClr val="002060"/>
                </a:solidFill>
              </a:rPr>
              <a:t>se od javnih </a:t>
            </a:r>
            <a:r>
              <a:rPr lang="sr-Latn-CS" sz="2200" dirty="0" smtClean="0">
                <a:solidFill>
                  <a:srgbClr val="002060"/>
                </a:solidFill>
              </a:rPr>
              <a:t>ključeva </a:t>
            </a:r>
            <a:r>
              <a:rPr lang="sr-Latn-CS" sz="2200" dirty="0">
                <a:solidFill>
                  <a:srgbClr val="002060"/>
                </a:solidFill>
              </a:rPr>
              <a:t>koji nude informacije o subjektu </a:t>
            </a:r>
            <a:r>
              <a:rPr lang="sr-Latn-CS" sz="2200" dirty="0" smtClean="0">
                <a:solidFill>
                  <a:srgbClr val="002060"/>
                </a:solidFill>
              </a:rPr>
              <a:t>certifikata</a:t>
            </a:r>
            <a:r>
              <a:rPr lang="sr-Latn-CS" sz="2200" dirty="0">
                <a:solidFill>
                  <a:srgbClr val="002060"/>
                </a:solidFill>
              </a:rPr>
              <a:t>, </a:t>
            </a:r>
            <a:r>
              <a:rPr lang="sr-Latn-CS" sz="2200" dirty="0" smtClean="0">
                <a:solidFill>
                  <a:srgbClr val="002060"/>
                </a:solidFill>
              </a:rPr>
              <a:t>validnosti certifikata</a:t>
            </a:r>
            <a:r>
              <a:rPr lang="sr-Latn-CS" sz="2200" dirty="0">
                <a:solidFill>
                  <a:srgbClr val="002060"/>
                </a:solidFill>
              </a:rPr>
              <a:t>, i </a:t>
            </a:r>
            <a:r>
              <a:rPr lang="sr-Latn-CS" sz="2200" dirty="0" smtClean="0">
                <a:solidFill>
                  <a:srgbClr val="002060"/>
                </a:solidFill>
              </a:rPr>
              <a:t>aplikacija </a:t>
            </a:r>
            <a:r>
              <a:rPr lang="sr-Latn-CS" sz="2200" dirty="0">
                <a:solidFill>
                  <a:srgbClr val="002060"/>
                </a:solidFill>
              </a:rPr>
              <a:t>i </a:t>
            </a:r>
            <a:r>
              <a:rPr lang="sr-Latn-CS" sz="2200" dirty="0" smtClean="0">
                <a:solidFill>
                  <a:srgbClr val="002060"/>
                </a:solidFill>
              </a:rPr>
              <a:t>servisa </a:t>
            </a:r>
            <a:r>
              <a:rPr lang="sr-Latn-CS" sz="2200" dirty="0">
                <a:solidFill>
                  <a:srgbClr val="002060"/>
                </a:solidFill>
              </a:rPr>
              <a:t>koji mogu da koriste </a:t>
            </a:r>
            <a:r>
              <a:rPr lang="sr-Latn-CS" sz="2200" dirty="0" smtClean="0">
                <a:solidFill>
                  <a:srgbClr val="002060"/>
                </a:solidFill>
              </a:rPr>
              <a:t>certifikat</a:t>
            </a:r>
            <a:r>
              <a:rPr lang="sr-Latn-CS" sz="2200" dirty="0">
                <a:solidFill>
                  <a:srgbClr val="002060"/>
                </a:solidFill>
              </a:rPr>
              <a:t>. Takođe nudi </a:t>
            </a:r>
            <a:r>
              <a:rPr lang="sr-Latn-CS" sz="2200" dirty="0" smtClean="0">
                <a:solidFill>
                  <a:srgbClr val="002060"/>
                </a:solidFill>
              </a:rPr>
              <a:t>način </a:t>
            </a:r>
            <a:r>
              <a:rPr lang="sr-Latn-CS" sz="2200" dirty="0">
                <a:solidFill>
                  <a:srgbClr val="002060"/>
                </a:solidFill>
              </a:rPr>
              <a:t>za identifikaciju subjekta koji je vlasnik </a:t>
            </a:r>
            <a:r>
              <a:rPr lang="sr-Latn-CS" sz="2200" dirty="0" smtClean="0">
                <a:solidFill>
                  <a:srgbClr val="002060"/>
                </a:solidFill>
              </a:rPr>
              <a:t>certifikata</a:t>
            </a:r>
            <a:r>
              <a:rPr lang="sr-Latn-CS" sz="2200" dirty="0">
                <a:solidFill>
                  <a:srgbClr val="002060"/>
                </a:solidFill>
              </a:rPr>
              <a:t>. </a:t>
            </a:r>
            <a:endParaRPr lang="sr-Latn-CS" sz="22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sr-Latn-CS" sz="2200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sr-Latn-CS" sz="2200" dirty="0" smtClean="0">
                <a:solidFill>
                  <a:srgbClr val="002060"/>
                </a:solidFill>
              </a:rPr>
              <a:t>Digitalni </a:t>
            </a:r>
            <a:r>
              <a:rPr lang="sr-Latn-CS" sz="2200" dirty="0">
                <a:solidFill>
                  <a:srgbClr val="002060"/>
                </a:solidFill>
              </a:rPr>
              <a:t>c</a:t>
            </a:r>
            <a:r>
              <a:rPr lang="sr-Latn-CS" sz="2200" dirty="0" smtClean="0">
                <a:solidFill>
                  <a:srgbClr val="002060"/>
                </a:solidFill>
              </a:rPr>
              <a:t>ertifikati </a:t>
            </a:r>
            <a:r>
              <a:rPr lang="sr-Latn-CS" sz="2200" dirty="0">
                <a:solidFill>
                  <a:srgbClr val="002060"/>
                </a:solidFill>
              </a:rPr>
              <a:t>donose </a:t>
            </a:r>
            <a:r>
              <a:rPr lang="sr-Latn-CS" sz="2200" dirty="0" smtClean="0">
                <a:solidFill>
                  <a:srgbClr val="002060"/>
                </a:solidFill>
              </a:rPr>
              <a:t>POVJERENJE </a:t>
            </a:r>
            <a:r>
              <a:rPr lang="sr-Latn-CS" sz="2200" dirty="0">
                <a:solidFill>
                  <a:srgbClr val="002060"/>
                </a:solidFill>
              </a:rPr>
              <a:t>i </a:t>
            </a:r>
            <a:r>
              <a:rPr lang="sr-Latn-CS" sz="2200" dirty="0" smtClean="0">
                <a:solidFill>
                  <a:srgbClr val="002060"/>
                </a:solidFill>
              </a:rPr>
              <a:t>BEZBJEDNOST </a:t>
            </a:r>
            <a:r>
              <a:rPr lang="sr-Latn-CS" sz="2200" dirty="0">
                <a:solidFill>
                  <a:srgbClr val="002060"/>
                </a:solidFill>
              </a:rPr>
              <a:t>prilikom komunikacije ili obavljanja posla putem Interneta.</a:t>
            </a:r>
            <a:endParaRPr lang="en-US" sz="2200" dirty="0">
              <a:solidFill>
                <a:srgbClr val="002060"/>
              </a:solidFill>
            </a:endParaRPr>
          </a:p>
        </p:txBody>
      </p:sp>
      <p:pic>
        <p:nvPicPr>
          <p:cNvPr id="2052" name="Picture 4" descr="Using Adobe Sign for E-Signatures at Your Nonprofit"/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918" y="256319"/>
            <a:ext cx="1519518" cy="79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151529" y="1411941"/>
            <a:ext cx="9372599" cy="48183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sr-Latn-CS" sz="2200" dirty="0">
                <a:solidFill>
                  <a:srgbClr val="002060"/>
                </a:solidFill>
              </a:rPr>
              <a:t>Digitalni </a:t>
            </a:r>
            <a:r>
              <a:rPr lang="sr-Latn-CS" sz="2200" dirty="0" smtClean="0">
                <a:solidFill>
                  <a:srgbClr val="002060"/>
                </a:solidFill>
              </a:rPr>
              <a:t>certifikati </a:t>
            </a:r>
            <a:r>
              <a:rPr lang="sr-Latn-CS" sz="2200" dirty="0">
                <a:solidFill>
                  <a:srgbClr val="002060"/>
                </a:solidFill>
              </a:rPr>
              <a:t>mogu da se nalaze na hard disku, smart kartici, ili na </a:t>
            </a:r>
            <a:r>
              <a:rPr lang="sr-Latn-CS" sz="2200" dirty="0" smtClean="0">
                <a:solidFill>
                  <a:srgbClr val="002060"/>
                </a:solidFill>
              </a:rPr>
              <a:t>uređaju </a:t>
            </a:r>
            <a:r>
              <a:rPr lang="sr-Latn-CS" sz="2200" dirty="0">
                <a:solidFill>
                  <a:srgbClr val="002060"/>
                </a:solidFill>
              </a:rPr>
              <a:t>koji ima </a:t>
            </a:r>
            <a:r>
              <a:rPr lang="sr-Latn-CS" sz="2200" dirty="0" smtClean="0">
                <a:solidFill>
                  <a:srgbClr val="002060"/>
                </a:solidFill>
              </a:rPr>
              <a:t>mogućnost </a:t>
            </a:r>
            <a:r>
              <a:rPr lang="sr-Latn-CS" sz="2200" dirty="0">
                <a:solidFill>
                  <a:srgbClr val="002060"/>
                </a:solidFill>
              </a:rPr>
              <a:t>da </a:t>
            </a:r>
            <a:r>
              <a:rPr lang="sr-Latn-CS" sz="2200" dirty="0" smtClean="0">
                <a:solidFill>
                  <a:srgbClr val="002060"/>
                </a:solidFill>
              </a:rPr>
              <a:t>smjesti </a:t>
            </a:r>
            <a:r>
              <a:rPr lang="sr-Latn-CS" sz="2200" dirty="0">
                <a:solidFill>
                  <a:srgbClr val="002060"/>
                </a:solidFill>
              </a:rPr>
              <a:t>elektronske podatke o identitetu (credentials) u formi </a:t>
            </a:r>
            <a:r>
              <a:rPr lang="sr-Latn-CS" sz="2200" dirty="0" smtClean="0">
                <a:solidFill>
                  <a:srgbClr val="002060"/>
                </a:solidFill>
              </a:rPr>
              <a:t>certifikata</a:t>
            </a:r>
            <a:r>
              <a:rPr lang="sr-Latn-CS" sz="2200" dirty="0">
                <a:solidFill>
                  <a:srgbClr val="002060"/>
                </a:solidFill>
              </a:rPr>
              <a:t>. </a:t>
            </a:r>
            <a:endParaRPr lang="sr-Latn-CS" sz="2200" dirty="0" smtClean="0">
              <a:solidFill>
                <a:srgbClr val="002060"/>
              </a:solidFill>
            </a:endParaRPr>
          </a:p>
          <a:p>
            <a:pPr algn="just"/>
            <a:r>
              <a:rPr lang="sr-Latn-CS" sz="2200" dirty="0">
                <a:solidFill>
                  <a:srgbClr val="002060"/>
                </a:solidFill>
              </a:rPr>
              <a:t>C</a:t>
            </a:r>
            <a:r>
              <a:rPr lang="sr-Latn-CS" sz="2200" dirty="0" smtClean="0">
                <a:solidFill>
                  <a:srgbClr val="002060"/>
                </a:solidFill>
              </a:rPr>
              <a:t>ertifikati </a:t>
            </a:r>
            <a:r>
              <a:rPr lang="sr-Latn-CS" sz="2200" dirty="0">
                <a:solidFill>
                  <a:srgbClr val="002060"/>
                </a:solidFill>
              </a:rPr>
              <a:t>su kriptografske tehnike koje identifikuju dva entiteta koja </a:t>
            </a:r>
            <a:r>
              <a:rPr lang="sr-Latn-CS" sz="2200" dirty="0" smtClean="0">
                <a:solidFill>
                  <a:srgbClr val="002060"/>
                </a:solidFill>
              </a:rPr>
              <a:t>namjeravaju </a:t>
            </a:r>
            <a:r>
              <a:rPr lang="sr-Latn-CS" sz="2200" dirty="0">
                <a:solidFill>
                  <a:srgbClr val="002060"/>
                </a:solidFill>
              </a:rPr>
              <a:t>da odrade transakciju. Iz tog razloga, aplikacija </a:t>
            </a:r>
            <a:r>
              <a:rPr lang="sr-Latn-CS" sz="2200" dirty="0" smtClean="0">
                <a:solidFill>
                  <a:srgbClr val="002060"/>
                </a:solidFill>
              </a:rPr>
              <a:t>provjerava </a:t>
            </a:r>
            <a:r>
              <a:rPr lang="sr-Latn-CS" sz="2200" dirty="0">
                <a:solidFill>
                  <a:srgbClr val="002060"/>
                </a:solidFill>
              </a:rPr>
              <a:t>svakog vlasnika </a:t>
            </a:r>
            <a:r>
              <a:rPr lang="sr-Latn-CS" sz="2200" dirty="0" smtClean="0">
                <a:solidFill>
                  <a:srgbClr val="002060"/>
                </a:solidFill>
              </a:rPr>
              <a:t>certifikata provjeravanjem </a:t>
            </a:r>
            <a:r>
              <a:rPr lang="sr-Latn-CS" sz="2200" dirty="0">
                <a:solidFill>
                  <a:srgbClr val="002060"/>
                </a:solidFill>
              </a:rPr>
              <a:t>c</a:t>
            </a:r>
            <a:r>
              <a:rPr lang="sr-Latn-CS" sz="2200" dirty="0" smtClean="0">
                <a:solidFill>
                  <a:srgbClr val="002060"/>
                </a:solidFill>
              </a:rPr>
              <a:t>ertifikata </a:t>
            </a:r>
            <a:r>
              <a:rPr lang="sr-Latn-CS" sz="2200" dirty="0">
                <a:solidFill>
                  <a:srgbClr val="002060"/>
                </a:solidFill>
              </a:rPr>
              <a:t>koji </a:t>
            </a:r>
            <a:r>
              <a:rPr lang="sr-Latn-CS" sz="2200" dirty="0" smtClean="0">
                <a:solidFill>
                  <a:srgbClr val="002060"/>
                </a:solidFill>
              </a:rPr>
              <a:t>posjeduje </a:t>
            </a:r>
            <a:r>
              <a:rPr lang="sr-Latn-CS" sz="2200" dirty="0">
                <a:solidFill>
                  <a:srgbClr val="002060"/>
                </a:solidFill>
              </a:rPr>
              <a:t>svaki od entiteta.</a:t>
            </a:r>
            <a:endParaRPr lang="en-US" sz="2200" dirty="0">
              <a:solidFill>
                <a:srgbClr val="002060"/>
              </a:solidFill>
            </a:endParaRPr>
          </a:p>
        </p:txBody>
      </p:sp>
      <p:pic>
        <p:nvPicPr>
          <p:cNvPr id="16" name="Picture 2" descr="Public key infrastructure -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260" y="3428998"/>
            <a:ext cx="4694595" cy="332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706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9AFF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94210" y="485744"/>
            <a:ext cx="646331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PRIMJER DIGITALNOG CERTIFIKATA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60965" y="469061"/>
            <a:ext cx="83506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POJAM DIGITALNOG CERTIFIKATA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4070" y="1398243"/>
            <a:ext cx="937593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</a:rPr>
              <a:t>Ako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koristite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sistem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šifriranja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javnim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ključem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želite</a:t>
            </a:r>
            <a:r>
              <a:rPr lang="en-US" sz="2200" dirty="0">
                <a:solidFill>
                  <a:srgbClr val="002060"/>
                </a:solidFill>
              </a:rPr>
              <a:t> da </a:t>
            </a:r>
            <a:r>
              <a:rPr lang="en-US" sz="2200" dirty="0" err="1">
                <a:solidFill>
                  <a:srgbClr val="002060"/>
                </a:solidFill>
              </a:rPr>
              <a:t>nekom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pošaljete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poruku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morate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prvo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dobiti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njegov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javni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ključ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r>
              <a:rPr lang="en-US" sz="2200" dirty="0" err="1">
                <a:solidFill>
                  <a:srgbClr val="002060"/>
                </a:solidFill>
              </a:rPr>
              <a:t>Međutim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kako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možete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biti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sigurni</a:t>
            </a:r>
            <a:r>
              <a:rPr lang="en-US" sz="2200" dirty="0">
                <a:solidFill>
                  <a:srgbClr val="002060"/>
                </a:solidFill>
              </a:rPr>
              <a:t> da je to </a:t>
            </a:r>
            <a:r>
              <a:rPr lang="en-US" sz="2200" dirty="0" err="1">
                <a:solidFill>
                  <a:srgbClr val="002060"/>
                </a:solidFill>
              </a:rPr>
              <a:t>zaista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njegov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ključ</a:t>
            </a:r>
            <a:r>
              <a:rPr lang="en-US" sz="2200" dirty="0">
                <a:solidFill>
                  <a:srgbClr val="002060"/>
                </a:solidFill>
              </a:rPr>
              <a:t>? </a:t>
            </a:r>
            <a:r>
              <a:rPr lang="en-US" sz="2200" dirty="0" smtClean="0">
                <a:solidFill>
                  <a:srgbClr val="002060"/>
                </a:solidFill>
              </a:rPr>
              <a:t>R</a:t>
            </a:r>
            <a:r>
              <a:rPr lang="sr-Latn-ME" sz="2200" dirty="0" smtClean="0">
                <a:solidFill>
                  <a:srgbClr val="002060"/>
                </a:solidFill>
              </a:rPr>
              <a:t>j</a:t>
            </a:r>
            <a:r>
              <a:rPr lang="en-US" sz="2200" dirty="0" err="1" smtClean="0">
                <a:solidFill>
                  <a:srgbClr val="002060"/>
                </a:solidFill>
              </a:rPr>
              <a:t>ešenje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ovog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problema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postiže</a:t>
            </a:r>
            <a:r>
              <a:rPr lang="en-US" sz="2200" dirty="0">
                <a:solidFill>
                  <a:srgbClr val="002060"/>
                </a:solidFill>
              </a:rPr>
              <a:t> se </a:t>
            </a:r>
            <a:r>
              <a:rPr lang="en-US" sz="2200" dirty="0" err="1">
                <a:solidFill>
                  <a:srgbClr val="002060"/>
                </a:solidFill>
              </a:rPr>
              <a:t>upotrebom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Digitalnih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ME" sz="2200" dirty="0" err="1">
                <a:solidFill>
                  <a:srgbClr val="002060"/>
                </a:solidFill>
              </a:rPr>
              <a:t>c</a:t>
            </a:r>
            <a:r>
              <a:rPr lang="en-US" sz="2200" dirty="0" err="1" smtClean="0">
                <a:solidFill>
                  <a:srgbClr val="002060"/>
                </a:solidFill>
              </a:rPr>
              <a:t>ertifikata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endParaRPr lang="sr-Latn-ME" sz="2200" dirty="0">
              <a:solidFill>
                <a:srgbClr val="002060"/>
              </a:solidFill>
            </a:endParaRPr>
          </a:p>
          <a:p>
            <a:pPr algn="just"/>
            <a:r>
              <a:rPr lang="en-US" sz="2200" dirty="0" err="1" smtClean="0">
                <a:solidFill>
                  <a:srgbClr val="002060"/>
                </a:solidFill>
              </a:rPr>
              <a:t>Možemo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nazvati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digitalnom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ličnom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kartom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jer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oni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stvarno</a:t>
            </a:r>
            <a:r>
              <a:rPr lang="en-US" sz="2200" dirty="0">
                <a:solidFill>
                  <a:srgbClr val="002060"/>
                </a:solidFill>
              </a:rPr>
              <a:t> to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jesu</a:t>
            </a:r>
            <a:r>
              <a:rPr lang="en-US" sz="2200" dirty="0">
                <a:solidFill>
                  <a:srgbClr val="002060"/>
                </a:solidFill>
              </a:rPr>
              <a:t> - </a:t>
            </a:r>
            <a:r>
              <a:rPr lang="en-US" sz="2200" dirty="0" err="1">
                <a:solidFill>
                  <a:srgbClr val="002060"/>
                </a:solidFill>
              </a:rPr>
              <a:t>digitalna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lična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karta</a:t>
            </a:r>
            <a:r>
              <a:rPr lang="en-US" sz="2200" dirty="0">
                <a:solidFill>
                  <a:srgbClr val="002060"/>
                </a:solidFill>
              </a:rPr>
              <a:t> u </a:t>
            </a:r>
            <a:r>
              <a:rPr lang="sr-Latn-ME" sz="2200" dirty="0" err="1">
                <a:solidFill>
                  <a:srgbClr val="002060"/>
                </a:solidFill>
              </a:rPr>
              <a:t>c</a:t>
            </a:r>
            <a:r>
              <a:rPr lang="en-US" sz="2200" dirty="0" err="1" smtClean="0">
                <a:solidFill>
                  <a:srgbClr val="002060"/>
                </a:solidFill>
              </a:rPr>
              <a:t>yber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prostoru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sr-Latn-ME" sz="2200" dirty="0" smtClean="0">
                <a:solidFill>
                  <a:srgbClr val="002060"/>
                </a:solidFill>
              </a:rPr>
              <a:t>je </a:t>
            </a:r>
            <a:r>
              <a:rPr lang="en-US" sz="2200" dirty="0" err="1" smtClean="0">
                <a:solidFill>
                  <a:srgbClr val="002060"/>
                </a:solidFill>
              </a:rPr>
              <a:t>sredstvo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kojim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ćete</a:t>
            </a:r>
            <a:r>
              <a:rPr lang="en-US" sz="2200" dirty="0">
                <a:solidFill>
                  <a:srgbClr val="002060"/>
                </a:solidFill>
              </a:rPr>
              <a:t> vi </a:t>
            </a:r>
            <a:r>
              <a:rPr lang="en-US" sz="2200" dirty="0" err="1">
                <a:solidFill>
                  <a:srgbClr val="002060"/>
                </a:solidFill>
              </a:rPr>
              <a:t>ili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osoba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kojom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komunicirate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dokazati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identitet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Internetu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endParaRPr lang="sr-Latn-ME" sz="2200" dirty="0" smtClean="0">
              <a:solidFill>
                <a:srgbClr val="002060"/>
              </a:solidFill>
            </a:endParaRPr>
          </a:p>
          <a:p>
            <a:pPr algn="just"/>
            <a:endParaRPr lang="sr-Latn-ME" sz="2200" dirty="0">
              <a:solidFill>
                <a:srgbClr val="002060"/>
              </a:solidFill>
            </a:endParaRPr>
          </a:p>
          <a:p>
            <a:pPr algn="just"/>
            <a:r>
              <a:rPr lang="en-US" sz="2200" dirty="0" err="1" smtClean="0">
                <a:solidFill>
                  <a:srgbClr val="002060"/>
                </a:solidFill>
              </a:rPr>
              <a:t>Pošto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Internetu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nema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policije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koja</a:t>
            </a:r>
            <a:r>
              <a:rPr lang="en-US" sz="2200" dirty="0">
                <a:solidFill>
                  <a:srgbClr val="002060"/>
                </a:solidFill>
              </a:rPr>
              <a:t> bi </a:t>
            </a:r>
            <a:r>
              <a:rPr lang="en-US" sz="2200" dirty="0" err="1" smtClean="0">
                <a:solidFill>
                  <a:srgbClr val="002060"/>
                </a:solidFill>
              </a:rPr>
              <a:t>prov</a:t>
            </a:r>
            <a:r>
              <a:rPr lang="sr-Latn-ME" sz="2200" dirty="0" smtClean="0">
                <a:solidFill>
                  <a:srgbClr val="002060"/>
                </a:solidFill>
              </a:rPr>
              <a:t>j</a:t>
            </a:r>
            <a:r>
              <a:rPr lang="en-US" sz="2200" dirty="0" err="1" smtClean="0">
                <a:solidFill>
                  <a:srgbClr val="002060"/>
                </a:solidFill>
              </a:rPr>
              <a:t>erila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vaše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podatke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izdala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vam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ličnu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kartu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pojavile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su</a:t>
            </a:r>
            <a:r>
              <a:rPr lang="en-US" sz="2200" dirty="0">
                <a:solidFill>
                  <a:srgbClr val="002060"/>
                </a:solidFill>
              </a:rPr>
              <a:t> se </a:t>
            </a:r>
            <a:r>
              <a:rPr lang="en-US" sz="2200" dirty="0" err="1">
                <a:solidFill>
                  <a:srgbClr val="002060"/>
                </a:solidFill>
              </a:rPr>
              <a:t>kompanije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koje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imaju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ulogu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</a:rPr>
              <a:t>„</a:t>
            </a:r>
            <a:r>
              <a:rPr lang="en-US" sz="2200" dirty="0" err="1" smtClean="0">
                <a:solidFill>
                  <a:srgbClr val="002060"/>
                </a:solidFill>
              </a:rPr>
              <a:t>treće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</a:rPr>
              <a:t>strane</a:t>
            </a:r>
            <a:r>
              <a:rPr lang="sr-Latn-ME" sz="2200" dirty="0" smtClean="0">
                <a:solidFill>
                  <a:srgbClr val="002060"/>
                </a:solidFill>
              </a:rPr>
              <a:t>“</a:t>
            </a:r>
            <a:r>
              <a:rPr lang="en-US" sz="2200" dirty="0" smtClean="0">
                <a:solidFill>
                  <a:srgbClr val="002060"/>
                </a:solidFill>
              </a:rPr>
              <a:t>, </a:t>
            </a:r>
            <a:r>
              <a:rPr lang="en-US" sz="2200" dirty="0">
                <a:solidFill>
                  <a:srgbClr val="002060"/>
                </a:solidFill>
              </a:rPr>
              <a:t>CA (Certificate Authority) </a:t>
            </a:r>
            <a:r>
              <a:rPr lang="en-US" sz="2200" dirty="0" err="1">
                <a:solidFill>
                  <a:srgbClr val="002060"/>
                </a:solidFill>
              </a:rPr>
              <a:t>čija</a:t>
            </a:r>
            <a:r>
              <a:rPr lang="en-US" sz="2200" dirty="0">
                <a:solidFill>
                  <a:srgbClr val="002060"/>
                </a:solidFill>
              </a:rPr>
              <a:t> je </a:t>
            </a:r>
            <a:r>
              <a:rPr lang="en-US" sz="2200" dirty="0" err="1">
                <a:solidFill>
                  <a:srgbClr val="002060"/>
                </a:solidFill>
              </a:rPr>
              <a:t>uloga</a:t>
            </a:r>
            <a:r>
              <a:rPr lang="en-US" sz="2200" dirty="0">
                <a:solidFill>
                  <a:srgbClr val="002060"/>
                </a:solidFill>
              </a:rPr>
              <a:t> da </a:t>
            </a:r>
            <a:r>
              <a:rPr lang="en-US" sz="2200" dirty="0" err="1" smtClean="0">
                <a:solidFill>
                  <a:srgbClr val="002060"/>
                </a:solidFill>
              </a:rPr>
              <a:t>prov</a:t>
            </a:r>
            <a:r>
              <a:rPr lang="sr-Latn-ME" sz="2200" dirty="0" smtClean="0">
                <a:solidFill>
                  <a:srgbClr val="002060"/>
                </a:solidFill>
              </a:rPr>
              <a:t>j</a:t>
            </a:r>
            <a:r>
              <a:rPr lang="en-US" sz="2200" dirty="0" smtClean="0">
                <a:solidFill>
                  <a:srgbClr val="002060"/>
                </a:solidFill>
              </a:rPr>
              <a:t>ere </a:t>
            </a:r>
            <a:r>
              <a:rPr lang="sr-Latn-ME" sz="2200" dirty="0">
                <a:solidFill>
                  <a:srgbClr val="002060"/>
                </a:solidFill>
              </a:rPr>
              <a:t>i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utvrde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nečiji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identitet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nakon</a:t>
            </a:r>
            <a:r>
              <a:rPr lang="en-US" sz="2200" dirty="0">
                <a:solidFill>
                  <a:srgbClr val="002060"/>
                </a:solidFill>
              </a:rPr>
              <a:t> toga mu </a:t>
            </a:r>
            <a:r>
              <a:rPr lang="en-US" sz="2200" dirty="0" err="1">
                <a:solidFill>
                  <a:srgbClr val="002060"/>
                </a:solidFill>
              </a:rPr>
              <a:t>izdaju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digitalni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ME" sz="2200" dirty="0" err="1">
                <a:solidFill>
                  <a:srgbClr val="002060"/>
                </a:solidFill>
              </a:rPr>
              <a:t>c</a:t>
            </a:r>
            <a:r>
              <a:rPr lang="en-US" sz="2200" dirty="0" err="1" smtClean="0">
                <a:solidFill>
                  <a:srgbClr val="002060"/>
                </a:solidFill>
              </a:rPr>
              <a:t>ertifikat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</a:p>
        </p:txBody>
      </p:sp>
      <p:pic>
        <p:nvPicPr>
          <p:cNvPr id="8" name="Picture 4" descr="Using Adobe Sign for E-Signatures at Your Nonprofit"/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918" y="256319"/>
            <a:ext cx="1519518" cy="79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214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9AFF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77350" y="472297"/>
            <a:ext cx="646331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SADRŽAJ DIGITALNOG CERTIFIKATA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60965" y="469061"/>
            <a:ext cx="83506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PRIMJER DIGITALNOG CERTIFIKATA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4070" y="2500902"/>
            <a:ext cx="937593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solidFill>
                  <a:srgbClr val="002060"/>
                </a:solidFill>
              </a:rPr>
              <a:t>Kako</a:t>
            </a:r>
            <a:r>
              <a:rPr lang="en-US" sz="2000" dirty="0">
                <a:solidFill>
                  <a:srgbClr val="002060"/>
                </a:solidFill>
              </a:rPr>
              <a:t> to </a:t>
            </a:r>
            <a:r>
              <a:rPr lang="en-US" sz="2000" dirty="0" err="1">
                <a:solidFill>
                  <a:srgbClr val="002060"/>
                </a:solidFill>
              </a:rPr>
              <a:t>funkcionise</a:t>
            </a:r>
            <a:r>
              <a:rPr lang="en-US" sz="2000" dirty="0">
                <a:solidFill>
                  <a:srgbClr val="002060"/>
                </a:solidFill>
              </a:rPr>
              <a:t> u </a:t>
            </a:r>
            <a:r>
              <a:rPr lang="en-US" sz="2000" dirty="0" err="1">
                <a:solidFill>
                  <a:srgbClr val="002060"/>
                </a:solidFill>
              </a:rPr>
              <a:t>praksi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npr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r>
              <a:rPr lang="sr-Latn-ME" sz="2000" dirty="0" smtClean="0">
                <a:solidFill>
                  <a:srgbClr val="002060"/>
                </a:solidFill>
              </a:rPr>
              <a:t>Miloš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podnosi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zaht</a:t>
            </a:r>
            <a:r>
              <a:rPr lang="sr-Latn-ME" sz="2000" dirty="0" smtClean="0">
                <a:solidFill>
                  <a:srgbClr val="002060"/>
                </a:solidFill>
              </a:rPr>
              <a:t>j</a:t>
            </a:r>
            <a:r>
              <a:rPr lang="en-US" sz="2000" dirty="0" err="1" smtClean="0">
                <a:solidFill>
                  <a:srgbClr val="002060"/>
                </a:solidFill>
              </a:rPr>
              <a:t>ev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izdavanje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sr-Latn-ME" sz="2000" dirty="0" err="1">
                <a:solidFill>
                  <a:srgbClr val="002060"/>
                </a:solidFill>
              </a:rPr>
              <a:t>c</a:t>
            </a:r>
            <a:r>
              <a:rPr lang="en-US" sz="2000" dirty="0" err="1" smtClean="0">
                <a:solidFill>
                  <a:srgbClr val="002060"/>
                </a:solidFill>
              </a:rPr>
              <a:t>ertifikata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CA </a:t>
            </a:r>
            <a:r>
              <a:rPr lang="en-US" sz="2000" dirty="0" err="1">
                <a:solidFill>
                  <a:srgbClr val="002060"/>
                </a:solidFill>
              </a:rPr>
              <a:t>kompaniji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endParaRPr lang="sr-Latn-ME" sz="2000" dirty="0" smtClean="0">
              <a:solidFill>
                <a:srgbClr val="002060"/>
              </a:solidFill>
            </a:endParaRPr>
          </a:p>
          <a:p>
            <a:pPr algn="just"/>
            <a:r>
              <a:rPr lang="de-DE" sz="2000" dirty="0" smtClean="0">
                <a:solidFill>
                  <a:srgbClr val="002060"/>
                </a:solidFill>
              </a:rPr>
              <a:t>CA prov</a:t>
            </a:r>
            <a:r>
              <a:rPr lang="sr-Latn-ME" sz="2000" dirty="0" smtClean="0">
                <a:solidFill>
                  <a:srgbClr val="002060"/>
                </a:solidFill>
              </a:rPr>
              <a:t>j</a:t>
            </a:r>
            <a:r>
              <a:rPr lang="de-DE" sz="2000" dirty="0" smtClean="0">
                <a:solidFill>
                  <a:srgbClr val="002060"/>
                </a:solidFill>
              </a:rPr>
              <a:t>erava </a:t>
            </a:r>
            <a:r>
              <a:rPr lang="de-DE" sz="2000" dirty="0">
                <a:solidFill>
                  <a:srgbClr val="002060"/>
                </a:solidFill>
              </a:rPr>
              <a:t>njegov identitet na osnovu ličnih dokumenata koje im je prikazao pri podnošenju </a:t>
            </a:r>
            <a:r>
              <a:rPr lang="de-DE" sz="2000" dirty="0" smtClean="0">
                <a:solidFill>
                  <a:srgbClr val="002060"/>
                </a:solidFill>
              </a:rPr>
              <a:t>zaht</a:t>
            </a:r>
            <a:r>
              <a:rPr lang="sr-Latn-ME" sz="2000" dirty="0" smtClean="0">
                <a:solidFill>
                  <a:srgbClr val="002060"/>
                </a:solidFill>
              </a:rPr>
              <a:t>j</a:t>
            </a:r>
            <a:r>
              <a:rPr lang="de-DE" sz="2000" dirty="0" smtClean="0">
                <a:solidFill>
                  <a:srgbClr val="002060"/>
                </a:solidFill>
              </a:rPr>
              <a:t>eva</a:t>
            </a:r>
            <a:r>
              <a:rPr lang="de-DE" sz="2000" dirty="0">
                <a:solidFill>
                  <a:srgbClr val="002060"/>
                </a:solidFill>
              </a:rPr>
              <a:t>. </a:t>
            </a:r>
            <a:endParaRPr lang="sr-Latn-ME" sz="2000" dirty="0" smtClean="0">
              <a:solidFill>
                <a:srgbClr val="002060"/>
              </a:solidFill>
            </a:endParaRPr>
          </a:p>
          <a:p>
            <a:pPr algn="just"/>
            <a:r>
              <a:rPr lang="de-DE" sz="2000" dirty="0" smtClean="0">
                <a:solidFill>
                  <a:srgbClr val="002060"/>
                </a:solidFill>
              </a:rPr>
              <a:t>Ako </a:t>
            </a:r>
            <a:r>
              <a:rPr lang="de-DE" sz="2000" dirty="0">
                <a:solidFill>
                  <a:srgbClr val="002060"/>
                </a:solidFill>
              </a:rPr>
              <a:t>je sve u </a:t>
            </a:r>
            <a:r>
              <a:rPr lang="de-DE" sz="2000" dirty="0" smtClean="0">
                <a:solidFill>
                  <a:srgbClr val="002060"/>
                </a:solidFill>
              </a:rPr>
              <a:t>redu</a:t>
            </a:r>
            <a:r>
              <a:rPr lang="sr-Latn-ME" sz="2000" dirty="0" smtClean="0">
                <a:solidFill>
                  <a:srgbClr val="002060"/>
                </a:solidFill>
              </a:rPr>
              <a:t>,</a:t>
            </a:r>
            <a:r>
              <a:rPr lang="de-DE" sz="2000" dirty="0" smtClean="0">
                <a:solidFill>
                  <a:srgbClr val="002060"/>
                </a:solidFill>
              </a:rPr>
              <a:t> </a:t>
            </a:r>
            <a:r>
              <a:rPr lang="sr-Latn-ME" sz="2000" dirty="0" smtClean="0">
                <a:solidFill>
                  <a:srgbClr val="002060"/>
                </a:solidFill>
              </a:rPr>
              <a:t>Miloš</a:t>
            </a:r>
            <a:r>
              <a:rPr lang="de-DE" sz="2000" dirty="0" smtClean="0">
                <a:solidFill>
                  <a:srgbClr val="002060"/>
                </a:solidFill>
              </a:rPr>
              <a:t> </a:t>
            </a:r>
            <a:r>
              <a:rPr lang="de-DE" sz="2000" dirty="0">
                <a:solidFill>
                  <a:srgbClr val="002060"/>
                </a:solidFill>
              </a:rPr>
              <a:t>im </a:t>
            </a:r>
            <a:r>
              <a:rPr lang="de-DE" sz="2000" dirty="0" smtClean="0">
                <a:solidFill>
                  <a:srgbClr val="002060"/>
                </a:solidFill>
              </a:rPr>
              <a:t>prosl</a:t>
            </a:r>
            <a:r>
              <a:rPr lang="sr-Latn-ME" sz="2000" dirty="0" smtClean="0">
                <a:solidFill>
                  <a:srgbClr val="002060"/>
                </a:solidFill>
              </a:rPr>
              <a:t>j</a:t>
            </a:r>
            <a:r>
              <a:rPr lang="de-DE" sz="2000" dirty="0" smtClean="0">
                <a:solidFill>
                  <a:srgbClr val="002060"/>
                </a:solidFill>
              </a:rPr>
              <a:t>eđuje </a:t>
            </a:r>
            <a:r>
              <a:rPr lang="de-DE" sz="2000" dirty="0">
                <a:solidFill>
                  <a:srgbClr val="002060"/>
                </a:solidFill>
              </a:rPr>
              <a:t>svoj javni ključ za koji CA kreira digitalni potpis i nakon toga izdaje certifikat kojim se potvrđuje da taj javni ključ zaista pripada </a:t>
            </a:r>
            <a:r>
              <a:rPr lang="sr-Latn-ME" sz="2000" dirty="0" smtClean="0">
                <a:solidFill>
                  <a:srgbClr val="002060"/>
                </a:solidFill>
              </a:rPr>
              <a:t>Milošu</a:t>
            </a:r>
            <a:r>
              <a:rPr lang="de-DE" sz="2000" dirty="0" smtClean="0">
                <a:solidFill>
                  <a:srgbClr val="002060"/>
                </a:solidFill>
              </a:rPr>
              <a:t>. </a:t>
            </a:r>
            <a:endParaRPr lang="sr-Latn-ME" sz="2000" dirty="0" smtClean="0">
              <a:solidFill>
                <a:srgbClr val="002060"/>
              </a:solidFill>
            </a:endParaRPr>
          </a:p>
          <a:p>
            <a:pPr algn="just"/>
            <a:r>
              <a:rPr lang="de-DE" sz="2000" dirty="0" smtClean="0">
                <a:solidFill>
                  <a:srgbClr val="002060"/>
                </a:solidFill>
              </a:rPr>
              <a:t>Ako </a:t>
            </a:r>
            <a:r>
              <a:rPr lang="sr-Latn-ME" sz="2000" dirty="0" smtClean="0">
                <a:solidFill>
                  <a:srgbClr val="002060"/>
                </a:solidFill>
              </a:rPr>
              <a:t>Miloš</a:t>
            </a:r>
            <a:r>
              <a:rPr lang="de-DE" sz="2000" dirty="0" smtClean="0">
                <a:solidFill>
                  <a:srgbClr val="002060"/>
                </a:solidFill>
              </a:rPr>
              <a:t> </a:t>
            </a:r>
            <a:r>
              <a:rPr lang="de-DE" sz="2000" dirty="0">
                <a:solidFill>
                  <a:srgbClr val="002060"/>
                </a:solidFill>
              </a:rPr>
              <a:t>kasnije želi da komunicira sa nekim, pri prvom kontaktu mu šalje digitalni </a:t>
            </a:r>
            <a:r>
              <a:rPr lang="sr-Latn-ME" sz="2000" dirty="0" smtClean="0">
                <a:solidFill>
                  <a:srgbClr val="002060"/>
                </a:solidFill>
              </a:rPr>
              <a:t>c</a:t>
            </a:r>
            <a:r>
              <a:rPr lang="de-DE" sz="2000" dirty="0" smtClean="0">
                <a:solidFill>
                  <a:srgbClr val="002060"/>
                </a:solidFill>
              </a:rPr>
              <a:t>ertifikat </a:t>
            </a:r>
            <a:r>
              <a:rPr lang="de-DE" sz="2000" dirty="0">
                <a:solidFill>
                  <a:srgbClr val="002060"/>
                </a:solidFill>
              </a:rPr>
              <a:t>i svoj javni ključ. </a:t>
            </a:r>
            <a:endParaRPr lang="sr-Latn-ME" sz="2000" dirty="0" smtClean="0">
              <a:solidFill>
                <a:srgbClr val="002060"/>
              </a:solidFill>
            </a:endParaRPr>
          </a:p>
          <a:p>
            <a:pPr algn="just"/>
            <a:r>
              <a:rPr lang="de-DE" sz="2000" dirty="0" smtClean="0">
                <a:solidFill>
                  <a:srgbClr val="002060"/>
                </a:solidFill>
              </a:rPr>
              <a:t>S </a:t>
            </a:r>
            <a:r>
              <a:rPr lang="de-DE" sz="2000" dirty="0">
                <a:solidFill>
                  <a:srgbClr val="002060"/>
                </a:solidFill>
              </a:rPr>
              <a:t>obzirom da svi poznatiji </a:t>
            </a:r>
            <a:r>
              <a:rPr lang="de-DE" sz="2000" dirty="0" smtClean="0">
                <a:solidFill>
                  <a:srgbClr val="002060"/>
                </a:solidFill>
              </a:rPr>
              <a:t>komunikaci</a:t>
            </a:r>
            <a:r>
              <a:rPr lang="sr-Latn-ME" sz="2000" dirty="0" smtClean="0">
                <a:solidFill>
                  <a:srgbClr val="002060"/>
                </a:solidFill>
              </a:rPr>
              <a:t>oni</a:t>
            </a:r>
            <a:r>
              <a:rPr lang="de-DE" sz="2000" dirty="0" smtClean="0">
                <a:solidFill>
                  <a:srgbClr val="002060"/>
                </a:solidFill>
              </a:rPr>
              <a:t> </a:t>
            </a:r>
            <a:r>
              <a:rPr lang="de-DE" sz="2000" dirty="0">
                <a:solidFill>
                  <a:srgbClr val="002060"/>
                </a:solidFill>
              </a:rPr>
              <a:t>programi u sebi već imaju uključene javne ključeve </a:t>
            </a:r>
            <a:r>
              <a:rPr lang="sr-Latn-ME" sz="2000" dirty="0" smtClean="0">
                <a:solidFill>
                  <a:srgbClr val="002060"/>
                </a:solidFill>
              </a:rPr>
              <a:t>u </a:t>
            </a:r>
            <a:r>
              <a:rPr lang="de-DE" sz="2000" dirty="0" smtClean="0">
                <a:solidFill>
                  <a:srgbClr val="002060"/>
                </a:solidFill>
              </a:rPr>
              <a:t>CA </a:t>
            </a:r>
            <a:r>
              <a:rPr lang="de-DE" sz="2000" dirty="0">
                <a:solidFill>
                  <a:srgbClr val="002060"/>
                </a:solidFill>
              </a:rPr>
              <a:t>kompanija kojima se </a:t>
            </a:r>
            <a:r>
              <a:rPr lang="de-DE" sz="2000" dirty="0" smtClean="0">
                <a:solidFill>
                  <a:srgbClr val="002060"/>
                </a:solidFill>
              </a:rPr>
              <a:t>v</a:t>
            </a:r>
            <a:r>
              <a:rPr lang="sr-Latn-ME" sz="2000" dirty="0" smtClean="0">
                <a:solidFill>
                  <a:srgbClr val="002060"/>
                </a:solidFill>
              </a:rPr>
              <a:t>j</a:t>
            </a:r>
            <a:r>
              <a:rPr lang="de-DE" sz="2000" dirty="0" smtClean="0">
                <a:solidFill>
                  <a:srgbClr val="002060"/>
                </a:solidFill>
              </a:rPr>
              <a:t>eruje</a:t>
            </a:r>
            <a:r>
              <a:rPr lang="de-DE" sz="2000" dirty="0">
                <a:solidFill>
                  <a:srgbClr val="002060"/>
                </a:solidFill>
              </a:rPr>
              <a:t>, </a:t>
            </a:r>
            <a:r>
              <a:rPr lang="de-DE" sz="2000" dirty="0" smtClean="0">
                <a:solidFill>
                  <a:srgbClr val="002060"/>
                </a:solidFill>
              </a:rPr>
              <a:t>prima</a:t>
            </a:r>
            <a:r>
              <a:rPr lang="sr-Latn-ME" sz="2000" dirty="0" smtClean="0">
                <a:solidFill>
                  <a:srgbClr val="002060"/>
                </a:solidFill>
              </a:rPr>
              <a:t>la</a:t>
            </a:r>
            <a:r>
              <a:rPr lang="de-DE" sz="2000" dirty="0" smtClean="0">
                <a:solidFill>
                  <a:srgbClr val="002060"/>
                </a:solidFill>
              </a:rPr>
              <a:t>c </a:t>
            </a:r>
            <a:r>
              <a:rPr lang="de-DE" sz="2000" dirty="0">
                <a:solidFill>
                  <a:srgbClr val="002060"/>
                </a:solidFill>
              </a:rPr>
              <a:t>po prijemu ove poruke </a:t>
            </a:r>
            <a:r>
              <a:rPr lang="sr-Latn-ME" sz="2000" dirty="0" smtClean="0">
                <a:solidFill>
                  <a:srgbClr val="002060"/>
                </a:solidFill>
              </a:rPr>
              <a:t>l</a:t>
            </a:r>
            <a:r>
              <a:rPr lang="de-DE" sz="2000" dirty="0" smtClean="0">
                <a:solidFill>
                  <a:srgbClr val="002060"/>
                </a:solidFill>
              </a:rPr>
              <a:t>ako </a:t>
            </a:r>
            <a:r>
              <a:rPr lang="de-DE" sz="2000" dirty="0">
                <a:solidFill>
                  <a:srgbClr val="002060"/>
                </a:solidFill>
              </a:rPr>
              <a:t>utvrđuje validnost </a:t>
            </a:r>
            <a:r>
              <a:rPr lang="sr-Latn-ME" sz="2000" dirty="0" smtClean="0">
                <a:solidFill>
                  <a:srgbClr val="002060"/>
                </a:solidFill>
              </a:rPr>
              <a:t>Miloševog</a:t>
            </a:r>
            <a:r>
              <a:rPr lang="de-DE" sz="2000" dirty="0" smtClean="0">
                <a:solidFill>
                  <a:srgbClr val="002060"/>
                </a:solidFill>
              </a:rPr>
              <a:t> </a:t>
            </a:r>
            <a:r>
              <a:rPr lang="sr-Latn-ME" sz="2000" dirty="0">
                <a:solidFill>
                  <a:srgbClr val="002060"/>
                </a:solidFill>
              </a:rPr>
              <a:t>c</a:t>
            </a:r>
            <a:r>
              <a:rPr lang="de-DE" sz="2000" dirty="0" smtClean="0">
                <a:solidFill>
                  <a:srgbClr val="002060"/>
                </a:solidFill>
              </a:rPr>
              <a:t>ertifikata</a:t>
            </a:r>
            <a:r>
              <a:rPr lang="de-DE" sz="2000" dirty="0">
                <a:solidFill>
                  <a:srgbClr val="002060"/>
                </a:solidFill>
              </a:rPr>
              <a:t>.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7170" name="Picture 2" descr="Digital Certificate | WELCOME TO OUR BL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0" y="242773"/>
            <a:ext cx="485775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Using Adobe Sign for E-Signatures at Your Nonprofit"/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918" y="256319"/>
            <a:ext cx="1519518" cy="79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722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1"/>
            <a:ext cx="8418353" cy="6858000"/>
          </a:xfrm>
          <a:prstGeom prst="rect">
            <a:avLst/>
          </a:prstGeom>
          <a:solidFill>
            <a:srgbClr val="009AFF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1023059"/>
            <a:ext cx="569387" cy="586256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2500" dirty="0" smtClean="0">
                <a:solidFill>
                  <a:schemeClr val="bg1"/>
                </a:solidFill>
                <a:latin typeface="Impact" panose="020B0806030902050204" pitchFamily="34" charset="0"/>
              </a:rPr>
              <a:t>SADRŽAJ DIGITALNOG CERTIFIKATA</a:t>
            </a:r>
            <a:endParaRPr lang="en-US" sz="2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60965" y="469061"/>
            <a:ext cx="83506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SADRŽAJ DIGITALNOG CERTIFIKATA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4070" y="1922678"/>
            <a:ext cx="937593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CS" sz="2200" b="1" dirty="0">
                <a:solidFill>
                  <a:srgbClr val="002060"/>
                </a:solidFill>
              </a:rPr>
              <a:t>D</a:t>
            </a:r>
            <a:r>
              <a:rPr lang="en-US" sz="2200" b="1" dirty="0" err="1">
                <a:solidFill>
                  <a:srgbClr val="002060"/>
                </a:solidFill>
              </a:rPr>
              <a:t>igitalni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sr-Latn-ME" sz="2200" b="1" dirty="0" err="1">
                <a:solidFill>
                  <a:srgbClr val="002060"/>
                </a:solidFill>
              </a:rPr>
              <a:t>c</a:t>
            </a:r>
            <a:r>
              <a:rPr lang="en-US" sz="2200" b="1" dirty="0" err="1" smtClean="0">
                <a:solidFill>
                  <a:srgbClr val="002060"/>
                </a:solidFill>
              </a:rPr>
              <a:t>ertifikat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sadrži</a:t>
            </a:r>
            <a:r>
              <a:rPr lang="en-US" sz="2200" b="1" dirty="0">
                <a:solidFill>
                  <a:srgbClr val="002060"/>
                </a:solidFill>
              </a:rPr>
              <a:t>:</a:t>
            </a:r>
            <a:endParaRPr lang="en-US" sz="2200" dirty="0">
              <a:solidFill>
                <a:srgbClr val="002060"/>
              </a:solidFill>
            </a:endParaRPr>
          </a:p>
          <a:p>
            <a:pPr algn="just"/>
            <a:r>
              <a:rPr lang="en-US" sz="2200" b="1" dirty="0">
                <a:solidFill>
                  <a:srgbClr val="002060"/>
                </a:solidFill>
              </a:rPr>
              <a:t> 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</a:rPr>
              <a:t>podatke</a:t>
            </a:r>
            <a:r>
              <a:rPr lang="en-US" sz="2200" dirty="0">
                <a:solidFill>
                  <a:srgbClr val="002060"/>
                </a:solidFill>
              </a:rPr>
              <a:t> o </a:t>
            </a:r>
            <a:r>
              <a:rPr lang="en-US" sz="2200" dirty="0" err="1">
                <a:solidFill>
                  <a:srgbClr val="002060"/>
                </a:solidFill>
              </a:rPr>
              <a:t>identitetu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korisnika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CS" sz="2200" dirty="0">
                <a:solidFill>
                  <a:srgbClr val="002060"/>
                </a:solidFill>
              </a:rPr>
              <a:t>k</a:t>
            </a:r>
            <a:r>
              <a:rPr lang="en-US" sz="2200" dirty="0" err="1">
                <a:solidFill>
                  <a:srgbClr val="002060"/>
                </a:solidFill>
              </a:rPr>
              <a:t>ome</a:t>
            </a:r>
            <a:r>
              <a:rPr lang="en-US" sz="2200" dirty="0">
                <a:solidFill>
                  <a:srgbClr val="002060"/>
                </a:solidFill>
              </a:rPr>
              <a:t> je </a:t>
            </a:r>
            <a:r>
              <a:rPr lang="en-US" sz="2200" dirty="0" err="1">
                <a:solidFill>
                  <a:srgbClr val="002060"/>
                </a:solidFill>
              </a:rPr>
              <a:t>izdat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ME" sz="2200" dirty="0" err="1">
                <a:solidFill>
                  <a:srgbClr val="002060"/>
                </a:solidFill>
              </a:rPr>
              <a:t>c</a:t>
            </a:r>
            <a:r>
              <a:rPr lang="en-US" sz="2200" dirty="0" err="1" smtClean="0">
                <a:solidFill>
                  <a:srgbClr val="002060"/>
                </a:solidFill>
              </a:rPr>
              <a:t>ertifikat</a:t>
            </a:r>
            <a:r>
              <a:rPr lang="sr-Latn-CS" sz="2200" dirty="0" smtClean="0">
                <a:solidFill>
                  <a:srgbClr val="002060"/>
                </a:solidFill>
              </a:rPr>
              <a:t> </a:t>
            </a:r>
            <a:r>
              <a:rPr lang="sr-Latn-CS" sz="2200" dirty="0">
                <a:solidFill>
                  <a:srgbClr val="002060"/>
                </a:solidFill>
              </a:rPr>
              <a:t>(</a:t>
            </a:r>
            <a:r>
              <a:rPr lang="en-US" sz="2200" dirty="0" err="1">
                <a:solidFill>
                  <a:srgbClr val="002060"/>
                </a:solidFill>
              </a:rPr>
              <a:t>ime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prezime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sr-Latn-CS" sz="2200" dirty="0">
                <a:solidFill>
                  <a:srgbClr val="002060"/>
                </a:solidFill>
              </a:rPr>
              <a:t>e</a:t>
            </a:r>
            <a:r>
              <a:rPr lang="en-US" sz="2200" dirty="0">
                <a:solidFill>
                  <a:srgbClr val="002060"/>
                </a:solidFill>
              </a:rPr>
              <a:t>-mail </a:t>
            </a:r>
            <a:r>
              <a:rPr lang="en-US" sz="2200" dirty="0" err="1" smtClean="0">
                <a:solidFill>
                  <a:srgbClr val="002060"/>
                </a:solidFill>
              </a:rPr>
              <a:t>adresa</a:t>
            </a:r>
            <a:r>
              <a:rPr lang="en-US" sz="2200" dirty="0" smtClean="0">
                <a:solidFill>
                  <a:srgbClr val="002060"/>
                </a:solidFill>
              </a:rPr>
              <a:t>...</a:t>
            </a:r>
            <a:r>
              <a:rPr lang="sr-Latn-CS" sz="2200" dirty="0">
                <a:solidFill>
                  <a:srgbClr val="002060"/>
                </a:solidFill>
              </a:rPr>
              <a:t>).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de-DE" sz="2200" dirty="0">
                <a:solidFill>
                  <a:srgbClr val="002060"/>
                </a:solidFill>
              </a:rPr>
              <a:t>podatke o </a:t>
            </a:r>
            <a:r>
              <a:rPr lang="sr-Latn-ME" sz="2200" dirty="0" smtClean="0">
                <a:solidFill>
                  <a:srgbClr val="002060"/>
                </a:solidFill>
              </a:rPr>
              <a:t>c</a:t>
            </a:r>
            <a:r>
              <a:rPr lang="de-DE" sz="2200" dirty="0" smtClean="0">
                <a:solidFill>
                  <a:srgbClr val="002060"/>
                </a:solidFill>
              </a:rPr>
              <a:t>ertifikacionom t</a:t>
            </a:r>
            <a:r>
              <a:rPr lang="sr-Latn-ME" sz="2200" dirty="0" smtClean="0">
                <a:solidFill>
                  <a:srgbClr val="002060"/>
                </a:solidFill>
              </a:rPr>
              <a:t>ij</a:t>
            </a:r>
            <a:r>
              <a:rPr lang="de-DE" sz="2200" dirty="0" smtClean="0">
                <a:solidFill>
                  <a:srgbClr val="002060"/>
                </a:solidFill>
              </a:rPr>
              <a:t>elu</a:t>
            </a:r>
            <a:r>
              <a:rPr lang="de-DE" sz="2200" dirty="0">
                <a:solidFill>
                  <a:srgbClr val="002060"/>
                </a:solidFill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</a:rPr>
              <a:t>javni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kriptografski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ključ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korisnika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sr-Latn-ME" sz="2200" dirty="0" err="1">
                <a:solidFill>
                  <a:srgbClr val="002060"/>
                </a:solidFill>
              </a:rPr>
              <a:t>c</a:t>
            </a:r>
            <a:r>
              <a:rPr lang="en-US" sz="2200" dirty="0" err="1" smtClean="0">
                <a:solidFill>
                  <a:srgbClr val="002060"/>
                </a:solidFill>
              </a:rPr>
              <a:t>ertifikata</a:t>
            </a:r>
            <a:r>
              <a:rPr lang="en-US" sz="22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9" name="Picture 4" descr="Using Adobe Sign for E-Signatures at Your Nonprofit"/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918" y="256319"/>
            <a:ext cx="1519518" cy="79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973387" y="1922678"/>
            <a:ext cx="9359153" cy="33214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sr-Latn-CS" sz="2200" dirty="0">
                <a:solidFill>
                  <a:srgbClr val="002060"/>
                </a:solidFill>
              </a:rPr>
              <a:t>Digitalni </a:t>
            </a:r>
            <a:r>
              <a:rPr lang="sr-Latn-CS" sz="2200" dirty="0" smtClean="0">
                <a:solidFill>
                  <a:srgbClr val="002060"/>
                </a:solidFill>
              </a:rPr>
              <a:t>certifikat </a:t>
            </a:r>
            <a:r>
              <a:rPr lang="sr-Latn-CS" sz="2200" dirty="0">
                <a:solidFill>
                  <a:srgbClr val="002060"/>
                </a:solidFill>
              </a:rPr>
              <a:t>je elektronski dokumenat koji je javno dostupan na Internetu. Distribucijom </a:t>
            </a:r>
            <a:r>
              <a:rPr lang="sr-Latn-CS" sz="2200" dirty="0" smtClean="0">
                <a:solidFill>
                  <a:srgbClr val="002060"/>
                </a:solidFill>
              </a:rPr>
              <a:t>certifikata </a:t>
            </a:r>
            <a:r>
              <a:rPr lang="sr-Latn-CS" sz="2200" dirty="0">
                <a:solidFill>
                  <a:srgbClr val="002060"/>
                </a:solidFill>
              </a:rPr>
              <a:t>se distribuiraju i javni ključevi vlasnika </a:t>
            </a:r>
            <a:r>
              <a:rPr lang="sr-Latn-CS" sz="2200" dirty="0" smtClean="0">
                <a:solidFill>
                  <a:srgbClr val="002060"/>
                </a:solidFill>
              </a:rPr>
              <a:t>certifikata </a:t>
            </a:r>
            <a:r>
              <a:rPr lang="sr-Latn-CS" sz="2200" dirty="0">
                <a:solidFill>
                  <a:srgbClr val="002060"/>
                </a:solidFill>
              </a:rPr>
              <a:t>(parovi njihovih tajnih kriptografskih ključeva).  </a:t>
            </a:r>
            <a:endParaRPr lang="en-US" sz="2200" dirty="0">
              <a:solidFill>
                <a:srgbClr val="002060"/>
              </a:solidFill>
            </a:endParaRPr>
          </a:p>
          <a:p>
            <a:pPr algn="just"/>
            <a:endParaRPr lang="sr-Latn-CS" sz="2200" dirty="0" smtClean="0">
              <a:solidFill>
                <a:srgbClr val="002060"/>
              </a:solidFill>
            </a:endParaRPr>
          </a:p>
          <a:p>
            <a:pPr algn="just"/>
            <a:r>
              <a:rPr lang="sr-Latn-CS" sz="2200" dirty="0" smtClean="0">
                <a:solidFill>
                  <a:srgbClr val="002060"/>
                </a:solidFill>
              </a:rPr>
              <a:t>Digitalni </a:t>
            </a:r>
            <a:r>
              <a:rPr lang="sr-Latn-CS" sz="2200" dirty="0">
                <a:solidFill>
                  <a:srgbClr val="002060"/>
                </a:solidFill>
              </a:rPr>
              <a:t>c</a:t>
            </a:r>
            <a:r>
              <a:rPr lang="sr-Latn-CS" sz="2200" dirty="0" smtClean="0">
                <a:solidFill>
                  <a:srgbClr val="002060"/>
                </a:solidFill>
              </a:rPr>
              <a:t>ertifikat </a:t>
            </a:r>
            <a:r>
              <a:rPr lang="sr-Latn-CS" sz="2200" dirty="0">
                <a:solidFill>
                  <a:srgbClr val="002060"/>
                </a:solidFill>
              </a:rPr>
              <a:t>je nemoguće falsifikovati jer je potpisan tajnim kriptografskim ključem </a:t>
            </a:r>
            <a:r>
              <a:rPr lang="sr-Latn-CS" sz="2200" dirty="0" smtClean="0">
                <a:solidFill>
                  <a:srgbClr val="002060"/>
                </a:solidFill>
              </a:rPr>
              <a:t>certifikacionog tijela</a:t>
            </a:r>
            <a:r>
              <a:rPr lang="sr-Latn-CS" sz="2200" dirty="0">
                <a:solidFill>
                  <a:srgbClr val="002060"/>
                </a:solidFill>
              </a:rPr>
              <a:t>. </a:t>
            </a:r>
            <a:endParaRPr lang="sr-Latn-CS" sz="2200" dirty="0" smtClean="0">
              <a:solidFill>
                <a:srgbClr val="002060"/>
              </a:solidFill>
            </a:endParaRPr>
          </a:p>
          <a:p>
            <a:pPr algn="just"/>
            <a:r>
              <a:rPr lang="sr-Latn-CS" sz="2200" dirty="0" smtClean="0">
                <a:solidFill>
                  <a:srgbClr val="002060"/>
                </a:solidFill>
              </a:rPr>
              <a:t>Komunikacioni </a:t>
            </a:r>
            <a:r>
              <a:rPr lang="sr-Latn-CS" sz="2200" dirty="0">
                <a:solidFill>
                  <a:srgbClr val="002060"/>
                </a:solidFill>
              </a:rPr>
              <a:t>programi (na primer: Microsoft Internet Explorer) raspolažu sa digitalnim </a:t>
            </a:r>
            <a:r>
              <a:rPr lang="sr-Latn-CS" sz="2200" dirty="0" smtClean="0">
                <a:solidFill>
                  <a:srgbClr val="002060"/>
                </a:solidFill>
              </a:rPr>
              <a:t>certifikatima </a:t>
            </a:r>
            <a:r>
              <a:rPr lang="sr-Latn-CS" sz="2200" dirty="0">
                <a:solidFill>
                  <a:srgbClr val="002060"/>
                </a:solidFill>
              </a:rPr>
              <a:t>c</a:t>
            </a:r>
            <a:r>
              <a:rPr lang="sr-Latn-CS" sz="2200" dirty="0" smtClean="0">
                <a:solidFill>
                  <a:srgbClr val="002060"/>
                </a:solidFill>
              </a:rPr>
              <a:t>ertifikacionih tijela </a:t>
            </a:r>
            <a:r>
              <a:rPr lang="sr-Latn-CS" sz="2200" dirty="0">
                <a:solidFill>
                  <a:srgbClr val="002060"/>
                </a:solidFill>
              </a:rPr>
              <a:t>kojima se </a:t>
            </a:r>
            <a:r>
              <a:rPr lang="sr-Latn-CS" sz="2200" dirty="0" smtClean="0">
                <a:solidFill>
                  <a:srgbClr val="002060"/>
                </a:solidFill>
              </a:rPr>
              <a:t>vjeruje</a:t>
            </a:r>
            <a:r>
              <a:rPr lang="sr-Latn-CS" sz="2200" dirty="0">
                <a:solidFill>
                  <a:srgbClr val="002060"/>
                </a:solidFill>
              </a:rPr>
              <a:t>, pa samim tim i sa njihovim javnim ključevima. </a:t>
            </a:r>
            <a:endParaRPr lang="en-US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846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9AFF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1023059"/>
            <a:ext cx="569387" cy="586256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2500" dirty="0" smtClean="0">
                <a:solidFill>
                  <a:schemeClr val="bg1"/>
                </a:solidFill>
                <a:latin typeface="Impact" panose="020B0806030902050204" pitchFamily="34" charset="0"/>
              </a:rPr>
              <a:t>GDJE SE KORISTE DIGITALNI CERTIFIKATI ?</a:t>
            </a:r>
            <a:endParaRPr lang="en-US" sz="2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60965" y="469061"/>
            <a:ext cx="83506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SADRŽAJ DIGITALNOG CERTIFIKATA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4070" y="2218514"/>
            <a:ext cx="514010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2200" dirty="0">
                <a:solidFill>
                  <a:srgbClr val="002060"/>
                </a:solidFill>
              </a:rPr>
              <a:t>Svi ovi podaci formiraju </a:t>
            </a:r>
            <a:r>
              <a:rPr lang="sr-Latn-ME" sz="2200" dirty="0">
                <a:solidFill>
                  <a:srgbClr val="002060"/>
                </a:solidFill>
              </a:rPr>
              <a:t>c</a:t>
            </a:r>
            <a:r>
              <a:rPr lang="de-DE" sz="2200" dirty="0" smtClean="0">
                <a:solidFill>
                  <a:srgbClr val="002060"/>
                </a:solidFill>
              </a:rPr>
              <a:t>ertifikat </a:t>
            </a:r>
            <a:r>
              <a:rPr lang="de-DE" sz="2200" dirty="0">
                <a:solidFill>
                  <a:srgbClr val="002060"/>
                </a:solidFill>
              </a:rPr>
              <a:t>koji se na kraju šifrira koristeći tajni ključ CA. Ako korisnik ima </a:t>
            </a:r>
            <a:r>
              <a:rPr lang="de-DE" sz="2200" dirty="0" smtClean="0">
                <a:solidFill>
                  <a:srgbClr val="002060"/>
                </a:solidFill>
              </a:rPr>
              <a:t>pov</a:t>
            </a:r>
            <a:r>
              <a:rPr lang="sr-Latn-ME" sz="2200" dirty="0" smtClean="0">
                <a:solidFill>
                  <a:srgbClr val="002060"/>
                </a:solidFill>
              </a:rPr>
              <a:t>j</a:t>
            </a:r>
            <a:r>
              <a:rPr lang="de-DE" sz="2200" dirty="0" smtClean="0">
                <a:solidFill>
                  <a:srgbClr val="002060"/>
                </a:solidFill>
              </a:rPr>
              <a:t>erenja </a:t>
            </a:r>
            <a:r>
              <a:rPr lang="de-DE" sz="2200" dirty="0">
                <a:solidFill>
                  <a:srgbClr val="002060"/>
                </a:solidFill>
              </a:rPr>
              <a:t>u CA i ima CA javni ključ, može biti siguran u ispravnost </a:t>
            </a:r>
            <a:r>
              <a:rPr lang="sr-Latn-ME" sz="2200" dirty="0" smtClean="0">
                <a:solidFill>
                  <a:srgbClr val="002060"/>
                </a:solidFill>
              </a:rPr>
              <a:t>c</a:t>
            </a:r>
            <a:r>
              <a:rPr lang="de-DE" sz="2200" dirty="0" smtClean="0">
                <a:solidFill>
                  <a:srgbClr val="002060"/>
                </a:solidFill>
              </a:rPr>
              <a:t>ertifikata</a:t>
            </a:r>
            <a:r>
              <a:rPr lang="de-DE" sz="2200" dirty="0">
                <a:solidFill>
                  <a:srgbClr val="002060"/>
                </a:solidFill>
              </a:rPr>
              <a:t>. </a:t>
            </a:r>
            <a:endParaRPr lang="en-US" sz="22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certifik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127" y="19840"/>
            <a:ext cx="5073873" cy="398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Using Adobe Sign for E-Signatures at Your Nonprofit"/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918" y="256319"/>
            <a:ext cx="1519518" cy="79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4070" y="4170583"/>
            <a:ext cx="94162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2200" dirty="0">
                <a:solidFill>
                  <a:srgbClr val="002060"/>
                </a:solidFill>
              </a:rPr>
              <a:t>Velika je v</a:t>
            </a:r>
            <a:r>
              <a:rPr lang="sr-Latn-ME" sz="2200" dirty="0">
                <a:solidFill>
                  <a:srgbClr val="002060"/>
                </a:solidFill>
              </a:rPr>
              <a:t>j</a:t>
            </a:r>
            <a:r>
              <a:rPr lang="de-DE" sz="2200" dirty="0">
                <a:solidFill>
                  <a:srgbClr val="002060"/>
                </a:solidFill>
              </a:rPr>
              <a:t>er</a:t>
            </a:r>
            <a:r>
              <a:rPr lang="sr-Latn-ME" sz="2200" dirty="0">
                <a:solidFill>
                  <a:srgbClr val="002060"/>
                </a:solidFill>
              </a:rPr>
              <a:t>ovatnoća</a:t>
            </a:r>
            <a:r>
              <a:rPr lang="de-DE" sz="2200" dirty="0">
                <a:solidFill>
                  <a:srgbClr val="002060"/>
                </a:solidFill>
              </a:rPr>
              <a:t> da Web browser koji korisnik pos</a:t>
            </a:r>
            <a:r>
              <a:rPr lang="sr-Latn-ME" sz="2200" dirty="0">
                <a:solidFill>
                  <a:srgbClr val="002060"/>
                </a:solidFill>
              </a:rPr>
              <a:t>j</a:t>
            </a:r>
            <a:r>
              <a:rPr lang="de-DE" sz="2200" dirty="0">
                <a:solidFill>
                  <a:srgbClr val="002060"/>
                </a:solidFill>
              </a:rPr>
              <a:t>eduje </a:t>
            </a:r>
            <a:r>
              <a:rPr lang="sr-Latn-ME" sz="2200" dirty="0">
                <a:solidFill>
                  <a:srgbClr val="002060"/>
                </a:solidFill>
              </a:rPr>
              <a:t>i</a:t>
            </a:r>
            <a:r>
              <a:rPr lang="de-DE" sz="2200" dirty="0">
                <a:solidFill>
                  <a:srgbClr val="002060"/>
                </a:solidFill>
              </a:rPr>
              <a:t> već sadrži javni ključ CA jer su Netscape i Microsoft </a:t>
            </a:r>
            <a:r>
              <a:rPr lang="de-DE" sz="2200" dirty="0" smtClean="0">
                <a:solidFill>
                  <a:srgbClr val="002060"/>
                </a:solidFill>
              </a:rPr>
              <a:t>proc</a:t>
            </a:r>
            <a:r>
              <a:rPr lang="sr-Latn-ME" sz="2200" dirty="0" smtClean="0">
                <a:solidFill>
                  <a:srgbClr val="002060"/>
                </a:solidFill>
              </a:rPr>
              <a:t>ij</a:t>
            </a:r>
            <a:r>
              <a:rPr lang="de-DE" sz="2200" dirty="0">
                <a:solidFill>
                  <a:srgbClr val="002060"/>
                </a:solidFill>
              </a:rPr>
              <a:t>enili kojim se CA može najviše v</a:t>
            </a:r>
            <a:r>
              <a:rPr lang="sr-Latn-ME" sz="2200" dirty="0">
                <a:solidFill>
                  <a:srgbClr val="002060"/>
                </a:solidFill>
              </a:rPr>
              <a:t>j</a:t>
            </a:r>
            <a:r>
              <a:rPr lang="de-DE" sz="2200" dirty="0">
                <a:solidFill>
                  <a:srgbClr val="002060"/>
                </a:solidFill>
              </a:rPr>
              <a:t>erovati, pa su njihove javne ključeve uključili u svoje browsere. </a:t>
            </a:r>
            <a:endParaRPr lang="sr-Latn-ME" sz="2200" dirty="0">
              <a:solidFill>
                <a:srgbClr val="002060"/>
              </a:solidFill>
            </a:endParaRPr>
          </a:p>
          <a:p>
            <a:pPr algn="just"/>
            <a:r>
              <a:rPr lang="de-DE" sz="2200" dirty="0">
                <a:solidFill>
                  <a:srgbClr val="002060"/>
                </a:solidFill>
              </a:rPr>
              <a:t>Najčešće korišćeni standard za digitalne certifikate je X.509.</a:t>
            </a:r>
            <a:endParaRPr lang="en-US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4106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9AFF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672353"/>
            <a:ext cx="646331" cy="621326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STATUS DIGITALNOG CERTIFIKATA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60965" y="469061"/>
            <a:ext cx="83506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GDJE SE KORISTE DIGITALNI CERTIFIKATI ?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4070" y="1922678"/>
            <a:ext cx="937593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CS" sz="2200" dirty="0">
                <a:solidFill>
                  <a:srgbClr val="002060"/>
                </a:solidFill>
              </a:rPr>
              <a:t>Svuda </a:t>
            </a:r>
            <a:r>
              <a:rPr lang="sr-Latn-CS" sz="2200" dirty="0" smtClean="0">
                <a:solidFill>
                  <a:srgbClr val="002060"/>
                </a:solidFill>
              </a:rPr>
              <a:t>gdje </a:t>
            </a:r>
            <a:r>
              <a:rPr lang="sr-Latn-CS" sz="2200" dirty="0">
                <a:solidFill>
                  <a:srgbClr val="002060"/>
                </a:solidFill>
              </a:rPr>
              <a:t>je neophodno dokazati identitet učesnika u komunikaciji:</a:t>
            </a:r>
            <a:endParaRPr lang="en-US" sz="2200" dirty="0">
              <a:solidFill>
                <a:srgbClr val="002060"/>
              </a:solidFill>
            </a:endParaRPr>
          </a:p>
          <a:p>
            <a:pPr algn="just"/>
            <a:r>
              <a:rPr lang="sr-Latn-CS" sz="2200" dirty="0">
                <a:solidFill>
                  <a:srgbClr val="002060"/>
                </a:solidFill>
              </a:rPr>
              <a:t> 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individualni korisnici ih koriste pri digitalnom potpisivanju email poruka i elektronskih dokumenata.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prilikom pristupanja računarskim resursima </a:t>
            </a:r>
            <a:r>
              <a:rPr lang="sr-Latn-CS" sz="2200" dirty="0" smtClean="0">
                <a:solidFill>
                  <a:srgbClr val="002060"/>
                </a:solidFill>
              </a:rPr>
              <a:t>umjesto </a:t>
            </a:r>
            <a:r>
              <a:rPr lang="sr-Latn-CS" sz="2200" dirty="0">
                <a:solidFill>
                  <a:srgbClr val="002060"/>
                </a:solidFill>
              </a:rPr>
              <a:t>korisničkog imena i lozinke.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organizacije kojima je potreban pouzdan dokaz identiteta.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serveri koji moraju da dokažu da se baš na njima nalazi sadržaj koji korisnik </a:t>
            </a:r>
            <a:r>
              <a:rPr lang="sr-Latn-CS" sz="2200" dirty="0" smtClean="0">
                <a:solidFill>
                  <a:srgbClr val="002060"/>
                </a:solidFill>
              </a:rPr>
              <a:t>zahtijeva</a:t>
            </a:r>
            <a:r>
              <a:rPr lang="sr-Latn-CS" sz="2200" dirty="0">
                <a:solidFill>
                  <a:srgbClr val="002060"/>
                </a:solidFill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softver za koji mora da se dokaže </a:t>
            </a:r>
            <a:r>
              <a:rPr lang="sr-Latn-CS" sz="2200" dirty="0" smtClean="0">
                <a:solidFill>
                  <a:srgbClr val="002060"/>
                </a:solidFill>
              </a:rPr>
              <a:t>porijeklo</a:t>
            </a:r>
            <a:r>
              <a:rPr lang="sr-Latn-CS" sz="2200" dirty="0">
                <a:solidFill>
                  <a:srgbClr val="002060"/>
                </a:solidFill>
              </a:rPr>
              <a:t>, tj. da nije lažan.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za online </a:t>
            </a:r>
            <a:r>
              <a:rPr lang="sr-Latn-CS" sz="2200" dirty="0" smtClean="0">
                <a:solidFill>
                  <a:srgbClr val="002060"/>
                </a:solidFill>
              </a:rPr>
              <a:t>bezbjedne </a:t>
            </a:r>
            <a:r>
              <a:rPr lang="sr-Latn-CS" sz="2200" dirty="0">
                <a:solidFill>
                  <a:srgbClr val="002060"/>
                </a:solidFill>
              </a:rPr>
              <a:t>poslovne transakcije između kompanija.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za sigurnost organizacija u privatnom, javnom i državnom sektoru.</a:t>
            </a:r>
            <a:endParaRPr lang="en-US" sz="2200" dirty="0">
              <a:solidFill>
                <a:srgbClr val="002060"/>
              </a:solidFill>
            </a:endParaRPr>
          </a:p>
        </p:txBody>
      </p:sp>
      <p:pic>
        <p:nvPicPr>
          <p:cNvPr id="8" name="Picture 4" descr="Using Adobe Sign for E-Signatures at Your Nonprofit"/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918" y="256319"/>
            <a:ext cx="1519518" cy="79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67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9AFF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242773"/>
            <a:ext cx="646331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VRSTE DIGITALNIH CERTIFIKATA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60965" y="469061"/>
            <a:ext cx="83506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STATUS DIGITALNOG CERTIFIKATA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3387" y="1587004"/>
            <a:ext cx="93759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CS" sz="2200" dirty="0">
                <a:solidFill>
                  <a:srgbClr val="002060"/>
                </a:solidFill>
              </a:rPr>
              <a:t>Status </a:t>
            </a:r>
            <a:r>
              <a:rPr lang="sr-Latn-CS" sz="2200" dirty="0" smtClean="0">
                <a:solidFill>
                  <a:srgbClr val="002060"/>
                </a:solidFill>
              </a:rPr>
              <a:t>certifikata </a:t>
            </a:r>
            <a:r>
              <a:rPr lang="sr-Latn-CS" sz="2200" dirty="0">
                <a:solidFill>
                  <a:srgbClr val="002060"/>
                </a:solidFill>
              </a:rPr>
              <a:t>može biti </a:t>
            </a:r>
            <a:r>
              <a:rPr lang="sr-Latn-CS" sz="2200" dirty="0" smtClean="0">
                <a:solidFill>
                  <a:srgbClr val="002060"/>
                </a:solidFill>
              </a:rPr>
              <a:t>promjenljiv </a:t>
            </a:r>
            <a:r>
              <a:rPr lang="sr-Latn-CS" sz="2200" dirty="0">
                <a:solidFill>
                  <a:srgbClr val="002060"/>
                </a:solidFill>
              </a:rPr>
              <a:t>tokom vremena.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78192" y="3099169"/>
            <a:ext cx="1487401" cy="62377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 smtClean="0">
                <a:solidFill>
                  <a:srgbClr val="002060"/>
                </a:solidFill>
              </a:rPr>
              <a:t>VALIDNI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121645" y="3090928"/>
            <a:ext cx="1479177" cy="63201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 smtClean="0">
                <a:solidFill>
                  <a:srgbClr val="002060"/>
                </a:solidFill>
              </a:rPr>
              <a:t>NEVALIDNI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65593" y="2098093"/>
            <a:ext cx="1479177" cy="63201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>
                <a:solidFill>
                  <a:srgbClr val="002060"/>
                </a:solidFill>
              </a:rPr>
              <a:t>C</a:t>
            </a:r>
            <a:r>
              <a:rPr lang="sr-Latn-ME" b="1" dirty="0" smtClean="0">
                <a:solidFill>
                  <a:srgbClr val="002060"/>
                </a:solidFill>
              </a:rPr>
              <a:t>ERTIFIKATI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rot="8277019">
            <a:off x="5008808" y="2634112"/>
            <a:ext cx="524435" cy="322731"/>
          </a:xfrm>
          <a:prstGeom prst="rightArrow">
            <a:avLst/>
          </a:prstGeom>
          <a:solidFill>
            <a:srgbClr val="00A0A8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2249168">
            <a:off x="7094362" y="2624013"/>
            <a:ext cx="524435" cy="322731"/>
          </a:xfrm>
          <a:prstGeom prst="rightArrow">
            <a:avLst/>
          </a:prstGeom>
          <a:solidFill>
            <a:srgbClr val="00A0A8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287024" y="4172207"/>
            <a:ext cx="78411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200" dirty="0">
                <a:solidFill>
                  <a:srgbClr val="002060"/>
                </a:solidFill>
              </a:rPr>
              <a:t>Faktori koji dovode do narušavanja validnosti digitalnih </a:t>
            </a:r>
            <a:r>
              <a:rPr lang="sr-Latn-CS" sz="2200" dirty="0" smtClean="0">
                <a:solidFill>
                  <a:srgbClr val="002060"/>
                </a:solidFill>
              </a:rPr>
              <a:t>certifikata</a:t>
            </a:r>
            <a:r>
              <a:rPr lang="sr-Latn-CS" sz="2200" dirty="0">
                <a:solidFill>
                  <a:srgbClr val="002060"/>
                </a:solidFill>
              </a:rPr>
              <a:t>:</a:t>
            </a:r>
            <a:endParaRPr lang="en-US" sz="2200" dirty="0">
              <a:solidFill>
                <a:srgbClr val="002060"/>
              </a:solidFill>
            </a:endParaRPr>
          </a:p>
          <a:p>
            <a:r>
              <a:rPr lang="sr-Latn-CS" sz="2200" dirty="0">
                <a:solidFill>
                  <a:srgbClr val="002060"/>
                </a:solidFill>
              </a:rPr>
              <a:t> </a:t>
            </a:r>
            <a:endParaRPr lang="en-US" sz="2200" dirty="0">
              <a:solidFill>
                <a:srgbClr val="00206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gubitak </a:t>
            </a:r>
            <a:r>
              <a:rPr lang="sr-Latn-CS" sz="2200" dirty="0" smtClean="0">
                <a:solidFill>
                  <a:srgbClr val="002060"/>
                </a:solidFill>
              </a:rPr>
              <a:t>certifikata</a:t>
            </a:r>
            <a:r>
              <a:rPr lang="sr-Latn-CS" sz="2200" dirty="0">
                <a:solidFill>
                  <a:srgbClr val="002060"/>
                </a:solidFill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kompromit</a:t>
            </a:r>
            <a:r>
              <a:rPr lang="en-US" sz="2200" dirty="0" err="1">
                <a:solidFill>
                  <a:srgbClr val="002060"/>
                </a:solidFill>
              </a:rPr>
              <a:t>ovanja</a:t>
            </a:r>
            <a:r>
              <a:rPr lang="sr-Latn-CS" sz="2200" dirty="0">
                <a:solidFill>
                  <a:srgbClr val="002060"/>
                </a:solidFill>
              </a:rPr>
              <a:t> privatnog ključa.</a:t>
            </a:r>
            <a:endParaRPr lang="en-US" sz="2200" dirty="0">
              <a:solidFill>
                <a:srgbClr val="00206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sr-Latn-CS" sz="2200" dirty="0" smtClean="0">
                <a:solidFill>
                  <a:srgbClr val="002060"/>
                </a:solidFill>
              </a:rPr>
              <a:t>promjene </a:t>
            </a:r>
            <a:r>
              <a:rPr lang="sr-Latn-CS" sz="2200" dirty="0">
                <a:solidFill>
                  <a:srgbClr val="002060"/>
                </a:solidFill>
              </a:rPr>
              <a:t>imena subjekta </a:t>
            </a:r>
            <a:r>
              <a:rPr lang="sr-Latn-CS" sz="2200" dirty="0" smtClean="0">
                <a:solidFill>
                  <a:srgbClr val="002060"/>
                </a:solidFill>
              </a:rPr>
              <a:t>certifikata</a:t>
            </a:r>
            <a:r>
              <a:rPr lang="sr-Latn-CS" sz="2200" dirty="0">
                <a:solidFill>
                  <a:srgbClr val="002060"/>
                </a:solidFill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oštećenje </a:t>
            </a:r>
            <a:r>
              <a:rPr lang="sr-Latn-CS" sz="2200" dirty="0" smtClean="0">
                <a:solidFill>
                  <a:srgbClr val="002060"/>
                </a:solidFill>
              </a:rPr>
              <a:t>certifikata.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7024" y="4146037"/>
            <a:ext cx="9248585" cy="2462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sr-Latn-CS" sz="2200" dirty="0">
                <a:solidFill>
                  <a:srgbClr val="002060"/>
                </a:solidFill>
              </a:rPr>
              <a:t>Procedura opoziva </a:t>
            </a:r>
            <a:r>
              <a:rPr lang="sr-Latn-CS" sz="2200" dirty="0" smtClean="0">
                <a:solidFill>
                  <a:srgbClr val="002060"/>
                </a:solidFill>
              </a:rPr>
              <a:t>certifikata</a:t>
            </a:r>
            <a:r>
              <a:rPr lang="sr-Latn-CS" sz="2200" dirty="0">
                <a:solidFill>
                  <a:srgbClr val="002060"/>
                </a:solidFill>
              </a:rPr>
              <a:t>:</a:t>
            </a:r>
            <a:endParaRPr lang="en-US" sz="2200" dirty="0">
              <a:solidFill>
                <a:srgbClr val="002060"/>
              </a:solidFill>
            </a:endParaRPr>
          </a:p>
          <a:p>
            <a:pPr algn="just"/>
            <a:r>
              <a:rPr lang="sr-Latn-CS" sz="2200" dirty="0">
                <a:solidFill>
                  <a:srgbClr val="002060"/>
                </a:solidFill>
              </a:rPr>
              <a:t> </a:t>
            </a:r>
            <a:endParaRPr lang="en-US" sz="2200" dirty="0">
              <a:solidFill>
                <a:srgbClr val="002060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Subjekti </a:t>
            </a:r>
            <a:r>
              <a:rPr lang="sr-Latn-CS" sz="2200" dirty="0" smtClean="0">
                <a:solidFill>
                  <a:srgbClr val="002060"/>
                </a:solidFill>
              </a:rPr>
              <a:t>certifikata </a:t>
            </a:r>
            <a:r>
              <a:rPr lang="sr-Latn-CS" sz="2200" dirty="0">
                <a:solidFill>
                  <a:srgbClr val="002060"/>
                </a:solidFill>
              </a:rPr>
              <a:t>se obraćaju </a:t>
            </a:r>
            <a:r>
              <a:rPr lang="sr-Latn-CS" sz="2200" dirty="0" smtClean="0">
                <a:solidFill>
                  <a:srgbClr val="002060"/>
                </a:solidFill>
              </a:rPr>
              <a:t>certifikacionom tijelu </a:t>
            </a:r>
            <a:r>
              <a:rPr lang="sr-Latn-CS" sz="2200" dirty="0">
                <a:solidFill>
                  <a:srgbClr val="002060"/>
                </a:solidFill>
              </a:rPr>
              <a:t>sa </a:t>
            </a:r>
            <a:r>
              <a:rPr lang="sr-Latn-CS" sz="2200" dirty="0" smtClean="0">
                <a:solidFill>
                  <a:srgbClr val="002060"/>
                </a:solidFill>
              </a:rPr>
              <a:t>zahtjevom </a:t>
            </a:r>
            <a:r>
              <a:rPr lang="sr-Latn-CS" sz="2200" dirty="0">
                <a:solidFill>
                  <a:srgbClr val="002060"/>
                </a:solidFill>
              </a:rPr>
              <a:t>za opoziv.</a:t>
            </a:r>
            <a:endParaRPr lang="en-US" sz="2200" dirty="0">
              <a:solidFill>
                <a:srgbClr val="002060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C</a:t>
            </a:r>
            <a:r>
              <a:rPr lang="sr-Latn-CS" sz="2200" dirty="0" smtClean="0">
                <a:solidFill>
                  <a:srgbClr val="002060"/>
                </a:solidFill>
              </a:rPr>
              <a:t>ertifikaciono tijelo </a:t>
            </a:r>
            <a:r>
              <a:rPr lang="sr-Latn-CS" sz="2200" dirty="0">
                <a:solidFill>
                  <a:srgbClr val="002060"/>
                </a:solidFill>
              </a:rPr>
              <a:t>proglašava </a:t>
            </a:r>
            <a:r>
              <a:rPr lang="sr-Latn-CS" sz="2200" dirty="0" smtClean="0">
                <a:solidFill>
                  <a:srgbClr val="002060"/>
                </a:solidFill>
              </a:rPr>
              <a:t>certifikat </a:t>
            </a:r>
            <a:r>
              <a:rPr lang="sr-Latn-CS" sz="2200" dirty="0">
                <a:solidFill>
                  <a:srgbClr val="002060"/>
                </a:solidFill>
              </a:rPr>
              <a:t>opozvanim.</a:t>
            </a:r>
            <a:endParaRPr lang="en-US" sz="2200" dirty="0">
              <a:solidFill>
                <a:srgbClr val="002060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C</a:t>
            </a:r>
            <a:r>
              <a:rPr lang="sr-Latn-CS" sz="2200" dirty="0" smtClean="0">
                <a:solidFill>
                  <a:srgbClr val="002060"/>
                </a:solidFill>
              </a:rPr>
              <a:t>ertifikat </a:t>
            </a:r>
            <a:r>
              <a:rPr lang="sr-Latn-CS" sz="2200" dirty="0">
                <a:solidFill>
                  <a:srgbClr val="002060"/>
                </a:solidFill>
              </a:rPr>
              <a:t>se </a:t>
            </a:r>
            <a:r>
              <a:rPr lang="sr-Latn-CS" sz="2200" dirty="0" smtClean="0">
                <a:solidFill>
                  <a:srgbClr val="002060"/>
                </a:solidFill>
              </a:rPr>
              <a:t>smješta </a:t>
            </a:r>
            <a:r>
              <a:rPr lang="sr-Latn-CS" sz="2200" dirty="0">
                <a:solidFill>
                  <a:srgbClr val="002060"/>
                </a:solidFill>
              </a:rPr>
              <a:t>u listu opozvanih </a:t>
            </a:r>
            <a:r>
              <a:rPr lang="sr-Latn-CS" sz="2200" dirty="0" smtClean="0">
                <a:solidFill>
                  <a:srgbClr val="002060"/>
                </a:solidFill>
              </a:rPr>
              <a:t>certifikata</a:t>
            </a:r>
            <a:r>
              <a:rPr lang="sr-Latn-CS" sz="2200" dirty="0">
                <a:solidFill>
                  <a:srgbClr val="002060"/>
                </a:solidFill>
              </a:rPr>
              <a:t>.</a:t>
            </a:r>
            <a:endParaRPr lang="en-US" sz="2200" dirty="0">
              <a:solidFill>
                <a:srgbClr val="002060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sr-Latn-CS" sz="2200" dirty="0">
                <a:solidFill>
                  <a:srgbClr val="002060"/>
                </a:solidFill>
              </a:rPr>
              <a:t>Lista se digitalno potpisuje od strane </a:t>
            </a:r>
            <a:r>
              <a:rPr lang="sr-Latn-CS" sz="2200" dirty="0" smtClean="0">
                <a:solidFill>
                  <a:srgbClr val="002060"/>
                </a:solidFill>
              </a:rPr>
              <a:t>certifikacionog tijela </a:t>
            </a:r>
            <a:r>
              <a:rPr lang="sr-Latn-CS" sz="2200" dirty="0">
                <a:solidFill>
                  <a:srgbClr val="002060"/>
                </a:solidFill>
              </a:rPr>
              <a:t>i time štiti od  neovlašćenog rukovanja.</a:t>
            </a:r>
            <a:endParaRPr lang="en-US" sz="2200" dirty="0">
              <a:solidFill>
                <a:srgbClr val="002060"/>
              </a:solidFill>
            </a:endParaRPr>
          </a:p>
        </p:txBody>
      </p:sp>
      <p:pic>
        <p:nvPicPr>
          <p:cNvPr id="15" name="Picture 4" descr="Using Adobe Sign for E-Signatures at Your Nonprofit"/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918" y="256319"/>
            <a:ext cx="1519518" cy="79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8704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9AFF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82314" y="1023059"/>
            <a:ext cx="569387" cy="572736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2500" dirty="0" smtClean="0">
                <a:solidFill>
                  <a:schemeClr val="bg1"/>
                </a:solidFill>
                <a:latin typeface="Impact" panose="020B0806030902050204" pitchFamily="34" charset="0"/>
              </a:rPr>
              <a:t>MEDIJI ZA ČUVANJE DIGITALNIH CERTIFIKATA</a:t>
            </a:r>
            <a:endParaRPr lang="en-US" sz="2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60965" y="469061"/>
            <a:ext cx="83506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VRSTE DIGITALNIH CERTIFIKATA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60965" y="1131685"/>
            <a:ext cx="6911257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spcAft>
                <a:spcPts val="0"/>
              </a:spcAft>
            </a:pPr>
            <a:r>
              <a:rPr lang="sr-Latn-CS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Možemo </a:t>
            </a: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navesti neke vrste elektronskih </a:t>
            </a:r>
            <a:r>
              <a:rPr lang="sr-Latn-CS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certifikata</a:t>
            </a: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85800" algn="l"/>
              </a:tabLst>
            </a:pP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Kvalifikovani </a:t>
            </a:r>
            <a:r>
              <a:rPr lang="sr-Latn-CS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certifikat</a:t>
            </a: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85800" algn="l"/>
              </a:tabLst>
            </a:pP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WEB </a:t>
            </a:r>
            <a:r>
              <a:rPr lang="sr-Latn-CS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certifikat</a:t>
            </a: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85800" algn="l"/>
              </a:tabLst>
            </a:pP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 </a:t>
            </a:r>
            <a:r>
              <a:rPr lang="sr-Latn-CS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certifikat </a:t>
            </a: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 Web server.</a:t>
            </a: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85800" algn="l"/>
              </a:tabLst>
            </a:pP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Unified Communications </a:t>
            </a:r>
            <a:r>
              <a:rPr lang="sr-Latn-CS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certifikat</a:t>
            </a: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85800" algn="l"/>
              </a:tabLst>
            </a:pP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TSA </a:t>
            </a:r>
            <a:r>
              <a:rPr lang="sr-Latn-CS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certifikat </a:t>
            </a: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 Timestamp server.</a:t>
            </a: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85800" algn="l"/>
              </a:tabLst>
            </a:pP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VPN </a:t>
            </a:r>
            <a:r>
              <a:rPr lang="sr-Latn-CS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certifikat </a:t>
            </a: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 VPN server.</a:t>
            </a: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85800" algn="l"/>
              </a:tabLst>
            </a:pP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Code Signing </a:t>
            </a:r>
            <a:r>
              <a:rPr lang="sr-Latn-CS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certifikat</a:t>
            </a:r>
            <a:r>
              <a:rPr lang="sr-Latn-CS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98653" y="1479044"/>
            <a:ext cx="9469035" cy="44240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sr-Latn-CS" sz="2200" b="1" dirty="0">
                <a:solidFill>
                  <a:srgbClr val="002060"/>
                </a:solidFill>
              </a:rPr>
              <a:t>Kvalifikovani </a:t>
            </a:r>
            <a:r>
              <a:rPr lang="sr-Latn-CS" sz="2200" b="1" dirty="0" smtClean="0">
                <a:solidFill>
                  <a:srgbClr val="002060"/>
                </a:solidFill>
              </a:rPr>
              <a:t>certifikati</a:t>
            </a:r>
            <a:r>
              <a:rPr lang="sr-Latn-CS" sz="2200" dirty="0" smtClean="0">
                <a:solidFill>
                  <a:srgbClr val="002060"/>
                </a:solidFill>
              </a:rPr>
              <a:t> </a:t>
            </a:r>
            <a:r>
              <a:rPr lang="sr-Latn-CS" sz="2200" dirty="0">
                <a:solidFill>
                  <a:srgbClr val="002060"/>
                </a:solidFill>
              </a:rPr>
              <a:t>su standardni X.509 verzija 3 </a:t>
            </a:r>
            <a:r>
              <a:rPr lang="sr-Latn-CS" sz="2200" dirty="0" smtClean="0">
                <a:solidFill>
                  <a:srgbClr val="002060"/>
                </a:solidFill>
              </a:rPr>
              <a:t>certifikati </a:t>
            </a:r>
            <a:r>
              <a:rPr lang="sr-Latn-CS" sz="2200" dirty="0">
                <a:solidFill>
                  <a:srgbClr val="002060"/>
                </a:solidFill>
              </a:rPr>
              <a:t>koji mogu da se koriste za kreiranje i verifikovanje kvalifikovanog elektronskog potpisa, koji ima isto pravno dejstvo kao svojeručni </a:t>
            </a:r>
            <a:r>
              <a:rPr lang="sr-Latn-CS" sz="2200" dirty="0" smtClean="0">
                <a:solidFill>
                  <a:srgbClr val="002060"/>
                </a:solidFill>
              </a:rPr>
              <a:t>potpis.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98653" y="1567427"/>
            <a:ext cx="9563164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sr-Latn-CS" sz="2200" b="1" dirty="0">
                <a:solidFill>
                  <a:srgbClr val="002060"/>
                </a:solidFill>
              </a:rPr>
              <a:t>WEB </a:t>
            </a:r>
            <a:r>
              <a:rPr lang="sr-Latn-CS" sz="2200" b="1" dirty="0" smtClean="0">
                <a:solidFill>
                  <a:srgbClr val="002060"/>
                </a:solidFill>
              </a:rPr>
              <a:t>certifikati</a:t>
            </a:r>
            <a:r>
              <a:rPr lang="sr-Latn-CS" sz="2200" dirty="0" smtClean="0">
                <a:solidFill>
                  <a:srgbClr val="002060"/>
                </a:solidFill>
              </a:rPr>
              <a:t> </a:t>
            </a:r>
            <a:r>
              <a:rPr lang="sr-Latn-CS" sz="2200" dirty="0">
                <a:solidFill>
                  <a:srgbClr val="002060"/>
                </a:solidFill>
              </a:rPr>
              <a:t>su standardni X.509 verzija 3 </a:t>
            </a:r>
            <a:r>
              <a:rPr lang="sr-Latn-CS" sz="2200" dirty="0" smtClean="0">
                <a:solidFill>
                  <a:srgbClr val="002060"/>
                </a:solidFill>
              </a:rPr>
              <a:t>certifikati </a:t>
            </a:r>
            <a:r>
              <a:rPr lang="sr-Latn-CS" sz="2200" dirty="0">
                <a:solidFill>
                  <a:srgbClr val="002060"/>
                </a:solidFill>
              </a:rPr>
              <a:t>koji mogu da se koriste u okviru Microsoft aplikacija (Internet Explorer, Outlook, Outlook Express, Word, Excel, PowerPoint i drugih) i aplikacija drugih proizvođača (Mozilla Firefox i Thunderbird, Adobe Acrobat i Reader, OpenOffice Writer i drugih), za autentifikaciju, šifrovanje/dešifrovanje i potpisivanje/verifikovanje potpisanih datoteka, elektronskih pisama i transakcija.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98652" y="1611618"/>
            <a:ext cx="9563165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sr-Latn-CS" sz="2200" b="1" dirty="0">
                <a:solidFill>
                  <a:srgbClr val="002060"/>
                </a:solidFill>
              </a:rPr>
              <a:t>SER </a:t>
            </a:r>
            <a:r>
              <a:rPr lang="sr-Latn-CS" sz="2200" b="1" dirty="0" smtClean="0">
                <a:solidFill>
                  <a:srgbClr val="002060"/>
                </a:solidFill>
              </a:rPr>
              <a:t>certifikati</a:t>
            </a:r>
            <a:r>
              <a:rPr lang="sr-Latn-CS" sz="2200" dirty="0" smtClean="0">
                <a:solidFill>
                  <a:srgbClr val="002060"/>
                </a:solidFill>
              </a:rPr>
              <a:t> </a:t>
            </a:r>
            <a:r>
              <a:rPr lang="sr-Latn-CS" sz="2200" dirty="0">
                <a:solidFill>
                  <a:srgbClr val="002060"/>
                </a:solidFill>
              </a:rPr>
              <a:t>za Web servere su standardni X.509 verzija 3 </a:t>
            </a:r>
            <a:r>
              <a:rPr lang="sr-Latn-CS" sz="2200" dirty="0" smtClean="0">
                <a:solidFill>
                  <a:srgbClr val="002060"/>
                </a:solidFill>
              </a:rPr>
              <a:t>certifikati </a:t>
            </a:r>
            <a:r>
              <a:rPr lang="sr-Latn-CS" sz="2200" dirty="0">
                <a:solidFill>
                  <a:srgbClr val="002060"/>
                </a:solidFill>
              </a:rPr>
              <a:t>koji se koriste za konfigurisanje SSL (Secure Sockets Layer) i/ili TLS (Transport Layer Security) protokola na Web serverima (Microsoft IIS, Apache, Sun-Netscape iPlanet, Red Hat Stronghold, Sun ONE, IBM HTTP Server,...). </a:t>
            </a:r>
            <a:r>
              <a:rPr lang="sr-Latn-CS" sz="2200" dirty="0" smtClean="0">
                <a:solidFill>
                  <a:srgbClr val="002060"/>
                </a:solidFill>
              </a:rPr>
              <a:t>Namjena </a:t>
            </a:r>
            <a:r>
              <a:rPr lang="sr-Latn-CS" sz="2200" dirty="0">
                <a:solidFill>
                  <a:srgbClr val="002060"/>
                </a:solidFill>
              </a:rPr>
              <a:t>SSL i TLS protokola je uspostavljanje zaštićenog komunikacionog kanala između Web servera i Web klijenata.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98651" y="1567427"/>
            <a:ext cx="9563166" cy="4708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sr-Latn-CS" sz="2000" b="1" dirty="0">
                <a:solidFill>
                  <a:srgbClr val="002060"/>
                </a:solidFill>
              </a:rPr>
              <a:t>Unified Communications </a:t>
            </a:r>
            <a:r>
              <a:rPr lang="sr-Latn-CS" sz="2000" b="1" dirty="0" smtClean="0">
                <a:solidFill>
                  <a:srgbClr val="002060"/>
                </a:solidFill>
              </a:rPr>
              <a:t>certifikati</a:t>
            </a:r>
            <a:r>
              <a:rPr lang="sr-Latn-CS" sz="2000" dirty="0" smtClean="0">
                <a:solidFill>
                  <a:srgbClr val="002060"/>
                </a:solidFill>
              </a:rPr>
              <a:t> </a:t>
            </a:r>
            <a:r>
              <a:rPr lang="sr-Latn-CS" sz="2000" dirty="0">
                <a:solidFill>
                  <a:srgbClr val="002060"/>
                </a:solidFill>
              </a:rPr>
              <a:t>ili SAN </a:t>
            </a:r>
            <a:r>
              <a:rPr lang="sr-Latn-CS" sz="2000" dirty="0" smtClean="0">
                <a:solidFill>
                  <a:srgbClr val="002060"/>
                </a:solidFill>
              </a:rPr>
              <a:t>certifikati </a:t>
            </a:r>
            <a:r>
              <a:rPr lang="sr-Latn-CS" sz="2000" dirty="0">
                <a:solidFill>
                  <a:srgbClr val="002060"/>
                </a:solidFill>
              </a:rPr>
              <a:t>su standardni X.509 verzija 3 </a:t>
            </a:r>
            <a:r>
              <a:rPr lang="sr-Latn-CS" sz="2000" dirty="0" smtClean="0">
                <a:solidFill>
                  <a:srgbClr val="002060"/>
                </a:solidFill>
              </a:rPr>
              <a:t>certifikati </a:t>
            </a:r>
            <a:r>
              <a:rPr lang="sr-Latn-CS" sz="2000" dirty="0">
                <a:solidFill>
                  <a:srgbClr val="002060"/>
                </a:solidFill>
              </a:rPr>
              <a:t>za SSL/TLS komunikaciju između Web servera i Web klijenata, kao i za komunikaciju između servera. Unified Communications </a:t>
            </a:r>
            <a:r>
              <a:rPr lang="sr-Latn-CS" sz="2000" dirty="0" smtClean="0">
                <a:solidFill>
                  <a:srgbClr val="002060"/>
                </a:solidFill>
              </a:rPr>
              <a:t>certifikat </a:t>
            </a:r>
            <a:r>
              <a:rPr lang="sr-Latn-CS" sz="2000" dirty="0">
                <a:solidFill>
                  <a:srgbClr val="002060"/>
                </a:solidFill>
              </a:rPr>
              <a:t>može da sadrži više imena servera u polju </a:t>
            </a:r>
            <a:r>
              <a:rPr lang="sr-Latn-CS" sz="2000" dirty="0" smtClean="0">
                <a:solidFill>
                  <a:srgbClr val="002060"/>
                </a:solidFill>
              </a:rPr>
              <a:t>certifikata </a:t>
            </a:r>
            <a:r>
              <a:rPr lang="sr-Latn-CS" sz="2000" dirty="0">
                <a:solidFill>
                  <a:srgbClr val="002060"/>
                </a:solidFill>
              </a:rPr>
              <a:t>"Subject Alternative Name".</a:t>
            </a:r>
            <a:endParaRPr lang="en-US" sz="2000" dirty="0">
              <a:solidFill>
                <a:srgbClr val="002060"/>
              </a:solidFill>
            </a:endParaRPr>
          </a:p>
          <a:p>
            <a:pPr algn="just"/>
            <a:r>
              <a:rPr lang="sr-Latn-CS" sz="2000" dirty="0">
                <a:solidFill>
                  <a:srgbClr val="002060"/>
                </a:solidFill>
              </a:rPr>
              <a:t> </a:t>
            </a:r>
            <a:endParaRPr lang="en-US" sz="2000" dirty="0">
              <a:solidFill>
                <a:srgbClr val="002060"/>
              </a:solidFill>
            </a:endParaRPr>
          </a:p>
          <a:p>
            <a:pPr algn="just"/>
            <a:r>
              <a:rPr lang="sr-Latn-CS" sz="2000" b="1" dirty="0">
                <a:solidFill>
                  <a:srgbClr val="002060"/>
                </a:solidFill>
              </a:rPr>
              <a:t>TSA </a:t>
            </a:r>
            <a:r>
              <a:rPr lang="sr-Latn-CS" sz="2000" b="1" dirty="0" smtClean="0">
                <a:solidFill>
                  <a:srgbClr val="002060"/>
                </a:solidFill>
              </a:rPr>
              <a:t>certifikati </a:t>
            </a:r>
            <a:r>
              <a:rPr lang="sr-Latn-CS" sz="2000" b="1" dirty="0">
                <a:solidFill>
                  <a:srgbClr val="002060"/>
                </a:solidFill>
              </a:rPr>
              <a:t>za Timestamp servere</a:t>
            </a:r>
            <a:r>
              <a:rPr lang="sr-Latn-CS" sz="2000" dirty="0">
                <a:solidFill>
                  <a:srgbClr val="002060"/>
                </a:solidFill>
              </a:rPr>
              <a:t> su standardni X.509 verzija 3 </a:t>
            </a:r>
            <a:r>
              <a:rPr lang="sr-Latn-CS" sz="2000" dirty="0" smtClean="0">
                <a:solidFill>
                  <a:srgbClr val="002060"/>
                </a:solidFill>
              </a:rPr>
              <a:t>certifikati </a:t>
            </a:r>
            <a:r>
              <a:rPr lang="sr-Latn-CS" sz="2000" dirty="0">
                <a:solidFill>
                  <a:srgbClr val="002060"/>
                </a:solidFill>
              </a:rPr>
              <a:t>koji mogu da se koriste za kreiranje i verifikovanje elektronskog potpisa vremenskih žigova.</a:t>
            </a:r>
            <a:endParaRPr lang="en-US" sz="2000" dirty="0">
              <a:solidFill>
                <a:srgbClr val="002060"/>
              </a:solidFill>
            </a:endParaRPr>
          </a:p>
          <a:p>
            <a:pPr algn="just"/>
            <a:r>
              <a:rPr lang="sr-Latn-CS" sz="2000" dirty="0">
                <a:solidFill>
                  <a:srgbClr val="002060"/>
                </a:solidFill>
              </a:rPr>
              <a:t> </a:t>
            </a:r>
            <a:endParaRPr lang="en-US" sz="2000" dirty="0">
              <a:solidFill>
                <a:srgbClr val="002060"/>
              </a:solidFill>
            </a:endParaRPr>
          </a:p>
          <a:p>
            <a:pPr algn="just"/>
            <a:r>
              <a:rPr lang="sr-Latn-CS" sz="2000" b="1" dirty="0">
                <a:solidFill>
                  <a:srgbClr val="002060"/>
                </a:solidFill>
              </a:rPr>
              <a:t>VPN </a:t>
            </a:r>
            <a:r>
              <a:rPr lang="sr-Latn-CS" sz="2000" b="1" dirty="0" smtClean="0">
                <a:solidFill>
                  <a:srgbClr val="002060"/>
                </a:solidFill>
              </a:rPr>
              <a:t>certifikati </a:t>
            </a:r>
            <a:r>
              <a:rPr lang="sr-Latn-CS" sz="2000" b="1" dirty="0">
                <a:solidFill>
                  <a:srgbClr val="002060"/>
                </a:solidFill>
              </a:rPr>
              <a:t>za VPN servere</a:t>
            </a:r>
            <a:r>
              <a:rPr lang="sr-Latn-CS" sz="2000" dirty="0">
                <a:solidFill>
                  <a:srgbClr val="002060"/>
                </a:solidFill>
              </a:rPr>
              <a:t> su standardni X.509 verzija 3 </a:t>
            </a:r>
            <a:r>
              <a:rPr lang="sr-Latn-CS" sz="2000" dirty="0" smtClean="0">
                <a:solidFill>
                  <a:srgbClr val="002060"/>
                </a:solidFill>
              </a:rPr>
              <a:t>certifikati </a:t>
            </a:r>
            <a:r>
              <a:rPr lang="sr-Latn-CS" sz="2000" dirty="0">
                <a:solidFill>
                  <a:srgbClr val="002060"/>
                </a:solidFill>
              </a:rPr>
              <a:t>za VPN komunikaciju između VPN servera (na </a:t>
            </a:r>
            <a:r>
              <a:rPr lang="sr-Latn-CS" sz="2000" dirty="0" smtClean="0">
                <a:solidFill>
                  <a:srgbClr val="002060"/>
                </a:solidFill>
              </a:rPr>
              <a:t>primjer</a:t>
            </a:r>
            <a:r>
              <a:rPr lang="sr-Latn-CS" sz="2000" dirty="0">
                <a:solidFill>
                  <a:srgbClr val="002060"/>
                </a:solidFill>
              </a:rPr>
              <a:t>: Cisco PIX 525) i VPN klijenata (na </a:t>
            </a:r>
            <a:r>
              <a:rPr lang="sr-Latn-CS" sz="2000" dirty="0" smtClean="0">
                <a:solidFill>
                  <a:srgbClr val="002060"/>
                </a:solidFill>
              </a:rPr>
              <a:t>primjer</a:t>
            </a:r>
            <a:r>
              <a:rPr lang="sr-Latn-CS" sz="2000" dirty="0">
                <a:solidFill>
                  <a:srgbClr val="002060"/>
                </a:solidFill>
              </a:rPr>
              <a:t>: Cisco VPN Client).</a:t>
            </a:r>
            <a:endParaRPr lang="en-US" sz="2000" dirty="0">
              <a:solidFill>
                <a:srgbClr val="002060"/>
              </a:solidFill>
            </a:endParaRPr>
          </a:p>
          <a:p>
            <a:pPr algn="just"/>
            <a:r>
              <a:rPr lang="sr-Latn-CS" sz="2000" dirty="0">
                <a:solidFill>
                  <a:srgbClr val="002060"/>
                </a:solidFill>
              </a:rPr>
              <a:t> </a:t>
            </a:r>
            <a:endParaRPr lang="en-US" sz="2000" dirty="0">
              <a:solidFill>
                <a:srgbClr val="002060"/>
              </a:solidFill>
            </a:endParaRPr>
          </a:p>
          <a:p>
            <a:pPr algn="just"/>
            <a:r>
              <a:rPr lang="sr-Latn-CS" sz="2000" b="1" dirty="0">
                <a:solidFill>
                  <a:srgbClr val="002060"/>
                </a:solidFill>
              </a:rPr>
              <a:t>Code Signing </a:t>
            </a:r>
            <a:r>
              <a:rPr lang="sr-Latn-CS" sz="2000" b="1" dirty="0" smtClean="0">
                <a:solidFill>
                  <a:srgbClr val="002060"/>
                </a:solidFill>
              </a:rPr>
              <a:t>certifikati</a:t>
            </a:r>
            <a:r>
              <a:rPr lang="sr-Latn-CS" sz="2000" dirty="0" smtClean="0">
                <a:solidFill>
                  <a:srgbClr val="002060"/>
                </a:solidFill>
              </a:rPr>
              <a:t> </a:t>
            </a:r>
            <a:r>
              <a:rPr lang="sr-Latn-CS" sz="2000" dirty="0">
                <a:solidFill>
                  <a:srgbClr val="002060"/>
                </a:solidFill>
              </a:rPr>
              <a:t>su standardni X.509 verzija 3 </a:t>
            </a:r>
            <a:r>
              <a:rPr lang="sr-Latn-CS" sz="2000" dirty="0" smtClean="0">
                <a:solidFill>
                  <a:srgbClr val="002060"/>
                </a:solidFill>
              </a:rPr>
              <a:t>certifikati </a:t>
            </a:r>
            <a:r>
              <a:rPr lang="sr-Latn-CS" sz="2000" dirty="0">
                <a:solidFill>
                  <a:srgbClr val="002060"/>
                </a:solidFill>
              </a:rPr>
              <a:t>koji mogu da se koriste za kreiranje i verifikovanje elektronskog potpisa softverskog koda (.exe, .ocx, .dll i .cab datoteka).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20" name="Picture 4" descr="Using Adobe Sign for E-Signatures at Your Nonprofit"/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918" y="256319"/>
            <a:ext cx="1519518" cy="79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7273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7067</TotalTime>
  <Words>1958</Words>
  <Application>Microsoft Office PowerPoint</Application>
  <PresentationFormat>Widescreen</PresentationFormat>
  <Paragraphs>169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Impact</vt:lpstr>
      <vt:lpstr>Times New Roman</vt:lpstr>
      <vt:lpstr>Wingdings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Zähringer</dc:creator>
  <cp:lastModifiedBy>User</cp:lastModifiedBy>
  <cp:revision>331</cp:revision>
  <dcterms:created xsi:type="dcterms:W3CDTF">2017-01-05T13:17:27Z</dcterms:created>
  <dcterms:modified xsi:type="dcterms:W3CDTF">2021-05-22T21:08:37Z</dcterms:modified>
</cp:coreProperties>
</file>