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5D6784-E419-47B2-AF3D-57680CFFEDBE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9199A-562B-48A7-8BFA-A815D964D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9199A-562B-48A7-8BFA-A815D964DCA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B00BB4-1652-441F-BBA8-D96FCFB4A350}" type="datetimeFigureOut">
              <a:rPr lang="en-US" smtClean="0"/>
              <a:t>11/28/2010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CB5A93-6592-4409-9CFD-621EEDC9BAD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IZVODI VI</a:t>
            </a:r>
            <a:r>
              <a:rPr lang="sr-Latn-CS" sz="2800" dirty="0" smtClean="0"/>
              <a:t>ŠEG REDA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/>
              <a:t>Definicija : Neka funkcija f ima prvi izvod  </a:t>
            </a:r>
          </a:p>
          <a:p>
            <a:pPr>
              <a:buNone/>
            </a:pPr>
            <a:r>
              <a:rPr lang="sr-Latn-CS" dirty="0" smtClean="0"/>
              <a:t>Ako funkcija        ima izvod u svakoj tački</a:t>
            </a:r>
          </a:p>
          <a:p>
            <a:pPr>
              <a:buNone/>
            </a:pPr>
            <a:r>
              <a:rPr lang="sr-Latn-CS" dirty="0" smtClean="0"/>
              <a:t>i</a:t>
            </a:r>
            <a:r>
              <a:rPr lang="sr-Latn-CS" dirty="0" smtClean="0"/>
              <a:t>ntervala (a,b), tada taj izvod nazivamo drugim</a:t>
            </a:r>
          </a:p>
          <a:p>
            <a:pPr>
              <a:buNone/>
            </a:pPr>
            <a:r>
              <a:rPr lang="sr-Latn-CS" dirty="0" smtClean="0"/>
              <a:t>izvodom funkcije      i označavamo    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15206" y="1571612"/>
          <a:ext cx="1500166" cy="642942"/>
        </p:xfrm>
        <a:graphic>
          <a:graphicData uri="http://schemas.openxmlformats.org/presentationml/2006/ole">
            <p:oleObj spid="_x0000_s1026" name="Equation" r:id="rId3" imgW="66024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57488" y="2071678"/>
          <a:ext cx="571504" cy="442914"/>
        </p:xfrm>
        <a:graphic>
          <a:graphicData uri="http://schemas.openxmlformats.org/presentationml/2006/ole">
            <p:oleObj spid="_x0000_s1027" name="Equation" r:id="rId4" imgW="1774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28992" y="3143248"/>
          <a:ext cx="428628" cy="428628"/>
        </p:xfrm>
        <a:graphic>
          <a:graphicData uri="http://schemas.openxmlformats.org/presentationml/2006/ole">
            <p:oleObj spid="_x0000_s1028" name="Equation" r:id="rId5" imgW="152280" imgH="2030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15074" y="3071810"/>
          <a:ext cx="428628" cy="500066"/>
        </p:xfrm>
        <a:graphic>
          <a:graphicData uri="http://schemas.openxmlformats.org/presentationml/2006/ole">
            <p:oleObj spid="_x0000_s1029" name="Equation" r:id="rId6" imgW="19044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14348" y="3643314"/>
          <a:ext cx="2500330" cy="2928958"/>
        </p:xfrm>
        <a:graphic>
          <a:graphicData uri="http://schemas.openxmlformats.org/presentationml/2006/ole">
            <p:oleObj spid="_x0000_s1030" name="Equation" r:id="rId7" imgW="863280" imgH="1638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sz="2400" dirty="0" smtClean="0">
                <a:solidFill>
                  <a:schemeClr val="tx1"/>
                </a:solidFill>
              </a:rPr>
              <a:t>Primjer : Odrediti drugi izvod sledećih funkcija :</a:t>
            </a:r>
            <a:br>
              <a:rPr lang="sr-Latn-CS" sz="2400" dirty="0" smtClean="0">
                <a:solidFill>
                  <a:schemeClr val="tx1"/>
                </a:solidFill>
              </a:rPr>
            </a:br>
            <a:r>
              <a:rPr lang="sr-Latn-CS" sz="2400" dirty="0" smtClean="0">
                <a:solidFill>
                  <a:schemeClr val="tx1"/>
                </a:solidFill>
              </a:rPr>
              <a:t>a)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71472" y="1214422"/>
          <a:ext cx="6572296" cy="4643470"/>
        </p:xfrm>
        <a:graphic>
          <a:graphicData uri="http://schemas.openxmlformats.org/presentationml/2006/ole">
            <p:oleObj spid="_x0000_s2050" name="Equation" r:id="rId3" imgW="1917360" imgH="1676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715404" cy="1143000"/>
          </a:xfrm>
        </p:spPr>
        <p:txBody>
          <a:bodyPr>
            <a:normAutofit/>
          </a:bodyPr>
          <a:lstStyle/>
          <a:p>
            <a:pPr algn="just"/>
            <a:r>
              <a:rPr lang="sr-Latn-CS" sz="2400" dirty="0" smtClean="0">
                <a:solidFill>
                  <a:schemeClr val="tx1"/>
                </a:solidFill>
              </a:rPr>
              <a:t>c)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98513" y="928688"/>
          <a:ext cx="7273949" cy="5643584"/>
        </p:xfrm>
        <a:graphic>
          <a:graphicData uri="http://schemas.openxmlformats.org/presentationml/2006/ole">
            <p:oleObj spid="_x0000_s3074" name="Equation" r:id="rId4" imgW="3543120" imgH="2006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sr-Latn-CS" sz="2400" dirty="0" smtClean="0">
                <a:solidFill>
                  <a:schemeClr val="tx1"/>
                </a:solidFill>
              </a:rPr>
              <a:t>Zadaci za vježbu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214974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1) Odrediti drugi izvod sljedećih funkcija: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2" y="2214554"/>
          <a:ext cx="3643338" cy="3643338"/>
        </p:xfrm>
        <a:graphic>
          <a:graphicData uri="http://schemas.openxmlformats.org/presentationml/2006/ole">
            <p:oleObj spid="_x0000_s4098" name="Equation" r:id="rId3" imgW="1117440" imgH="965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54</Words>
  <Application>Microsoft Office PowerPoint</Application>
  <PresentationFormat>On-screen Show (4:3)</PresentationFormat>
  <Paragraphs>10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Apex</vt:lpstr>
      <vt:lpstr>Microsoft Equation 3.0</vt:lpstr>
      <vt:lpstr>IZVODI VIŠEG REDA</vt:lpstr>
      <vt:lpstr>Primjer : Odrediti drugi izvod sledećih funkcija : a) </vt:lpstr>
      <vt:lpstr>c)</vt:lpstr>
      <vt:lpstr>Zadaci za vježbu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IZVODI VIŠEG REDA</dc:title>
  <dc:creator>HP</dc:creator>
  <cp:lastModifiedBy>HP</cp:lastModifiedBy>
  <cp:revision>14</cp:revision>
  <dcterms:created xsi:type="dcterms:W3CDTF">2010-11-28T16:52:19Z</dcterms:created>
  <dcterms:modified xsi:type="dcterms:W3CDTF">2010-11-28T19:08:33Z</dcterms:modified>
</cp:coreProperties>
</file>