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990099"/>
    <a:srgbClr val="660066"/>
    <a:srgbClr val="FF99CC"/>
    <a:srgbClr val="CC99FF"/>
    <a:srgbClr val="FF0066"/>
    <a:srgbClr val="FF66CC"/>
    <a:srgbClr val="993300"/>
    <a:srgbClr val="680E17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0550" y="1350110"/>
            <a:ext cx="4029383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0550" y="3182570"/>
            <a:ext cx="4029383" cy="88083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175"/>
            <a:ext cx="8246070" cy="8998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680E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350111"/>
            <a:ext cx="8246070" cy="341715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8" y="460824"/>
            <a:ext cx="6410827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80E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8" y="1323749"/>
            <a:ext cx="6393606" cy="3344113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04" y="302141"/>
            <a:ext cx="8076896" cy="90286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680E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gi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gif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0440"/>
            <a:ext cx="4877410" cy="458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0" y="0"/>
            <a:ext cx="4572000" cy="2290575"/>
          </a:xfrm>
        </p:spPr>
        <p:txBody>
          <a:bodyPr>
            <a:normAutofit/>
          </a:bodyPr>
          <a:lstStyle/>
          <a:p>
            <a:r>
              <a:rPr lang="sr-Latn-CS" sz="4400" b="1" i="1" u="sng" dirty="0">
                <a:solidFill>
                  <a:srgbClr val="FFFF00"/>
                </a:solidFill>
                <a:latin typeface="Chiller" panose="04020404031007020602" pitchFamily="82" charset="0"/>
              </a:rPr>
              <a:t>PRVI NJUTNOV ZAKON </a:t>
            </a:r>
            <a:r>
              <a:rPr lang="sr-Latn-CS" sz="4400" b="1" i="1" u="sng" dirty="0" smtClean="0">
                <a:solidFill>
                  <a:srgbClr val="FFFF00"/>
                </a:solidFill>
                <a:latin typeface="Chiller" panose="04020404031007020602" pitchFamily="82" charset="0"/>
              </a:rPr>
              <a:t/>
            </a:r>
            <a:br>
              <a:rPr lang="sr-Latn-CS" sz="4400" b="1" i="1" u="sng" dirty="0" smtClean="0">
                <a:solidFill>
                  <a:srgbClr val="FFFF00"/>
                </a:solidFill>
                <a:latin typeface="Chiller" panose="04020404031007020602" pitchFamily="82" charset="0"/>
              </a:rPr>
            </a:br>
            <a:r>
              <a:rPr lang="sr-Latn-CS" sz="4400" b="1" i="1" u="sng" dirty="0" smtClean="0">
                <a:solidFill>
                  <a:srgbClr val="FFFF00"/>
                </a:solidFill>
                <a:latin typeface="Chiller" panose="04020404031007020602" pitchFamily="82" charset="0"/>
              </a:rPr>
              <a:t>( </a:t>
            </a:r>
            <a:r>
              <a:rPr lang="sr-Latn-CS" sz="4400" b="1" i="1" u="sng" dirty="0">
                <a:solidFill>
                  <a:srgbClr val="FFFF00"/>
                </a:solidFill>
                <a:latin typeface="Chiller" panose="04020404031007020602" pitchFamily="82" charset="0"/>
              </a:rPr>
              <a:t>ZAKON INERCIJE 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8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50" y="3771900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0440"/>
            <a:ext cx="5182820" cy="61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3555" y="118839"/>
            <a:ext cx="5650085" cy="2748690"/>
          </a:xfrm>
          <a:prstGeom prst="roundRect">
            <a:avLst/>
          </a:prstGeom>
          <a:solidFill>
            <a:srgbClr val="DA5431">
              <a:alpha val="73000"/>
            </a:srgbClr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FFFF00"/>
                </a:solidFill>
                <a:latin typeface="Chiller" panose="04020404031007020602" pitchFamily="82" charset="0"/>
              </a:rPr>
              <a:t>Prvi Njutnov zakon glasi:</a:t>
            </a:r>
            <a:endParaRPr lang="en-US" sz="3200" dirty="0">
              <a:solidFill>
                <a:srgbClr val="FFFF00"/>
              </a:solidFill>
              <a:latin typeface="Chiller" panose="04020404031007020602" pitchFamily="82" charset="0"/>
            </a:endParaRPr>
          </a:p>
          <a:p>
            <a:r>
              <a:rPr lang="sr-Latn-CS" sz="3200" b="1" i="1" dirty="0">
                <a:solidFill>
                  <a:srgbClr val="FFFF00"/>
                </a:solidFill>
                <a:latin typeface="Chiller" panose="04020404031007020602" pitchFamily="82" charset="0"/>
              </a:rPr>
              <a:t>Tijelo zadržava stanje mirovanja ili ravnomjerno pravolinijskog kretanja sve dok ga neko drugo tijelo svojim dejstvom ne natjera da to stanje promijeni.</a:t>
            </a:r>
            <a:endParaRPr lang="en-US" sz="32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411705"/>
              </p:ext>
            </p:extLst>
          </p:nvPr>
        </p:nvGraphicFramePr>
        <p:xfrm>
          <a:off x="285790" y="3234271"/>
          <a:ext cx="1221640" cy="514045"/>
        </p:xfrm>
        <a:graphic>
          <a:graphicData uri="http://schemas.openxmlformats.org/presentationml/2006/ole">
            <p:oleObj spid="_x0000_s1038" name="Equation" r:id="rId3" imgW="8534400" imgH="4267200" progId="Equation.3">
              <p:embed/>
            </p:oleObj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5849888"/>
              </p:ext>
            </p:extLst>
          </p:nvPr>
        </p:nvGraphicFramePr>
        <p:xfrm>
          <a:off x="1976015" y="3234271"/>
          <a:ext cx="2137870" cy="551861"/>
        </p:xfrm>
        <a:graphic>
          <a:graphicData uri="http://schemas.openxmlformats.org/presentationml/2006/ole">
            <p:oleObj spid="_x0000_s1039" name="Equation" r:id="rId4" imgW="15240000" imgH="4267200" progId="Equation.3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361538"/>
              </p:ext>
            </p:extLst>
          </p:nvPr>
        </p:nvGraphicFramePr>
        <p:xfrm>
          <a:off x="285790" y="4244341"/>
          <a:ext cx="2759160" cy="580074"/>
        </p:xfrm>
        <a:graphic>
          <a:graphicData uri="http://schemas.openxmlformats.org/presentationml/2006/ole">
            <p:oleObj spid="_x0000_s1040" name="Equation" r:id="rId5" imgW="19507200" imgH="4267200" progId="Equation.3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3726799"/>
              </p:ext>
            </p:extLst>
          </p:nvPr>
        </p:nvGraphicFramePr>
        <p:xfrm>
          <a:off x="3350360" y="4200746"/>
          <a:ext cx="1527050" cy="619756"/>
        </p:xfrm>
        <a:graphic>
          <a:graphicData uri="http://schemas.openxmlformats.org/presentationml/2006/ole">
            <p:oleObj spid="_x0000_s1041" name="Equation" r:id="rId6" imgW="9448800" imgH="5181600" progId="Equation.3">
              <p:embed/>
            </p:oleObj>
          </a:graphicData>
        </a:graphic>
      </p:graphicFrame>
      <p:pic>
        <p:nvPicPr>
          <p:cNvPr id="12" name="Picture 8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07270" y="3748316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555" y="5320440"/>
            <a:ext cx="45719" cy="152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20440"/>
            <a:ext cx="472470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C:\Documents and Settings\0lja\Desktop\fiz\dinamika\cc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9150" y="5167735"/>
            <a:ext cx="4733855" cy="7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Documents and Settings\0lja\Desktop\fiz\dinamika\i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67735"/>
            <a:ext cx="4572000" cy="61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320440"/>
            <a:ext cx="457200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2725" y="1394993"/>
            <a:ext cx="3847184" cy="1679755"/>
          </a:xfrm>
          <a:prstGeom prst="roundRect">
            <a:avLst>
              <a:gd name="adj" fmla="val 22703"/>
            </a:avLst>
          </a:prstGeom>
          <a:solidFill>
            <a:srgbClr val="99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i="1" dirty="0">
                <a:latin typeface="Chiller" panose="04020404031007020602" pitchFamily="82" charset="0"/>
              </a:rPr>
              <a:t>Koordinatni sistem u kojem važi zakon inercije naziva se inercijalni sistem.</a:t>
            </a:r>
            <a:endParaRPr lang="en-US" sz="3200" dirty="0">
              <a:latin typeface="Chiller" panose="04020404031007020602" pitchFamily="8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71645" y="128470"/>
            <a:ext cx="4205321" cy="2748690"/>
          </a:xfrm>
          <a:prstGeom prst="roundRect">
            <a:avLst/>
          </a:prstGeom>
          <a:solidFill>
            <a:srgbClr val="FFE471"/>
          </a:solidFill>
          <a:ln>
            <a:solidFill>
              <a:srgbClr val="37287B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37287B"/>
                </a:solidFill>
                <a:latin typeface="Chiller" panose="04020404031007020602" pitchFamily="82" charset="0"/>
              </a:rPr>
              <a:t>Referentni sistemi koji se kreću konstantnom brzinom u odnosu na površinu Zemlje nazivaju se inercijalni referentni sistemi.</a:t>
            </a:r>
            <a:endParaRPr lang="en-US" sz="3200" dirty="0">
              <a:solidFill>
                <a:srgbClr val="37287B"/>
              </a:solidFill>
              <a:latin typeface="Chiller" panose="04020404031007020602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7910" y="3182570"/>
            <a:ext cx="6779056" cy="1679755"/>
          </a:xfrm>
          <a:prstGeom prst="roundRect">
            <a:avLst/>
          </a:prstGeom>
          <a:solidFill>
            <a:srgbClr val="BB7733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FFFF00"/>
                </a:solidFill>
                <a:latin typeface="Chiller" panose="04020404031007020602" pitchFamily="82" charset="0"/>
              </a:rPr>
              <a:t>Referentni sistemi koji se kreću ubrzano u odnosu na inercijalne referentne sisteme nazivaju se neinercijalni referentni sistemi.</a:t>
            </a:r>
            <a:endParaRPr lang="en-US" sz="32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pic>
        <p:nvPicPr>
          <p:cNvPr id="7" name="Picture 1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" y="3719783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56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20440"/>
            <a:ext cx="457200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43555" y="1575052"/>
            <a:ext cx="3817625" cy="1669468"/>
          </a:xfrm>
          <a:prstGeom prst="roundRect">
            <a:avLst/>
          </a:prstGeom>
          <a:solidFill>
            <a:srgbClr val="BB7733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FFFF00"/>
                </a:solidFill>
                <a:latin typeface="Chiller" panose="04020404031007020602" pitchFamily="82" charset="0"/>
              </a:rPr>
              <a:t>Svi Njutnovi zakoni dinamike važe u inercijalnim referentnim sistemima.</a:t>
            </a:r>
            <a:endParaRPr lang="en-US" sz="32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24705" y="739290"/>
            <a:ext cx="4114494" cy="2060145"/>
          </a:xfrm>
          <a:prstGeom prst="roundRect">
            <a:avLst/>
          </a:prstGeom>
          <a:solidFill>
            <a:srgbClr val="FFCC66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000099"/>
                </a:solidFill>
                <a:latin typeface="Chiller" panose="04020404031007020602" pitchFamily="82" charset="0"/>
              </a:rPr>
              <a:t>Sistemi referencije u kojima ne važe Njutnovi zakoni dinamike nazivaju se neinercijalnim sistemima referencije.</a:t>
            </a:r>
            <a:endParaRPr lang="en-US" sz="3200" dirty="0">
              <a:solidFill>
                <a:srgbClr val="000099"/>
              </a:solidFill>
              <a:latin typeface="Chiller" panose="04020404031007020602" pitchFamily="8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3309" y="3638344"/>
            <a:ext cx="7177136" cy="1331251"/>
          </a:xfrm>
          <a:prstGeom prst="roundRect">
            <a:avLst/>
          </a:prstGeom>
          <a:solidFill>
            <a:srgbClr val="680E17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Drugi Njutnov zakon moguće je koristiti u neinercijalnom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 referentnom sistemu ako se uvedu </a:t>
            </a:r>
            <a:r>
              <a:rPr lang="sr-Latn-CS" sz="3200" b="1" i="1" dirty="0">
                <a:solidFill>
                  <a:schemeClr val="bg1"/>
                </a:solidFill>
                <a:latin typeface="Chiller" panose="04020404031007020602" pitchFamily="82" charset="0"/>
              </a:rPr>
              <a:t>inercijalne sile.</a:t>
            </a:r>
            <a:endParaRPr lang="en-US" sz="3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pic>
        <p:nvPicPr>
          <p:cNvPr id="6" name="Picture 1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" y="3719783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529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687188"/>
              </p:ext>
            </p:extLst>
          </p:nvPr>
        </p:nvGraphicFramePr>
        <p:xfrm>
          <a:off x="2739540" y="281175"/>
          <a:ext cx="2286915" cy="850775"/>
        </p:xfrm>
        <a:graphic>
          <a:graphicData uri="http://schemas.openxmlformats.org/presentationml/2006/ole">
            <p:oleObj spid="_x0000_s2058" name="Equation" r:id="rId3" imgW="17373600" imgH="5791200" progId="Equation.3">
              <p:embed/>
            </p:oleObj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68845" y="128470"/>
            <a:ext cx="2137870" cy="2362200"/>
          </a:xfrm>
          <a:prstGeom prst="wedgeRoundRectCallout">
            <a:avLst>
              <a:gd name="adj1" fmla="val 72530"/>
              <a:gd name="adj2" fmla="val -24436"/>
              <a:gd name="adj3" fmla="val 16667"/>
            </a:avLst>
          </a:prstGeom>
          <a:solidFill>
            <a:srgbClr val="FFCC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dirty="0">
                <a:solidFill>
                  <a:srgbClr val="006600"/>
                </a:solidFill>
                <a:latin typeface="Chiller" panose="04020404031007020602" pitchFamily="82" charset="0"/>
              </a:rPr>
              <a:t>ubrzanje tijela u odnosu na inercijalni referentni sistem</a:t>
            </a:r>
            <a:endParaRPr lang="en-US" sz="3200" dirty="0">
              <a:solidFill>
                <a:srgbClr val="006600"/>
              </a:solidFill>
              <a:latin typeface="Chiller" panose="04020404031007020602" pitchFamily="8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489145" y="75740"/>
            <a:ext cx="3511300" cy="2343305"/>
          </a:xfrm>
          <a:prstGeom prst="wedgeRoundRectCallout">
            <a:avLst>
              <a:gd name="adj1" fmla="val -66487"/>
              <a:gd name="adj2" fmla="val -27323"/>
              <a:gd name="adj3" fmla="val 16667"/>
            </a:avLst>
          </a:prstGeom>
          <a:solidFill>
            <a:srgbClr val="FF99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</a:rPr>
              <a:t>prenosno ubrzanje </a:t>
            </a:r>
            <a:endParaRPr lang="sr-Latn-CS" sz="3200" b="1" dirty="0" smtClean="0">
              <a:solidFill>
                <a:srgbClr val="002060"/>
              </a:solidFill>
              <a:latin typeface="Chiller" panose="04020404031007020602" pitchFamily="82" charset="0"/>
            </a:endParaRPr>
          </a:p>
          <a:p>
            <a:r>
              <a:rPr lang="sr-Latn-CS" sz="3200" b="1" dirty="0" smtClean="0">
                <a:solidFill>
                  <a:srgbClr val="002060"/>
                </a:solidFill>
                <a:latin typeface="Chiller" panose="04020404031007020602" pitchFamily="82" charset="0"/>
              </a:rPr>
              <a:t>( 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</a:rPr>
              <a:t>ubrzanje neinercijalnog referentnog sistema u odnosu na inercijalni referentni sistem )</a:t>
            </a:r>
            <a:endParaRPr lang="en-US" sz="3200" dirty="0">
              <a:solidFill>
                <a:srgbClr val="002060"/>
              </a:solidFill>
              <a:latin typeface="Chiller" panose="040204040310070206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67735"/>
            <a:ext cx="4572000" cy="61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2343445" y="1538346"/>
            <a:ext cx="3110950" cy="1527238"/>
          </a:xfrm>
          <a:prstGeom prst="wedgeRoundRectCallout">
            <a:avLst>
              <a:gd name="adj1" fmla="val -7075"/>
              <a:gd name="adj2" fmla="val -8889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dirty="0">
                <a:solidFill>
                  <a:srgbClr val="FF0066"/>
                </a:solidFill>
                <a:latin typeface="Chiller" panose="04020404031007020602" pitchFamily="82" charset="0"/>
              </a:rPr>
              <a:t>ubrzanje tijela u odnosu na neinercijalni sistem referencije</a:t>
            </a:r>
            <a:endParaRPr lang="en-US" sz="3200" dirty="0">
              <a:solidFill>
                <a:srgbClr val="FF0066"/>
              </a:solidFill>
              <a:latin typeface="Chiller" panose="04020404031007020602" pitchFamily="8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8845" y="3205280"/>
            <a:ext cx="547209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80E1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12800" b="1" dirty="0" smtClean="0">
                <a:solidFill>
                  <a:srgbClr val="00FFFF"/>
                </a:solidFill>
                <a:latin typeface="Chiller" panose="04020404031007020602" pitchFamily="82" charset="0"/>
              </a:rPr>
              <a:t>Pomnožimo ovaj izraz sa masom tijela.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4590681"/>
              </p:ext>
            </p:extLst>
          </p:nvPr>
        </p:nvGraphicFramePr>
        <p:xfrm>
          <a:off x="2094462" y="3780194"/>
          <a:ext cx="3608915" cy="776721"/>
        </p:xfrm>
        <a:graphic>
          <a:graphicData uri="http://schemas.openxmlformats.org/presentationml/2006/ole">
            <p:oleObj spid="_x0000_s2059" name="Equation" r:id="rId4" imgW="30480000" imgH="5791200" progId="Equation.3">
              <p:embed/>
            </p:oleObj>
          </a:graphicData>
        </a:graphic>
      </p:graphicFrame>
      <p:pic>
        <p:nvPicPr>
          <p:cNvPr id="11" name="Picture 1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95" y="3703844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95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5671179"/>
              </p:ext>
            </p:extLst>
          </p:nvPr>
        </p:nvGraphicFramePr>
        <p:xfrm>
          <a:off x="296260" y="128470"/>
          <a:ext cx="2290575" cy="610820"/>
        </p:xfrm>
        <a:graphic>
          <a:graphicData uri="http://schemas.openxmlformats.org/presentationml/2006/ole">
            <p:oleObj spid="_x0000_s3085" name="Equation" r:id="rId3" imgW="21336000" imgH="6096000" progId="Equation.3">
              <p:embed/>
            </p:oleObj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655770" y="105760"/>
            <a:ext cx="2209800" cy="1397055"/>
          </a:xfrm>
          <a:prstGeom prst="wedgeRoundRectCallout">
            <a:avLst>
              <a:gd name="adj1" fmla="val -96681"/>
              <a:gd name="adj2" fmla="val -3354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CS" b="1" dirty="0"/>
          </a:p>
          <a:p>
            <a:pPr algn="ctr"/>
            <a:endParaRPr lang="sr-Latn-CS" b="1" dirty="0"/>
          </a:p>
          <a:p>
            <a:r>
              <a:rPr lang="sr-Latn-CS" sz="3200" b="1" dirty="0" smtClean="0">
                <a:solidFill>
                  <a:srgbClr val="660066"/>
                </a:solidFill>
                <a:latin typeface="Chiller" panose="04020404031007020602" pitchFamily="82" charset="0"/>
              </a:rPr>
              <a:t>inercijalna </a:t>
            </a:r>
            <a:r>
              <a:rPr lang="sr-Latn-CS" sz="3200" b="1" dirty="0">
                <a:solidFill>
                  <a:srgbClr val="660066"/>
                </a:solidFill>
                <a:latin typeface="Chiller" panose="04020404031007020602" pitchFamily="82" charset="0"/>
              </a:rPr>
              <a:t>sila</a:t>
            </a:r>
            <a:endParaRPr lang="en-US" sz="3200" dirty="0">
              <a:solidFill>
                <a:srgbClr val="660066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022617"/>
              </p:ext>
            </p:extLst>
          </p:nvPr>
        </p:nvGraphicFramePr>
        <p:xfrm>
          <a:off x="3901590" y="281175"/>
          <a:ext cx="1718160" cy="610820"/>
        </p:xfrm>
        <a:graphic>
          <a:graphicData uri="http://schemas.openxmlformats.org/presentationml/2006/ole">
            <p:oleObj spid="_x0000_s3086" name="Equation" r:id="rId4" imgW="17983200" imgH="64008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167735"/>
            <a:ext cx="5030115" cy="61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6321" y="1690725"/>
            <a:ext cx="2790451" cy="1751380"/>
          </a:xfrm>
          <a:prstGeom prst="wedgeRoundRectCallout">
            <a:avLst>
              <a:gd name="adj1" fmla="val -34365"/>
              <a:gd name="adj2" fmla="val -111117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dirty="0">
                <a:solidFill>
                  <a:schemeClr val="bg1"/>
                </a:solidFill>
                <a:latin typeface="Chiller" panose="04020404031007020602" pitchFamily="82" charset="0"/>
              </a:rPr>
              <a:t>sila koja djeluje na tijelo u inercijalnom referentnom sistemu</a:t>
            </a:r>
            <a:endParaRPr lang="en-US" sz="3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1060547" y="510385"/>
            <a:ext cx="762000" cy="914400"/>
          </a:xfrm>
          <a:prstGeom prst="rightBrace">
            <a:avLst>
              <a:gd name="adj1" fmla="val 11000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2892245" y="1808225"/>
            <a:ext cx="3054100" cy="1598675"/>
          </a:xfrm>
          <a:prstGeom prst="wedgeRoundRectCallout">
            <a:avLst>
              <a:gd name="adj1" fmla="val -94797"/>
              <a:gd name="adj2" fmla="val -9981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ea typeface="Calibri" pitchFamily="34" charset="0"/>
                <a:cs typeface="Times New Roman" pitchFamily="18" charset="0"/>
              </a:rPr>
              <a:t>sila koja djeluje na tijelo u neinercijalnom referentnom sistemu</a:t>
            </a:r>
            <a:endParaRPr lang="sr-Latn-CS" sz="3200" dirty="0">
              <a:solidFill>
                <a:srgbClr val="002060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0776381"/>
              </p:ext>
            </p:extLst>
          </p:nvPr>
        </p:nvGraphicFramePr>
        <p:xfrm>
          <a:off x="2167430" y="3850157"/>
          <a:ext cx="2593240" cy="660123"/>
        </p:xfrm>
        <a:graphic>
          <a:graphicData uri="http://schemas.openxmlformats.org/presentationml/2006/ole">
            <p:oleObj spid="_x0000_s3087" name="Equation" r:id="rId5" imgW="21640800" imgH="6096000" progId="Equation.3">
              <p:embed/>
            </p:oleObj>
          </a:graphicData>
        </a:graphic>
      </p:graphicFrame>
      <p:pic>
        <p:nvPicPr>
          <p:cNvPr id="12" name="Picture 8" descr="C:\Documents and Settings\0lja\Desktop\fiz\dinamika\isac_newton_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71900"/>
            <a:ext cx="1476375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178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On-screen Show (16:9)</PresentationFormat>
  <Paragraphs>21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PRVI NJUTNOV ZAKON  ( ZAKON INERCIJE )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2021-03-12T17:56:02Z</dcterms:modified>
</cp:coreProperties>
</file>