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35D2877-153A-4CF6-91FA-14B59F552E34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9C41931-A8EF-4A87-B116-7F6E48B3C2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oleObject" Target="../embeddings/oleObject35.bin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3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36.wmf"/><Relationship Id="rId4" Type="http://schemas.openxmlformats.org/officeDocument/2006/relationships/image" Target="../media/image33.wmf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38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3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24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1.w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.wmf"/><Relationship Id="rId20" Type="http://schemas.openxmlformats.org/officeDocument/2006/relationships/image" Target="../media/image25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20.w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CS" i="1" dirty="0" smtClean="0"/>
              <a:t/>
            </a:r>
            <a:br>
              <a:rPr lang="sr-Latn-CS" i="1" dirty="0" smtClean="0"/>
            </a:br>
            <a:r>
              <a:rPr lang="sr-Latn-CS" i="1" dirty="0" smtClean="0"/>
              <a:t/>
            </a:r>
            <a:br>
              <a:rPr lang="sr-Latn-CS" i="1" dirty="0" smtClean="0"/>
            </a:br>
            <a:r>
              <a:rPr lang="sr-Latn-CS" i="1" dirty="0" smtClean="0"/>
              <a:t>GRANIČNA VR</a:t>
            </a:r>
            <a:r>
              <a:rPr lang="en-US" i="1" dirty="0" smtClean="0"/>
              <a:t>IJ</a:t>
            </a:r>
            <a:r>
              <a:rPr lang="sr-Latn-CS" i="1" dirty="0" smtClean="0"/>
              <a:t>EDNOST </a:t>
            </a:r>
            <a:r>
              <a:rPr lang="hr-HR" i="1" dirty="0" smtClean="0"/>
              <a:t>FUNKCIJE</a:t>
            </a:r>
            <a:r>
              <a:rPr lang="hr-HR" dirty="0" smtClean="0"/>
              <a:t/>
            </a:r>
            <a:br>
              <a:rPr lang="hr-HR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73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79512" y="764704"/>
                <a:ext cx="8280920" cy="2567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sr-Latn-CS" sz="2000" b="1" dirty="0" smtClean="0"/>
              </a:p>
              <a:p>
                <a:endParaRPr lang="sr-Latn-CS" sz="2000" b="1" dirty="0"/>
              </a:p>
              <a:p>
                <a:r>
                  <a:rPr lang="sr-Latn-CS" sz="2000" b="1" dirty="0"/>
                  <a:t>Prim</a:t>
                </a:r>
                <a:r>
                  <a:rPr lang="en-US" sz="2000" b="1" dirty="0"/>
                  <a:t>j</a:t>
                </a:r>
                <a:r>
                  <a:rPr lang="sr-Latn-CS" sz="2000" b="1" dirty="0"/>
                  <a:t>er </a:t>
                </a:r>
                <a:r>
                  <a:rPr lang="en-US" sz="2000" b="1" dirty="0"/>
                  <a:t>2</a:t>
                </a:r>
                <a:r>
                  <a:rPr lang="sr-Latn-CS" sz="2000" b="1" dirty="0"/>
                  <a:t>:</a:t>
                </a:r>
              </a:p>
              <a:p>
                <a:r>
                  <a:rPr lang="sr-Latn-CS" dirty="0"/>
                  <a:t>Izračunati graničnu vr</a:t>
                </a:r>
                <a:r>
                  <a:rPr lang="en-US" dirty="0" err="1"/>
                  <a:t>ij</a:t>
                </a:r>
                <a:r>
                  <a:rPr lang="sr-Latn-CS" dirty="0"/>
                  <a:t>ednost </a:t>
                </a:r>
                <a:r>
                  <a:rPr lang="en-US" dirty="0" err="1"/>
                  <a:t>funkcije</a:t>
                </a:r>
                <a:endParaRPr lang="sr-Latn-CS" dirty="0"/>
              </a:p>
              <a:p>
                <a:endParaRPr lang="sr-Latn-CS" dirty="0"/>
              </a:p>
              <a:p>
                <a:endParaRPr lang="en-US" sz="2000" b="1" dirty="0" smtClean="0"/>
              </a:p>
              <a:p>
                <a:endParaRPr lang="en-US" sz="2000" b="1" dirty="0"/>
              </a:p>
              <a:p>
                <a:r>
                  <a:rPr lang="sr-Latn-CS" sz="2000" b="1" dirty="0" smtClean="0"/>
                  <a:t>R</a:t>
                </a:r>
                <a:r>
                  <a:rPr lang="en-US" sz="2000" b="1" dirty="0"/>
                  <a:t>j</a:t>
                </a:r>
                <a:r>
                  <a:rPr lang="sr-Latn-CS" sz="2000" b="1" dirty="0"/>
                  <a:t>ešenje: </a:t>
                </a:r>
                <a:r>
                  <a:rPr lang="en-US" sz="2000" b="1" dirty="0" smtClean="0"/>
                  <a:t>    </a:t>
                </a:r>
                <a:r>
                  <a:rPr lang="en-US" sz="2000" dirty="0" err="1" smtClean="0"/>
                  <a:t>Podijelimo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brojilac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</a:t>
                </a:r>
                <a:r>
                  <a:rPr lang="en-US" sz="2000" dirty="0"/>
                  <a:t>  </a:t>
                </a:r>
                <a:r>
                  <a:rPr lang="en-US" sz="2000" dirty="0" err="1"/>
                  <a:t>imenilac</a:t>
                </a:r>
                <a:r>
                  <a:rPr lang="en-US" sz="2000" dirty="0"/>
                  <a:t> </a:t>
                </a:r>
                <a:r>
                  <a:rPr lang="en-US" sz="2000" dirty="0" err="1" smtClean="0"/>
                  <a:t>sa</a:t>
                </a:r>
                <a:r>
                  <a:rPr lang="en-US" sz="2000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000" dirty="0" smtClean="0"/>
                  <a:t> </a:t>
                </a:r>
                <a:endParaRPr lang="en-US" sz="2000" b="1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64704"/>
                <a:ext cx="8280920" cy="2567306"/>
              </a:xfrm>
              <a:prstGeom prst="rect">
                <a:avLst/>
              </a:prstGeom>
              <a:blipFill rotWithShape="1">
                <a:blip r:embed="rId3"/>
                <a:stretch>
                  <a:fillRect l="-736" b="-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5746793"/>
              </p:ext>
            </p:extLst>
          </p:nvPr>
        </p:nvGraphicFramePr>
        <p:xfrm>
          <a:off x="4860032" y="1556792"/>
          <a:ext cx="1481138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Equation" r:id="rId4" imgW="1028700" imgH="419100" progId="">
                  <p:embed/>
                </p:oleObj>
              </mc:Choice>
              <mc:Fallback>
                <p:oleObj name="Equation" r:id="rId4" imgW="1028700" imgH="41910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1556792"/>
                        <a:ext cx="1481138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1943067"/>
              </p:ext>
            </p:extLst>
          </p:nvPr>
        </p:nvGraphicFramePr>
        <p:xfrm>
          <a:off x="1187624" y="3717032"/>
          <a:ext cx="3427413" cy="112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Equation" r:id="rId6" imgW="2324100" imgH="762000" progId="">
                  <p:embed/>
                </p:oleObj>
              </mc:Choice>
              <mc:Fallback>
                <p:oleObj name="Equation" r:id="rId6" imgW="2324100" imgH="76200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3717032"/>
                        <a:ext cx="3427413" cy="1122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882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764704"/>
            <a:ext cx="835292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sz="2000" b="1" dirty="0"/>
          </a:p>
          <a:p>
            <a:endParaRPr lang="sr-Latn-CS" sz="2000" b="1" dirty="0"/>
          </a:p>
          <a:p>
            <a:r>
              <a:rPr lang="sr-Latn-CS" sz="2000" b="1" dirty="0"/>
              <a:t>Prim</a:t>
            </a:r>
            <a:r>
              <a:rPr lang="en-US" sz="2000" b="1" dirty="0"/>
              <a:t>j</a:t>
            </a:r>
            <a:r>
              <a:rPr lang="sr-Latn-CS" sz="2000" b="1" dirty="0"/>
              <a:t>er </a:t>
            </a:r>
            <a:r>
              <a:rPr lang="en-US" sz="2000" b="1" dirty="0"/>
              <a:t>3</a:t>
            </a:r>
            <a:r>
              <a:rPr lang="sr-Latn-CS" sz="2000" b="1" dirty="0"/>
              <a:t>:</a:t>
            </a:r>
          </a:p>
          <a:p>
            <a:r>
              <a:rPr lang="sr-Latn-CS" dirty="0"/>
              <a:t>Izračunati graničnu vr</a:t>
            </a:r>
            <a:r>
              <a:rPr lang="en-US" dirty="0" err="1"/>
              <a:t>ij</a:t>
            </a:r>
            <a:r>
              <a:rPr lang="sr-Latn-CS" dirty="0"/>
              <a:t>ednost </a:t>
            </a:r>
            <a:r>
              <a:rPr lang="en-US" dirty="0" err="1"/>
              <a:t>funkcije</a:t>
            </a:r>
            <a:endParaRPr lang="sr-Latn-CS" dirty="0"/>
          </a:p>
          <a:p>
            <a:endParaRPr lang="sr-Latn-CS" dirty="0"/>
          </a:p>
          <a:p>
            <a:endParaRPr lang="en-US" sz="2000" b="1" dirty="0" smtClean="0"/>
          </a:p>
          <a:p>
            <a:endParaRPr lang="en-US" sz="2000" b="1" dirty="0"/>
          </a:p>
          <a:p>
            <a:r>
              <a:rPr lang="sr-Latn-CS" sz="2000" b="1" dirty="0" smtClean="0"/>
              <a:t>R</a:t>
            </a:r>
            <a:r>
              <a:rPr lang="en-US" sz="2000" b="1" dirty="0"/>
              <a:t>j</a:t>
            </a:r>
            <a:r>
              <a:rPr lang="sr-Latn-CS" sz="2000" b="1" dirty="0"/>
              <a:t>ešenje: </a:t>
            </a:r>
            <a:endParaRPr lang="en-US" sz="20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085513"/>
              </p:ext>
            </p:extLst>
          </p:nvPr>
        </p:nvGraphicFramePr>
        <p:xfrm>
          <a:off x="5076056" y="1556792"/>
          <a:ext cx="1481138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3" imgW="1028700" imgH="419100" progId="">
                  <p:embed/>
                </p:oleObj>
              </mc:Choice>
              <mc:Fallback>
                <p:oleObj name="Equation" r:id="rId3" imgW="1028700" imgH="41910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1556792"/>
                        <a:ext cx="1481138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002046"/>
              </p:ext>
            </p:extLst>
          </p:nvPr>
        </p:nvGraphicFramePr>
        <p:xfrm>
          <a:off x="1979712" y="2852936"/>
          <a:ext cx="3427413" cy="112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5" imgW="2324100" imgH="762000" progId="">
                  <p:embed/>
                </p:oleObj>
              </mc:Choice>
              <mc:Fallback>
                <p:oleObj name="Equation" r:id="rId5" imgW="2324100" imgH="76200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852936"/>
                        <a:ext cx="3427413" cy="1122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855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764704"/>
            <a:ext cx="85324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Primjer</a:t>
            </a:r>
            <a:r>
              <a:rPr lang="sr-Latn-CS" sz="2000" b="1" dirty="0"/>
              <a:t> </a:t>
            </a:r>
            <a:r>
              <a:rPr lang="en-US" sz="2000" b="1" dirty="0" smtClean="0"/>
              <a:t>4:</a:t>
            </a:r>
            <a:endParaRPr lang="sr-Latn-CS" sz="2000" b="1" dirty="0"/>
          </a:p>
          <a:p>
            <a:r>
              <a:rPr lang="sr-Latn-CS" dirty="0"/>
              <a:t>Izračunati sledeće granične vr</a:t>
            </a:r>
            <a:r>
              <a:rPr lang="en-US" dirty="0" err="1"/>
              <a:t>ij</a:t>
            </a:r>
            <a:r>
              <a:rPr lang="sr-Latn-CS" dirty="0"/>
              <a:t>ednosti</a:t>
            </a:r>
          </a:p>
          <a:p>
            <a:endParaRPr lang="sr-Latn-CS" dirty="0"/>
          </a:p>
          <a:p>
            <a:endParaRPr lang="sr-Latn-CS" sz="1600" dirty="0"/>
          </a:p>
          <a:p>
            <a:endParaRPr lang="sr-Latn-CS" sz="1600" dirty="0"/>
          </a:p>
          <a:p>
            <a:endParaRPr lang="sr-Latn-CS" sz="1600" dirty="0"/>
          </a:p>
          <a:p>
            <a:r>
              <a:rPr lang="sr-Latn-CS" sz="2000" b="1" dirty="0"/>
              <a:t>R</a:t>
            </a:r>
            <a:r>
              <a:rPr lang="en-US" sz="2000" b="1" dirty="0"/>
              <a:t>j</a:t>
            </a:r>
            <a:r>
              <a:rPr lang="sr-Latn-CS" sz="2000" b="1" dirty="0"/>
              <a:t>ešenje:</a:t>
            </a:r>
          </a:p>
          <a:p>
            <a:endParaRPr lang="sr-Latn-CS" sz="2000" dirty="0"/>
          </a:p>
          <a:p>
            <a:endParaRPr lang="en-US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8389882"/>
              </p:ext>
            </p:extLst>
          </p:nvPr>
        </p:nvGraphicFramePr>
        <p:xfrm>
          <a:off x="467544" y="1454115"/>
          <a:ext cx="1233488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Equation" r:id="rId3" imgW="850531" imgH="418918" progId="">
                  <p:embed/>
                </p:oleObj>
              </mc:Choice>
              <mc:Fallback>
                <p:oleObj name="Equation" r:id="rId3" imgW="850531" imgH="41891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454115"/>
                        <a:ext cx="1233488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6298474"/>
              </p:ext>
            </p:extLst>
          </p:nvPr>
        </p:nvGraphicFramePr>
        <p:xfrm>
          <a:off x="2761049" y="1452527"/>
          <a:ext cx="1690688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Equation" r:id="rId5" imgW="1168400" imgH="419100" progId="">
                  <p:embed/>
                </p:oleObj>
              </mc:Choice>
              <mc:Fallback>
                <p:oleObj name="Equation" r:id="rId5" imgW="1168400" imgH="41910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1049" y="1452527"/>
                        <a:ext cx="1690688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5600103"/>
              </p:ext>
            </p:extLst>
          </p:nvPr>
        </p:nvGraphicFramePr>
        <p:xfrm>
          <a:off x="5508104" y="1482489"/>
          <a:ext cx="1700213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Equation" r:id="rId7" imgW="1104900" imgH="393700" progId="">
                  <p:embed/>
                </p:oleObj>
              </mc:Choice>
              <mc:Fallback>
                <p:oleObj name="Equation" r:id="rId7" imgW="1104900" imgH="39370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1482489"/>
                        <a:ext cx="1700213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9461632"/>
              </p:ext>
            </p:extLst>
          </p:nvPr>
        </p:nvGraphicFramePr>
        <p:xfrm>
          <a:off x="467544" y="2924944"/>
          <a:ext cx="2752725" cy="112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Equation" r:id="rId9" imgW="1866900" imgH="762000" progId="">
                  <p:embed/>
                </p:oleObj>
              </mc:Choice>
              <mc:Fallback>
                <p:oleObj name="Equation" r:id="rId9" imgW="1866900" imgH="76200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924944"/>
                        <a:ext cx="2752725" cy="1122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395527"/>
              </p:ext>
            </p:extLst>
          </p:nvPr>
        </p:nvGraphicFramePr>
        <p:xfrm>
          <a:off x="4211960" y="2924944"/>
          <a:ext cx="3582988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Equation" r:id="rId11" imgW="2425700" imgH="762000" progId="">
                  <p:embed/>
                </p:oleObj>
              </mc:Choice>
              <mc:Fallback>
                <p:oleObj name="Equation" r:id="rId11" imgW="2425700" imgH="762000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2924944"/>
                        <a:ext cx="3582988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037033467"/>
              </p:ext>
            </p:extLst>
          </p:nvPr>
        </p:nvGraphicFramePr>
        <p:xfrm>
          <a:off x="2195736" y="4509120"/>
          <a:ext cx="349250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Equation" r:id="rId13" imgW="2374900" imgH="762000" progId="">
                  <p:embed/>
                </p:oleObj>
              </mc:Choice>
              <mc:Fallback>
                <p:oleObj name="Equation" r:id="rId13" imgW="2374900" imgH="762000" progId="">
                  <p:embed/>
                  <p:pic>
                    <p:nvPicPr>
                      <p:cNvPr id="0" name="Object 1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4509120"/>
                        <a:ext cx="3492500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5034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4294967295"/>
              </p:nvPr>
            </p:nvSpPr>
            <p:spPr>
              <a:xfrm>
                <a:off x="0" y="1481138"/>
                <a:ext cx="8229600" cy="4525962"/>
              </a:xfrm>
            </p:spPr>
            <p:txBody>
              <a:bodyPr>
                <a:normAutofit fontScale="70000" lnSpcReduction="20000"/>
              </a:bodyPr>
              <a:lstStyle/>
              <a:p>
                <a:endParaRPr lang="sr-Latn-CS" sz="2800" dirty="0" smtClean="0"/>
              </a:p>
              <a:p>
                <a:r>
                  <a:rPr lang="sr-Latn-CS" sz="2800" dirty="0"/>
                  <a:t>Zašto nam trebaju granične vrednosti?</a:t>
                </a:r>
              </a:p>
              <a:p>
                <a:r>
                  <a:rPr lang="sr-Latn-CS" sz="2800" dirty="0"/>
                  <a:t>Na</a:t>
                </a:r>
                <a:r>
                  <a:rPr lang="en-US" sz="2800" dirty="0"/>
                  <a:t> </a:t>
                </a:r>
                <a:r>
                  <a:rPr lang="sr-Latn-CS" sz="2800" dirty="0"/>
                  <a:t>prim</a:t>
                </a:r>
                <a:r>
                  <a:rPr lang="en-US" sz="2800" dirty="0"/>
                  <a:t>j</a:t>
                </a:r>
                <a:r>
                  <a:rPr lang="sr-Latn-CS" sz="2800" dirty="0"/>
                  <a:t>er, kada želimo da odredimo vr</a:t>
                </a:r>
                <a:r>
                  <a:rPr lang="en-US" sz="2800" dirty="0" err="1"/>
                  <a:t>ij</a:t>
                </a:r>
                <a:r>
                  <a:rPr lang="sr-Latn-CS" sz="2800" dirty="0"/>
                  <a:t>ednost funkcije f(x)= 2x+3 za vr</a:t>
                </a:r>
                <a:r>
                  <a:rPr lang="en-US" sz="2800" dirty="0" err="1"/>
                  <a:t>ij</a:t>
                </a:r>
                <a:r>
                  <a:rPr lang="sr-Latn-CS" sz="2800" dirty="0"/>
                  <a:t>ednost x=2, mi ćemo zadatu vr</a:t>
                </a:r>
                <a:r>
                  <a:rPr lang="en-US" sz="2800" dirty="0" err="1"/>
                  <a:t>ij</a:t>
                </a:r>
                <a:r>
                  <a:rPr lang="sr-Latn-CS" sz="2800" dirty="0"/>
                  <a:t>ednost zam</a:t>
                </a:r>
                <a:r>
                  <a:rPr lang="en-US" sz="2800" dirty="0" err="1"/>
                  <a:t>ij</a:t>
                </a:r>
                <a:r>
                  <a:rPr lang="sr-Latn-CS" sz="2800" dirty="0"/>
                  <a:t>eniti u funkciju i izračunati da je f(2)=7.</a:t>
                </a:r>
              </a:p>
              <a:p>
                <a:r>
                  <a:rPr lang="sr-Latn-CS" sz="2800" dirty="0"/>
                  <a:t>Međutim, ako želimo da odredimo vr</a:t>
                </a:r>
                <a:r>
                  <a:rPr lang="en-US" sz="2800" dirty="0" err="1"/>
                  <a:t>ij</a:t>
                </a:r>
                <a:r>
                  <a:rPr lang="sr-Latn-CS" sz="2800" dirty="0"/>
                  <a:t>ednost funkcije u tačkama u kojima je funkcija prekinuta ili  je u beskonačnosti, to ne možemo da učinimo na isti način.</a:t>
                </a:r>
              </a:p>
              <a:p>
                <a:endParaRPr lang="sr-Latn-CS" sz="2800" dirty="0"/>
              </a:p>
              <a:p>
                <a:r>
                  <a:rPr lang="sr-Latn-CS" sz="2800" dirty="0"/>
                  <a:t>Ako posmatramo funkciju </a:t>
                </a:r>
                <a14:m>
                  <m:oMath xmlns:m="http://schemas.openxmlformats.org/officeDocument/2006/math">
                    <m:r>
                      <a:rPr lang="en-US" sz="3100" b="0" i="0" smtClean="0">
                        <a:latin typeface="Cambria Math"/>
                      </a:rPr>
                      <m:t>     </m:t>
                    </m:r>
                    <m:r>
                      <a:rPr lang="en-US" sz="31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31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1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31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1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1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100" i="1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sr-Latn-CS" sz="2800" dirty="0"/>
                  <a:t>   </a:t>
                </a:r>
                <a:r>
                  <a:rPr lang="sr-Latn-CS" sz="2800" dirty="0" smtClean="0"/>
                  <a:t> </a:t>
                </a:r>
                <a:r>
                  <a:rPr lang="sr-Latn-CS" sz="2800" dirty="0"/>
                  <a:t>,  funkcija nije definisana u tački x=0, pa samim tim ne postoji f(0).</a:t>
                </a:r>
              </a:p>
              <a:p>
                <a:r>
                  <a:rPr lang="sr-Latn-CS" sz="2800" dirty="0"/>
                  <a:t>Da bismo ipak ispitali kako se funkcija ponaša u okolini te tačke, jedino možemo da se beskonačno približavamo sa l</a:t>
                </a:r>
                <a:r>
                  <a:rPr lang="en-US" sz="2800" dirty="0" err="1"/>
                  <a:t>ij</a:t>
                </a:r>
                <a:r>
                  <a:rPr lang="sr-Latn-CS" sz="2800" dirty="0"/>
                  <a:t>eve i desne strane tačk</a:t>
                </a:r>
                <a:r>
                  <a:rPr lang="en-US" sz="2800" dirty="0"/>
                  <a:t>e</a:t>
                </a:r>
                <a:r>
                  <a:rPr lang="sr-Latn-CS" sz="2800" dirty="0"/>
                  <a:t>  x=0 i pratimo ponašanje funkcije.</a:t>
                </a:r>
                <a:endParaRPr lang="en-US" sz="28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0" y="1481138"/>
                <a:ext cx="8229600" cy="4525962"/>
              </a:xfrm>
              <a:blipFill rotWithShape="1">
                <a:blip r:embed="rId2"/>
                <a:stretch>
                  <a:fillRect r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6592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315189837"/>
              </p:ext>
            </p:extLst>
          </p:nvPr>
        </p:nvGraphicFramePr>
        <p:xfrm>
          <a:off x="2627784" y="692696"/>
          <a:ext cx="3325813" cy="239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Visio" r:id="rId3" imgW="2057400" imgH="1481328" progId="">
                  <p:embed/>
                </p:oleObj>
              </mc:Choice>
              <mc:Fallback>
                <p:oleObj name="Visio" r:id="rId3" imgW="2057400" imgH="1481328" progId="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692696"/>
                        <a:ext cx="3325813" cy="23939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23528" y="766733"/>
            <a:ext cx="842493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sz="3200" dirty="0" smtClean="0"/>
          </a:p>
          <a:p>
            <a:endParaRPr lang="sr-Latn-CS" sz="3200" dirty="0" smtClean="0"/>
          </a:p>
          <a:p>
            <a:endParaRPr lang="sr-Latn-CS" sz="3200" dirty="0" smtClean="0"/>
          </a:p>
          <a:p>
            <a:endParaRPr lang="sr-Latn-CS" sz="3200" dirty="0" smtClean="0"/>
          </a:p>
          <a:p>
            <a:endParaRPr lang="sr-Latn-CS" sz="1600" dirty="0" smtClean="0"/>
          </a:p>
          <a:p>
            <a:endParaRPr lang="sr-Latn-CS" sz="1600" dirty="0" smtClean="0"/>
          </a:p>
          <a:p>
            <a:r>
              <a:rPr lang="sr-Latn-CS" dirty="0" smtClean="0"/>
              <a:t>Sa slike vidimo, da kada se približavamo nuli sa l</a:t>
            </a:r>
            <a:r>
              <a:rPr lang="en-US" dirty="0" err="1" smtClean="0"/>
              <a:t>ij</a:t>
            </a:r>
            <a:r>
              <a:rPr lang="sr-Latn-CS" dirty="0" smtClean="0"/>
              <a:t>eve stane funkcija teži u minus </a:t>
            </a:r>
            <a:r>
              <a:rPr lang="sr-Latn-CS" dirty="0" smtClean="0"/>
              <a:t>beskonačno</a:t>
            </a:r>
            <a:r>
              <a:rPr lang="sr-Latn-CS" dirty="0" smtClean="0"/>
              <a:t>, a kada se približavamo sa desne strane funkcija teži u plus </a:t>
            </a:r>
            <a:r>
              <a:rPr lang="sr-Latn-CS" dirty="0" smtClean="0"/>
              <a:t>beskonačno</a:t>
            </a:r>
            <a:r>
              <a:rPr lang="sr-Latn-CS" dirty="0" smtClean="0"/>
              <a:t>.</a:t>
            </a:r>
          </a:p>
          <a:p>
            <a:r>
              <a:rPr lang="sr-Latn-CS" dirty="0" smtClean="0"/>
              <a:t>Sa druge strane, kada se promenljiva x u beskonačno uvećava, ili smanjuje, funkcija </a:t>
            </a:r>
            <a:r>
              <a:rPr lang="sr-Latn-CS" dirty="0" smtClean="0"/>
              <a:t>teži </a:t>
            </a:r>
            <a:r>
              <a:rPr lang="sr-Latn-CS" dirty="0" smtClean="0"/>
              <a:t>nuli</a:t>
            </a:r>
            <a:r>
              <a:rPr lang="sr-Latn-CS" sz="1400" dirty="0" smtClean="0"/>
              <a:t>.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096974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611026"/>
            <a:ext cx="763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	</a:t>
            </a:r>
          </a:p>
          <a:p>
            <a:r>
              <a:rPr lang="sr-Latn-CS" dirty="0" smtClean="0"/>
              <a:t>	Ako posmatramo funkciju                                             </a:t>
            </a:r>
            <a:endParaRPr lang="en-US" dirty="0" smtClean="0"/>
          </a:p>
          <a:p>
            <a:endParaRPr lang="en-US" dirty="0"/>
          </a:p>
          <a:p>
            <a:r>
              <a:rPr lang="sr-Latn-CS" dirty="0" smtClean="0"/>
              <a:t>takođe </a:t>
            </a:r>
            <a:r>
              <a:rPr lang="sr-Latn-CS" dirty="0" smtClean="0"/>
              <a:t>možemo da zaključimo da ne </a:t>
            </a:r>
            <a:r>
              <a:rPr lang="sr-Latn-CS" dirty="0" smtClean="0"/>
              <a:t>postoji </a:t>
            </a:r>
            <a:r>
              <a:rPr lang="sr-Latn-CS" dirty="0" smtClean="0"/>
              <a:t>vr</a:t>
            </a:r>
            <a:r>
              <a:rPr lang="en-US" dirty="0" err="1" smtClean="0"/>
              <a:t>ij</a:t>
            </a:r>
            <a:r>
              <a:rPr lang="sr-Latn-CS" dirty="0" smtClean="0"/>
              <a:t>edost f(1), jer je to prekid funkcije. </a:t>
            </a:r>
          </a:p>
          <a:p>
            <a:r>
              <a:rPr lang="sr-Latn-CS" dirty="0" smtClean="0"/>
              <a:t>	Međutim, kada se sada približavamo vr</a:t>
            </a:r>
            <a:r>
              <a:rPr lang="en-US" dirty="0" err="1" smtClean="0"/>
              <a:t>ij</a:t>
            </a:r>
            <a:r>
              <a:rPr lang="sr-Latn-CS" dirty="0" smtClean="0"/>
              <a:t>ednosti x=1, sa l</a:t>
            </a:r>
            <a:r>
              <a:rPr lang="en-US" dirty="0" err="1" smtClean="0"/>
              <a:t>ij</a:t>
            </a:r>
            <a:r>
              <a:rPr lang="sr-Latn-CS" dirty="0" smtClean="0"/>
              <a:t>eve i desne strane, dobijamo 2, mada  f(1) ne postoji.</a:t>
            </a:r>
            <a:endParaRPr lang="en-US" dirty="0" smtClean="0"/>
          </a:p>
        </p:txBody>
      </p:sp>
      <p:graphicFrame>
        <p:nvGraphicFramePr>
          <p:cNvPr id="3" name="Object 2"/>
          <p:cNvGraphicFramePr>
            <a:graphicFrameLocks noGrp="1" noChangeAspect="1"/>
          </p:cNvGraphicFramePr>
          <p:nvPr/>
        </p:nvGraphicFramePr>
        <p:xfrm>
          <a:off x="3851275" y="3284538"/>
          <a:ext cx="4467225" cy="321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Visio" r:id="rId3" imgW="2057400" imgH="1481328" progId="">
                  <p:embed/>
                </p:oleObj>
              </mc:Choice>
              <mc:Fallback>
                <p:oleObj name="Visio" r:id="rId3" imgW="2057400" imgH="1481328" progId="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3284538"/>
                        <a:ext cx="4467225" cy="32162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387446389"/>
              </p:ext>
            </p:extLst>
          </p:nvPr>
        </p:nvGraphicFramePr>
        <p:xfrm>
          <a:off x="5220072" y="616732"/>
          <a:ext cx="1389063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5" imgW="838200" imgH="419100" progId="">
                  <p:embed/>
                </p:oleObj>
              </mc:Choice>
              <mc:Fallback>
                <p:oleObj name="Equation" r:id="rId5" imgW="838200" imgH="419100" progId="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616732"/>
                        <a:ext cx="1389063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1996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6030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GRANIČNA VRIJEDNOST  FUNKCIJE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11769" y="902385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sr-Cyrl-CS" dirty="0"/>
              <a:t>granične vr</a:t>
            </a:r>
            <a:r>
              <a:rPr lang="en-US" dirty="0" err="1"/>
              <a:t>ij</a:t>
            </a:r>
            <a:r>
              <a:rPr lang="sr-Cyrl-CS" dirty="0"/>
              <a:t>ednosti</a:t>
            </a:r>
            <a:r>
              <a:rPr lang="en-US" dirty="0"/>
              <a:t> </a:t>
            </a:r>
            <a:r>
              <a:rPr lang="sr-Cyrl-CS" dirty="0"/>
              <a:t>funkcije.</a:t>
            </a:r>
            <a:endParaRPr lang="sr-Latn-CS" dirty="0"/>
          </a:p>
          <a:p>
            <a:endParaRPr lang="sr-Latn-CS" dirty="0"/>
          </a:p>
          <a:p>
            <a:r>
              <a:rPr lang="sr-Latn-CS" dirty="0"/>
              <a:t>	B</a:t>
            </a:r>
            <a:r>
              <a:rPr lang="sr-Cyrl-CS" dirty="0"/>
              <a:t>roj </a:t>
            </a:r>
            <a:r>
              <a:rPr lang="sr-Latn-CS" dirty="0"/>
              <a:t>  </a:t>
            </a:r>
            <a:r>
              <a:rPr lang="sr-Latn-CS" i="1" dirty="0"/>
              <a:t>A </a:t>
            </a:r>
            <a:r>
              <a:rPr lang="sr-Latn-CS" dirty="0"/>
              <a:t>   </a:t>
            </a:r>
            <a:r>
              <a:rPr lang="sr-Cyrl-CS" dirty="0"/>
              <a:t>je </a:t>
            </a:r>
            <a:r>
              <a:rPr lang="sr-Cyrl-CS" b="1" dirty="0"/>
              <a:t>granična vrednost</a:t>
            </a:r>
            <a:r>
              <a:rPr lang="sr-Cyrl-CS" dirty="0"/>
              <a:t> funkcije</a:t>
            </a:r>
            <a:r>
              <a:rPr lang="sr-Latn-CS" dirty="0"/>
              <a:t>  </a:t>
            </a:r>
            <a:r>
              <a:rPr lang="sr-Latn-CS" i="1" dirty="0"/>
              <a:t>f(x)</a:t>
            </a:r>
            <a:r>
              <a:rPr lang="sr-Latn-CS" dirty="0"/>
              <a:t>   </a:t>
            </a:r>
            <a:r>
              <a:rPr lang="sr-Cyrl-CS" dirty="0"/>
              <a:t>kada</a:t>
            </a:r>
            <a:r>
              <a:rPr lang="sr-Latn-CS" dirty="0"/>
              <a:t>                </a:t>
            </a:r>
            <a:r>
              <a:rPr lang="sr-Cyrl-CS" dirty="0"/>
              <a:t>ako 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sr-Cyrl-CS" dirty="0" smtClean="0"/>
              <a:t>za </a:t>
            </a:r>
            <a:r>
              <a:rPr lang="sr-Cyrl-CS" dirty="0"/>
              <a:t>svaki </a:t>
            </a:r>
            <a:r>
              <a:rPr lang="sr-Latn-CS" dirty="0" smtClean="0"/>
              <a:t>broj              </a:t>
            </a:r>
            <a:r>
              <a:rPr lang="sr-Cyrl-CS" dirty="0"/>
              <a:t>postoji broj </a:t>
            </a:r>
            <a:r>
              <a:rPr lang="sr-Latn-CS" dirty="0"/>
              <a:t>          </a:t>
            </a:r>
            <a:r>
              <a:rPr lang="en-US" dirty="0"/>
              <a:t>  </a:t>
            </a:r>
            <a:r>
              <a:rPr lang="sr-Cyrl-CS" dirty="0"/>
              <a:t>takav da </a:t>
            </a:r>
            <a:r>
              <a:rPr lang="sr-Latn-CS" dirty="0"/>
              <a:t>za</a:t>
            </a:r>
          </a:p>
          <a:p>
            <a:r>
              <a:rPr lang="sr-Latn-CS" dirty="0"/>
              <a:t>   </a:t>
            </a:r>
            <a:endParaRPr lang="en-US" dirty="0" smtClean="0"/>
          </a:p>
          <a:p>
            <a:r>
              <a:rPr lang="sr-Latn-CS" dirty="0" smtClean="0"/>
              <a:t> </a:t>
            </a:r>
            <a:r>
              <a:rPr lang="sr-Latn-CS" dirty="0"/>
              <a:t>je  </a:t>
            </a:r>
            <a:r>
              <a:rPr lang="sr-Cyrl-CS" dirty="0"/>
              <a:t>ispunjena nejednakost</a:t>
            </a:r>
            <a:r>
              <a:rPr lang="sr-Cyrl-CS" dirty="0" smtClean="0"/>
              <a:t> </a:t>
            </a:r>
            <a:r>
              <a:rPr lang="sr-Latn-CS" dirty="0" smtClean="0"/>
              <a:t>                     </a:t>
            </a:r>
            <a:r>
              <a:rPr lang="en-US" dirty="0" smtClean="0"/>
              <a:t>   </a:t>
            </a:r>
            <a:r>
              <a:rPr lang="sr-Cyrl-CS" dirty="0" smtClean="0"/>
              <a:t>i </a:t>
            </a:r>
            <a:r>
              <a:rPr lang="en-US" dirty="0" smtClean="0"/>
              <a:t> </a:t>
            </a:r>
            <a:r>
              <a:rPr lang="sr-Cyrl-CS" dirty="0" smtClean="0"/>
              <a:t>pišemo </a:t>
            </a:r>
            <a:endParaRPr lang="sr-Latn-CS" dirty="0"/>
          </a:p>
          <a:p>
            <a:endParaRPr lang="sr-Latn-C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873730"/>
              </p:ext>
            </p:extLst>
          </p:nvPr>
        </p:nvGraphicFramePr>
        <p:xfrm>
          <a:off x="7236296" y="1484784"/>
          <a:ext cx="762000" cy="26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3" imgW="419100" imgH="139700" progId="">
                  <p:embed/>
                </p:oleObj>
              </mc:Choice>
              <mc:Fallback>
                <p:oleObj name="Equation" r:id="rId3" imgW="419100" imgH="13970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6" y="1484784"/>
                        <a:ext cx="762000" cy="26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158204"/>
              </p:ext>
            </p:extLst>
          </p:nvPr>
        </p:nvGraphicFramePr>
        <p:xfrm>
          <a:off x="2195736" y="2030473"/>
          <a:ext cx="533400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r:id="rId5" imgW="355138" imgH="177569" progId="">
                  <p:embed/>
                </p:oleObj>
              </mc:Choice>
              <mc:Fallback>
                <p:oleObj r:id="rId5" imgW="355138" imgH="177569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2030473"/>
                        <a:ext cx="533400" cy="274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790573"/>
              </p:ext>
            </p:extLst>
          </p:nvPr>
        </p:nvGraphicFramePr>
        <p:xfrm>
          <a:off x="6641976" y="1841441"/>
          <a:ext cx="106680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r:id="rId7" imgW="634725" imgH="253890" progId="">
                  <p:embed/>
                </p:oleObj>
              </mc:Choice>
              <mc:Fallback>
                <p:oleObj r:id="rId7" imgW="634725" imgH="253890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1976" y="1841441"/>
                        <a:ext cx="1066800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033406"/>
              </p:ext>
            </p:extLst>
          </p:nvPr>
        </p:nvGraphicFramePr>
        <p:xfrm>
          <a:off x="4391445" y="2033208"/>
          <a:ext cx="609600" cy="29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r:id="rId9" imgW="368140" imgH="177723" progId="">
                  <p:embed/>
                </p:oleObj>
              </mc:Choice>
              <mc:Fallback>
                <p:oleObj r:id="rId9" imgW="368140" imgH="177723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445" y="2033208"/>
                        <a:ext cx="609600" cy="29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6012830"/>
              </p:ext>
            </p:extLst>
          </p:nvPr>
        </p:nvGraphicFramePr>
        <p:xfrm>
          <a:off x="3548881" y="2492896"/>
          <a:ext cx="1527175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r:id="rId11" imgW="901309" imgH="279279" progId="">
                  <p:embed/>
                </p:oleObj>
              </mc:Choice>
              <mc:Fallback>
                <p:oleObj r:id="rId11" imgW="901309" imgH="279279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881" y="2492896"/>
                        <a:ext cx="1527175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848865"/>
              </p:ext>
            </p:extLst>
          </p:nvPr>
        </p:nvGraphicFramePr>
        <p:xfrm>
          <a:off x="6444208" y="2420888"/>
          <a:ext cx="1600200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r:id="rId13" imgW="850531" imgH="291973" progId="">
                  <p:embed/>
                </p:oleObj>
              </mc:Choice>
              <mc:Fallback>
                <p:oleObj r:id="rId13" imgW="850531" imgH="291973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2420888"/>
                        <a:ext cx="1600200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411769" y="3222024"/>
            <a:ext cx="67585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/>
              <a:t> </a:t>
            </a:r>
            <a:r>
              <a:rPr lang="sr-Cyrl-CS" dirty="0"/>
              <a:t>Navedenu definiciju možemo zapisati i na sledeći način:</a:t>
            </a:r>
            <a:endParaRPr lang="en-US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194094"/>
              </p:ext>
            </p:extLst>
          </p:nvPr>
        </p:nvGraphicFramePr>
        <p:xfrm>
          <a:off x="422354" y="3717032"/>
          <a:ext cx="714851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r:id="rId15" imgW="4191000" imgH="254000" progId="">
                  <p:embed/>
                </p:oleObj>
              </mc:Choice>
              <mc:Fallback>
                <p:oleObj r:id="rId15" imgW="4191000" imgH="25400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354" y="3717032"/>
                        <a:ext cx="7148513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073933"/>
              </p:ext>
            </p:extLst>
          </p:nvPr>
        </p:nvGraphicFramePr>
        <p:xfrm>
          <a:off x="3821119" y="4221088"/>
          <a:ext cx="3398837" cy="243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Visio" r:id="rId17" imgW="2057400" imgH="1481328" progId="">
                  <p:embed/>
                </p:oleObj>
              </mc:Choice>
              <mc:Fallback>
                <p:oleObj name="Visio" r:id="rId17" imgW="2057400" imgH="1481328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1119" y="4221088"/>
                        <a:ext cx="3398837" cy="243681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3913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560" y="1182231"/>
            <a:ext cx="828092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sz="1400" dirty="0"/>
          </a:p>
          <a:p>
            <a:endParaRPr lang="sr-Latn-CS" sz="1400" dirty="0"/>
          </a:p>
          <a:p>
            <a:r>
              <a:rPr lang="sr-Latn-CS" dirty="0"/>
              <a:t>U prvom prim</a:t>
            </a:r>
            <a:r>
              <a:rPr lang="en-US" dirty="0"/>
              <a:t>j</a:t>
            </a:r>
            <a:r>
              <a:rPr lang="sr-Latn-CS" dirty="0"/>
              <a:t>eru funkcija nema graničnu vr</a:t>
            </a:r>
            <a:r>
              <a:rPr lang="en-US" dirty="0" err="1"/>
              <a:t>ij</a:t>
            </a:r>
            <a:r>
              <a:rPr lang="sr-Latn-CS" dirty="0"/>
              <a:t>ednost kada x teži nuli, jer je </a:t>
            </a:r>
          </a:p>
          <a:p>
            <a:endParaRPr lang="sr-Latn-CS" dirty="0"/>
          </a:p>
          <a:p>
            <a:endParaRPr lang="sr-Latn-CS" sz="1600" dirty="0"/>
          </a:p>
          <a:p>
            <a:endParaRPr lang="sr-Latn-CS" sz="1600" dirty="0"/>
          </a:p>
          <a:p>
            <a:endParaRPr lang="sr-Latn-CS" sz="1600" dirty="0"/>
          </a:p>
          <a:p>
            <a:r>
              <a:rPr lang="sr-Latn-CS" dirty="0" smtClean="0"/>
              <a:t>a </a:t>
            </a:r>
            <a:r>
              <a:rPr lang="sr-Latn-CS" dirty="0"/>
              <a:t>imamo kada teži u beskonačno jer je </a:t>
            </a:r>
          </a:p>
          <a:p>
            <a:endParaRPr lang="sr-Latn-CS" dirty="0"/>
          </a:p>
          <a:p>
            <a:endParaRPr lang="sr-Latn-CS" sz="1600" dirty="0"/>
          </a:p>
          <a:p>
            <a:endParaRPr lang="sr-Latn-CS" sz="1600" dirty="0"/>
          </a:p>
          <a:p>
            <a:endParaRPr lang="sr-Latn-CS" sz="1600" dirty="0"/>
          </a:p>
          <a:p>
            <a:r>
              <a:rPr lang="sr-Latn-CS" dirty="0"/>
              <a:t>U drugom prim</a:t>
            </a:r>
            <a:r>
              <a:rPr lang="en-US" dirty="0"/>
              <a:t>j</a:t>
            </a:r>
            <a:r>
              <a:rPr lang="sr-Latn-CS" dirty="0"/>
              <a:t>eru funkcija ima graničnu vrednost kada x teži 1, jer je</a:t>
            </a:r>
            <a:r>
              <a:rPr lang="sr-Latn-CS" sz="1600" dirty="0"/>
              <a:t> </a:t>
            </a:r>
            <a:endParaRPr lang="en-US" sz="16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4369821"/>
              </p:ext>
            </p:extLst>
          </p:nvPr>
        </p:nvGraphicFramePr>
        <p:xfrm>
          <a:off x="1043608" y="2204864"/>
          <a:ext cx="16954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3" imgW="761669" imgH="393529" progId="">
                  <p:embed/>
                </p:oleObj>
              </mc:Choice>
              <mc:Fallback>
                <p:oleObj name="Equation" r:id="rId3" imgW="761669" imgH="393529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204864"/>
                        <a:ext cx="16954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9704104"/>
              </p:ext>
            </p:extLst>
          </p:nvPr>
        </p:nvGraphicFramePr>
        <p:xfrm>
          <a:off x="1115616" y="3717032"/>
          <a:ext cx="8778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5" imgW="647419" imgH="393529" progId="">
                  <p:embed/>
                </p:oleObj>
              </mc:Choice>
              <mc:Fallback>
                <p:oleObj name="Equation" r:id="rId5" imgW="647419" imgH="393529" progId="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3717032"/>
                        <a:ext cx="877888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Grp="1" noChangeAspect="1"/>
          </p:cNvGraphicFramePr>
          <p:nvPr/>
        </p:nvGraphicFramePr>
        <p:xfrm>
          <a:off x="1239838" y="5181600"/>
          <a:ext cx="133032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7" imgW="914400" imgH="419100" progId="">
                  <p:embed/>
                </p:oleObj>
              </mc:Choice>
              <mc:Fallback>
                <p:oleObj name="Equation" r:id="rId7" imgW="914400" imgH="419100" progId="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838" y="5181600"/>
                        <a:ext cx="1330325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0277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044006"/>
            <a:ext cx="871296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sz="1600" dirty="0"/>
          </a:p>
          <a:p>
            <a:endParaRPr lang="sr-Latn-CS" sz="1600" dirty="0"/>
          </a:p>
          <a:p>
            <a:endParaRPr lang="sr-Latn-CS" sz="1600" dirty="0"/>
          </a:p>
          <a:p>
            <a:r>
              <a:rPr lang="sr-Latn-CS" dirty="0"/>
              <a:t>Funkcije koje imaju graničnu vr</a:t>
            </a:r>
            <a:r>
              <a:rPr lang="en-US" dirty="0" err="1"/>
              <a:t>ij</a:t>
            </a:r>
            <a:r>
              <a:rPr lang="sr-Latn-CS" dirty="0"/>
              <a:t>ednost u nekoj tački nazivaju se </a:t>
            </a:r>
            <a:r>
              <a:rPr lang="sr-Latn-CS" b="1" dirty="0"/>
              <a:t>konvergentne funkcije</a:t>
            </a:r>
            <a:r>
              <a:rPr lang="sr-Latn-CS" dirty="0"/>
              <a:t>.</a:t>
            </a:r>
          </a:p>
          <a:p>
            <a:endParaRPr lang="sr-Latn-CS" dirty="0"/>
          </a:p>
          <a:p>
            <a:r>
              <a:rPr lang="sr-Latn-CS" dirty="0"/>
              <a:t>Funkcije koje nemaju graničnu vr</a:t>
            </a:r>
            <a:r>
              <a:rPr lang="en-US" dirty="0" err="1"/>
              <a:t>ij</a:t>
            </a:r>
            <a:r>
              <a:rPr lang="sr-Latn-CS" dirty="0"/>
              <a:t>ednost u nekoj tački nazivaju se </a:t>
            </a:r>
            <a:r>
              <a:rPr lang="sr-Latn-CS" b="1" dirty="0"/>
              <a:t>divergentne funkcije</a:t>
            </a:r>
            <a:r>
              <a:rPr lang="sr-Latn-C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667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620688"/>
            <a:ext cx="63904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200" i="1" dirty="0"/>
              <a:t>OSOBINE GRANIČNIH VR</a:t>
            </a:r>
            <a:r>
              <a:rPr lang="en-US" sz="2200" i="1" dirty="0"/>
              <a:t>IJ</a:t>
            </a:r>
            <a:r>
              <a:rPr lang="sr-Cyrl-CS" sz="2200" i="1" dirty="0"/>
              <a:t>EDNOSTI FUNKCIJA</a:t>
            </a:r>
            <a:endParaRPr lang="en-US" sz="2200" dirty="0"/>
          </a:p>
        </p:txBody>
      </p:sp>
      <p:sp>
        <p:nvSpPr>
          <p:cNvPr id="3" name="Rectangle 2"/>
          <p:cNvSpPr/>
          <p:nvPr/>
        </p:nvSpPr>
        <p:spPr>
          <a:xfrm>
            <a:off x="179512" y="1412776"/>
            <a:ext cx="8460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dirty="0"/>
              <a:t>Ako funkcije</a:t>
            </a:r>
            <a:r>
              <a:rPr lang="sr-Latn-CS" dirty="0"/>
              <a:t>      </a:t>
            </a:r>
            <a:r>
              <a:rPr lang="sr-Cyrl-CS" dirty="0"/>
              <a:t> </a:t>
            </a:r>
            <a:r>
              <a:rPr lang="sr-Latn-CS" dirty="0"/>
              <a:t>    </a:t>
            </a:r>
            <a:r>
              <a:rPr lang="en-US" dirty="0" err="1" smtClean="0"/>
              <a:t>i</a:t>
            </a:r>
            <a:r>
              <a:rPr lang="en-US" dirty="0" smtClean="0"/>
              <a:t>    </a:t>
            </a:r>
            <a:r>
              <a:rPr lang="sr-Cyrl-CS" dirty="0" smtClean="0"/>
              <a:t> </a:t>
            </a:r>
            <a:r>
              <a:rPr lang="sr-Latn-CS" dirty="0" smtClean="0"/>
              <a:t>     </a:t>
            </a:r>
            <a:r>
              <a:rPr lang="en-US" dirty="0" smtClean="0"/>
              <a:t>  </a:t>
            </a:r>
            <a:r>
              <a:rPr lang="sr-Cyrl-CS" dirty="0" smtClean="0"/>
              <a:t>imaju </a:t>
            </a:r>
            <a:r>
              <a:rPr lang="sr-Cyrl-CS" dirty="0"/>
              <a:t>granične vr</a:t>
            </a:r>
            <a:r>
              <a:rPr lang="en-US" dirty="0" err="1"/>
              <a:t>ij</a:t>
            </a:r>
            <a:r>
              <a:rPr lang="sr-Cyrl-CS" dirty="0"/>
              <a:t>ednosti kad argument </a:t>
            </a:r>
            <a:endParaRPr lang="sr-Latn-CS" dirty="0"/>
          </a:p>
          <a:p>
            <a:r>
              <a:rPr lang="sr-Latn-CS" dirty="0"/>
              <a:t>  </a:t>
            </a:r>
            <a:r>
              <a:rPr lang="sr-Cyrl-CS" dirty="0" smtClean="0"/>
              <a:t>tj</a:t>
            </a:r>
            <a:r>
              <a:rPr lang="sr-Cyrl-CS" dirty="0"/>
              <a:t>.</a:t>
            </a:r>
            <a:r>
              <a:rPr lang="sr-Latn-CS" dirty="0"/>
              <a:t>           </a:t>
            </a:r>
            <a:r>
              <a:rPr lang="en-US" dirty="0" smtClean="0"/>
              <a:t>      ,</a:t>
            </a:r>
            <a:r>
              <a:rPr lang="sr-Latn-CS" dirty="0" smtClean="0"/>
              <a:t>                     </a:t>
            </a:r>
            <a:r>
              <a:rPr lang="sr-Latn-CS" dirty="0"/>
              <a:t>tada je: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488871"/>
              </p:ext>
            </p:extLst>
          </p:nvPr>
        </p:nvGraphicFramePr>
        <p:xfrm>
          <a:off x="1763688" y="1366054"/>
          <a:ext cx="533400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r:id="rId3" imgW="368140" imgH="253890" progId="">
                  <p:embed/>
                </p:oleObj>
              </mc:Choice>
              <mc:Fallback>
                <p:oleObj r:id="rId3" imgW="368140" imgH="25389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366054"/>
                        <a:ext cx="533400" cy="369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8670562"/>
              </p:ext>
            </p:extLst>
          </p:nvPr>
        </p:nvGraphicFramePr>
        <p:xfrm>
          <a:off x="2699792" y="1347004"/>
          <a:ext cx="533400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r:id="rId5" imgW="355292" imgH="253780" progId="">
                  <p:embed/>
                </p:oleObj>
              </mc:Choice>
              <mc:Fallback>
                <p:oleObj r:id="rId5" imgW="355292" imgH="25378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1347004"/>
                        <a:ext cx="533400" cy="38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2639630"/>
              </p:ext>
            </p:extLst>
          </p:nvPr>
        </p:nvGraphicFramePr>
        <p:xfrm>
          <a:off x="8100392" y="1412776"/>
          <a:ext cx="6858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r:id="rId7" imgW="431613" imgH="139639" progId="">
                  <p:embed/>
                </p:oleObj>
              </mc:Choice>
              <mc:Fallback>
                <p:oleObj r:id="rId7" imgW="431613" imgH="139639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0392" y="1412776"/>
                        <a:ext cx="6858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2637649"/>
              </p:ext>
            </p:extLst>
          </p:nvPr>
        </p:nvGraphicFramePr>
        <p:xfrm>
          <a:off x="704140" y="1710842"/>
          <a:ext cx="114300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r:id="rId9" imgW="850531" imgH="291973" progId="">
                  <p:embed/>
                </p:oleObj>
              </mc:Choice>
              <mc:Fallback>
                <p:oleObj r:id="rId9" imgW="850531" imgH="291973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140" y="1710842"/>
                        <a:ext cx="114300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6949680"/>
              </p:ext>
            </p:extLst>
          </p:nvPr>
        </p:nvGraphicFramePr>
        <p:xfrm>
          <a:off x="2123728" y="1735941"/>
          <a:ext cx="11430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r:id="rId11" imgW="837836" imgH="291973" progId="">
                  <p:embed/>
                </p:oleObj>
              </mc:Choice>
              <mc:Fallback>
                <p:oleObj r:id="rId11" imgW="837836" imgH="291973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735941"/>
                        <a:ext cx="11430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914400" y="3048000"/>
          <a:ext cx="23622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r:id="rId13" imgW="1637589" imgH="304668" progId="">
                  <p:embed/>
                </p:oleObj>
              </mc:Choice>
              <mc:Fallback>
                <p:oleObj r:id="rId13" imgW="1637589" imgH="304668" progId="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048000"/>
                        <a:ext cx="236220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914400" y="3657600"/>
          <a:ext cx="22098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r:id="rId15" imgW="1397000" imgH="292100" progId="">
                  <p:embed/>
                </p:oleObj>
              </mc:Choice>
              <mc:Fallback>
                <p:oleObj r:id="rId15" imgW="1397000" imgH="292100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657600"/>
                        <a:ext cx="2209800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914400" y="4191000"/>
          <a:ext cx="1306513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r:id="rId17" imgW="901309" imgH="482391" progId="">
                  <p:embed/>
                </p:oleObj>
              </mc:Choice>
              <mc:Fallback>
                <p:oleObj r:id="rId17" imgW="901309" imgH="482391" progId="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191000"/>
                        <a:ext cx="1306513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667000" y="4343400"/>
          <a:ext cx="160020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r:id="rId19" imgW="1205977" imgH="253890" progId="">
                  <p:embed/>
                </p:oleObj>
              </mc:Choice>
              <mc:Fallback>
                <p:oleObj r:id="rId19" imgW="1205977" imgH="253890" progId="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343400"/>
                        <a:ext cx="1600200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080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04664"/>
            <a:ext cx="842493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sz="2000" b="1" dirty="0"/>
          </a:p>
          <a:p>
            <a:endParaRPr lang="sr-Latn-CS" sz="2000" b="1" dirty="0"/>
          </a:p>
          <a:p>
            <a:r>
              <a:rPr lang="sr-Latn-CS" sz="2000" b="1" dirty="0"/>
              <a:t>Primer </a:t>
            </a:r>
            <a:r>
              <a:rPr lang="en-US" sz="2000" b="1" dirty="0"/>
              <a:t>1</a:t>
            </a:r>
            <a:r>
              <a:rPr lang="sr-Latn-CS" sz="2000" b="1" dirty="0"/>
              <a:t>:</a:t>
            </a:r>
            <a:r>
              <a:rPr lang="en-US" sz="2000" b="1" dirty="0"/>
              <a:t> </a:t>
            </a:r>
            <a:r>
              <a:rPr lang="sr-Latn-CS" sz="2000" b="1" dirty="0"/>
              <a:t>( tip 1</a:t>
            </a:r>
            <a:r>
              <a:rPr lang="sr-Latn-CS" sz="2000" b="1" dirty="0" smtClean="0"/>
              <a:t>)</a:t>
            </a:r>
            <a:endParaRPr lang="en-US" sz="2000" b="1" dirty="0" smtClean="0"/>
          </a:p>
          <a:p>
            <a:endParaRPr lang="sr-Latn-CS" sz="2000" b="1" dirty="0"/>
          </a:p>
          <a:p>
            <a:r>
              <a:rPr lang="sr-Latn-CS" dirty="0"/>
              <a:t>Izračunati graničnu vr</a:t>
            </a:r>
            <a:r>
              <a:rPr lang="en-US" dirty="0" err="1"/>
              <a:t>ij</a:t>
            </a:r>
            <a:r>
              <a:rPr lang="sr-Latn-CS" dirty="0"/>
              <a:t>ednost </a:t>
            </a:r>
            <a:r>
              <a:rPr lang="en-US" dirty="0" err="1"/>
              <a:t>funkcije</a:t>
            </a:r>
            <a:endParaRPr lang="sr-Latn-CS" dirty="0"/>
          </a:p>
          <a:p>
            <a:endParaRPr lang="sr-Latn-CS" dirty="0"/>
          </a:p>
          <a:p>
            <a:endParaRPr lang="en-US" sz="2000" b="1" dirty="0" smtClean="0"/>
          </a:p>
          <a:p>
            <a:r>
              <a:rPr lang="sr-Latn-CS" sz="2000" b="1" dirty="0" smtClean="0"/>
              <a:t>R</a:t>
            </a:r>
            <a:r>
              <a:rPr lang="en-US" sz="2000" b="1" dirty="0"/>
              <a:t>j</a:t>
            </a:r>
            <a:r>
              <a:rPr lang="sr-Latn-CS" sz="2000" b="1" dirty="0"/>
              <a:t>ešenje: </a:t>
            </a:r>
            <a:endParaRPr lang="en-US" sz="2000" b="1" dirty="0"/>
          </a:p>
        </p:txBody>
      </p:sp>
      <p:graphicFrame>
        <p:nvGraphicFramePr>
          <p:cNvPr id="3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142260819"/>
              </p:ext>
            </p:extLst>
          </p:nvPr>
        </p:nvGraphicFramePr>
        <p:xfrm>
          <a:off x="4932040" y="1412776"/>
          <a:ext cx="1158875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3" imgW="672808" imgH="393529" progId="">
                  <p:embed/>
                </p:oleObj>
              </mc:Choice>
              <mc:Fallback>
                <p:oleObj name="Equation" r:id="rId3" imgW="672808" imgH="393529" progId="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1412776"/>
                        <a:ext cx="1158875" cy="67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482387620"/>
              </p:ext>
            </p:extLst>
          </p:nvPr>
        </p:nvGraphicFramePr>
        <p:xfrm>
          <a:off x="1619672" y="3021981"/>
          <a:ext cx="3811588" cy="129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5" imgW="2463800" imgH="838200" progId="">
                  <p:embed/>
                </p:oleObj>
              </mc:Choice>
              <mc:Fallback>
                <p:oleObj name="Equation" r:id="rId5" imgW="2463800" imgH="838200" progId="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021981"/>
                        <a:ext cx="3811588" cy="1296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91680" y="2528322"/>
            <a:ext cx="4094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Podijelimo</a:t>
            </a:r>
            <a:r>
              <a:rPr lang="en-US" dirty="0" smtClean="0"/>
              <a:t> </a:t>
            </a:r>
            <a:r>
              <a:rPr lang="en-US" dirty="0" err="1" smtClean="0"/>
              <a:t>brojilac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 err="1" smtClean="0"/>
              <a:t>imenilac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59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</TotalTime>
  <Words>381</Words>
  <Application>Microsoft Office PowerPoint</Application>
  <PresentationFormat>On-screen Show (4:3)</PresentationFormat>
  <Paragraphs>84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Concourse</vt:lpstr>
      <vt:lpstr>Visio</vt:lpstr>
      <vt:lpstr>Equation</vt:lpstr>
      <vt:lpstr>  GRANIČNA VRIJEDNOST FUNKCIJE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GRANIČNA VRIJEDNOST FUNKCIJE</dc:title>
  <dc:creator>SVETLANA</dc:creator>
  <cp:lastModifiedBy>SVETLANA</cp:lastModifiedBy>
  <cp:revision>5</cp:revision>
  <dcterms:created xsi:type="dcterms:W3CDTF">2020-10-28T15:11:58Z</dcterms:created>
  <dcterms:modified xsi:type="dcterms:W3CDTF">2020-10-28T19:47:38Z</dcterms:modified>
</cp:coreProperties>
</file>