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71" r:id="rId11"/>
    <p:sldId id="264" r:id="rId12"/>
    <p:sldId id="265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98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538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436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490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347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40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19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24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691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99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628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A54D9FA-0D6E-4962-A112-91F38A0F3286}" type="datetimeFigureOut">
              <a:rPr lang="en-US" smtClean="0"/>
              <a:pPr/>
              <a:t>19/10/2020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470992A-0796-4542-A296-07B4FC5F6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01729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Ograničene funkcije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5615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5400" dirty="0">
                <a:solidFill>
                  <a:prstClr val="white"/>
                </a:solidFill>
              </a:rPr>
              <a:t>Periodične funkcije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Clr>
                    <a:srgbClr val="903163"/>
                  </a:buClr>
                  <a:buNone/>
                </a:pPr>
                <a:r>
                  <a:rPr lang="sr-Latn-ME" sz="3200" b="1" dirty="0" smtClean="0">
                    <a:solidFill>
                      <a:srgbClr val="3D3D3D"/>
                    </a:solidFill>
                  </a:rPr>
                  <a:t>Primjer1: </a:t>
                </a:r>
                <a:r>
                  <a:rPr lang="sr-Latn-ME" sz="3200" dirty="0">
                    <a:solidFill>
                      <a:srgbClr val="3D3D3D"/>
                    </a:solidFill>
                  </a:rPr>
                  <a:t>Funkcije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su periodične, sa osnovnim periodom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sr-Latn-ME" sz="3200" dirty="0" smtClean="0">
                    <a:solidFill>
                      <a:srgbClr val="3D3D3D"/>
                    </a:solidFill>
                  </a:rPr>
                  <a:t>.</a:t>
                </a:r>
              </a:p>
              <a:p>
                <a:endParaRPr lang="sr-Latn-ME" sz="3200" dirty="0">
                  <a:solidFill>
                    <a:srgbClr val="3D3D3D"/>
                  </a:solidFill>
                </a:endParaRPr>
              </a:p>
              <a:p>
                <a:pPr marL="0" lvl="0" indent="0">
                  <a:buClr>
                    <a:srgbClr val="903163"/>
                  </a:buClr>
                  <a:buNone/>
                </a:pPr>
                <a:r>
                  <a:rPr lang="sr-Latn-ME" sz="3200" b="1" dirty="0" smtClean="0">
                    <a:solidFill>
                      <a:srgbClr val="3D3D3D"/>
                    </a:solidFill>
                  </a:rPr>
                  <a:t>Primjer2: </a:t>
                </a:r>
                <a:r>
                  <a:rPr lang="sr-Latn-ME" sz="3200" dirty="0">
                    <a:solidFill>
                      <a:srgbClr val="3D3D3D"/>
                    </a:solidFill>
                  </a:rPr>
                  <a:t>Funkcije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dirty="0" smtClean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𝑐𝑡𝑔𝑥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su periodične, sa osnovnim periodom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.</a:t>
                </a:r>
                <a:endParaRPr lang="en-US" sz="3200" dirty="0">
                  <a:solidFill>
                    <a:srgbClr val="3D3D3D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299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Monotone funkcije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24613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Rastuća funkcija</a:t>
            </a:r>
            <a:endParaRPr lang="en-US" sz="5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kažemo da je rastuća na skupu D, ako za svako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sr-Latn-ME" sz="3200" dirty="0" smtClean="0"/>
                  <a:t> važi: ako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ME" sz="3200" dirty="0" smtClean="0"/>
                  <a:t> tada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.</a:t>
                </a:r>
              </a:p>
              <a:p>
                <a:endParaRPr lang="sr-Latn-ME" sz="3200" dirty="0"/>
              </a:p>
              <a:p>
                <a:pPr marL="0" indent="0">
                  <a:buNone/>
                </a:pPr>
                <a:endParaRPr lang="sr-Latn-ME" sz="3200" dirty="0"/>
              </a:p>
              <a:p>
                <a:r>
                  <a:rPr lang="sr-Latn-ME" sz="3200" dirty="0" smtClean="0"/>
                  <a:t>Drugim riječima, funkcija </a:t>
                </a:r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sz="3200" dirty="0" smtClean="0"/>
                  <a:t> je rastuća na skupu D, ako većem argumentu iz tog skupa odgovara veća vrijednost funkcije.</a:t>
                </a:r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39" t="-332" b="-3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9664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Opadajuća  </a:t>
            </a:r>
            <a:r>
              <a:rPr lang="sr-Latn-ME" sz="5400" dirty="0"/>
              <a:t>funkcija</a:t>
            </a:r>
            <a:endParaRPr lang="en-US" sz="5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sr-Latn-ME" sz="3200" dirty="0"/>
                  <a:t>Za funkciju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3200"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/>
                  <a:t> kažemo da je opadajuća na skupu D, ako za svako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sr-Latn-ME" sz="3200" dirty="0"/>
                  <a:t> važi: ako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ME" sz="3200" dirty="0"/>
                  <a:t> tada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/>
                  <a:t>.</a:t>
                </a:r>
              </a:p>
              <a:p>
                <a:endParaRPr lang="sr-Latn-ME" sz="3200" dirty="0"/>
              </a:p>
              <a:p>
                <a:pPr marL="0" indent="0">
                  <a:buNone/>
                </a:pPr>
                <a:endParaRPr lang="sr-Latn-ME" sz="3200" dirty="0"/>
              </a:p>
              <a:p>
                <a:r>
                  <a:rPr lang="sr-Latn-ME" sz="3200" dirty="0"/>
                  <a:t>Drugim riječima, funkcija </a:t>
                </a:r>
                <a14:m>
                  <m:oMath xmlns:m="http://schemas.openxmlformats.org/officeDocument/2006/math">
                    <m:r>
                      <a:rPr lang="sr-Latn-ME" sz="32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sz="3200" dirty="0"/>
                  <a:t> je opadajuća na skupu D, ako većem argumentu iz tog skupa odgovara manja vrijednost funkcije.</a:t>
                </a:r>
                <a:endParaRPr lang="en-US" sz="3200" dirty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39" t="-9287" r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3883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655093" y="1009934"/>
                <a:ext cx="10849970" cy="4501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3200" dirty="0" smtClean="0"/>
                  <a:t>Primjer.  Ispitati monotonost funkcije: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sr-Latn-ME" sz="3200" dirty="0" smtClean="0"/>
                  <a:t>.</a:t>
                </a:r>
              </a:p>
              <a:p>
                <a:endParaRPr lang="sr-Latn-ME" sz="3200" dirty="0"/>
              </a:p>
              <a:p>
                <a:r>
                  <a:rPr lang="sr-Latn-ME" sz="3200" dirty="0" smtClean="0"/>
                  <a:t>Rešenje:</a:t>
                </a:r>
              </a:p>
              <a:p>
                <a:r>
                  <a:rPr lang="sr-Latn-ME" sz="3200" b="0" dirty="0" smtClean="0"/>
                  <a:t>Pretpostavimo da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:    </m:t>
                    </m:r>
                  </m:oMath>
                </a14:m>
                <a:endParaRPr lang="sr-Latn-ME" sz="3200" b="0" i="1" dirty="0" smtClean="0">
                  <a:latin typeface="Cambria Math" panose="02040503050406030204" pitchFamily="18" charset="0"/>
                </a:endParaRPr>
              </a:p>
              <a:p>
                <a:r>
                  <a:rPr lang="sr-Latn-ME" sz="3200" b="0" dirty="0" smtClean="0"/>
                  <a:t>Krenimo od: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sr-Latn-ME" sz="3200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sr-Latn-M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sr-Latn-ME" sz="3200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sr-Latn-ME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r-Latn-ME" sz="3200" dirty="0" smtClean="0"/>
              </a:p>
              <a:p>
                <a:r>
                  <a:rPr lang="sr-Latn-ME" sz="3200" dirty="0" smtClean="0"/>
                  <a:t>Čime smo pokazali da je ova funkcija opadajuća.</a:t>
                </a:r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93" y="1009934"/>
                <a:ext cx="10849970" cy="4501489"/>
              </a:xfrm>
              <a:prstGeom prst="rect">
                <a:avLst/>
              </a:prstGeom>
              <a:blipFill rotWithShape="0">
                <a:blip r:embed="rId2"/>
                <a:stretch>
                  <a:fillRect l="-1404" b="-3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0888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1196994" y="818865"/>
                <a:ext cx="95273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definisanu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ograničena sa donje strane </a:t>
                </a:r>
                <a:r>
                  <a:rPr lang="sr-Latn-ME" sz="3200" dirty="0" smtClean="0"/>
                  <a:t>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ako :</a:t>
                </a:r>
              </a:p>
              <a:p>
                <a:r>
                  <a:rPr lang="sr-Latn-ME" sz="3200" dirty="0" smtClean="0"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sr-Latn-ME" sz="3200" dirty="0" smtClean="0"/>
                  <a:t> .</a:t>
                </a:r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94" y="818865"/>
                <a:ext cx="9527376" cy="1569660"/>
              </a:xfrm>
              <a:prstGeom prst="rect">
                <a:avLst/>
              </a:prstGeom>
              <a:blipFill rotWithShape="0">
                <a:blip r:embed="rId2"/>
                <a:stretch>
                  <a:fillRect l="-1408" t="-5039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196995" y="2654741"/>
                <a:ext cx="95273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definisanu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ograničena sa gornje strane </a:t>
                </a:r>
                <a:r>
                  <a:rPr lang="sr-Latn-ME" sz="3200" dirty="0" smtClean="0"/>
                  <a:t>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ako :</a:t>
                </a:r>
              </a:p>
              <a:p>
                <a:r>
                  <a:rPr lang="sr-Latn-ME" sz="3200" dirty="0" smtClean="0"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sz="3200" dirty="0" smtClean="0"/>
                  <a:t> .</a:t>
                </a:r>
                <a:endParaRPr lang="en-US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95" y="2654741"/>
                <a:ext cx="9527376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1408" t="-5039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1196993" y="4367283"/>
                <a:ext cx="952737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definisanu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ograničena</a:t>
                </a:r>
                <a:r>
                  <a:rPr lang="sr-Latn-ME" sz="3200" dirty="0" smtClean="0"/>
                  <a:t>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ako :</a:t>
                </a:r>
              </a:p>
              <a:p>
                <a:r>
                  <a:rPr lang="sr-Latn-ME" sz="3200" dirty="0" smtClean="0">
                    <a:ea typeface="Cambria Math" panose="020405030504060302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sz="3200" dirty="0" smtClean="0"/>
                  <a:t> .</a:t>
                </a:r>
                <a:endParaRPr lang="en-US" sz="3200" dirty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93" y="4367283"/>
                <a:ext cx="9527377" cy="2062103"/>
              </a:xfrm>
              <a:prstGeom prst="rect">
                <a:avLst/>
              </a:prstGeom>
              <a:blipFill rotWithShape="0">
                <a:blip r:embed="rId4"/>
                <a:stretch>
                  <a:fillRect l="-1408" t="-3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3701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382137" y="627797"/>
                <a:ext cx="11436824" cy="5573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3200" b="1" dirty="0" smtClean="0"/>
                  <a:t>Primjer 1. </a:t>
                </a:r>
                <a:r>
                  <a:rPr lang="sr-Latn-ME" sz="3200" dirty="0" smtClean="0"/>
                  <a:t>Funkcija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sr-Latn-ME" sz="3200" dirty="0" smtClean="0"/>
                  <a:t>ograničena je sa donje strane na čitavoj svojoj oblasti definisanosti.</a:t>
                </a:r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 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≥−1</m:t>
                    </m:r>
                  </m:oMath>
                </a14:m>
                <a:r>
                  <a:rPr lang="sr-Latn-ME" sz="3200" dirty="0" smtClean="0"/>
                  <a:t>.</a:t>
                </a:r>
              </a:p>
              <a:p>
                <a:endParaRPr lang="sr-Latn-ME" sz="3200" dirty="0" smtClean="0"/>
              </a:p>
              <a:p>
                <a:r>
                  <a:rPr lang="sr-Latn-ME" sz="3200" b="1" dirty="0" smtClean="0"/>
                  <a:t>Primjer 2. </a:t>
                </a:r>
                <a:r>
                  <a:rPr lang="sr-Latn-ME" sz="3200" dirty="0" smtClean="0"/>
                  <a:t>Funkcija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sr-Latn-ME" sz="3200" dirty="0" smtClean="0"/>
                  <a:t> je ograničena sa gornje strane na čitavoj svojoj oblasti definisanosti (koja je oblast definisanosti?)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r>
                  <a:rPr lang="sr-Latn-ME" sz="3200" dirty="0" smtClean="0"/>
                  <a:t> .</a:t>
                </a:r>
              </a:p>
              <a:p>
                <a:endParaRPr lang="sr-Latn-ME" sz="3200" dirty="0" smtClean="0"/>
              </a:p>
              <a:p>
                <a:r>
                  <a:rPr lang="sr-Latn-ME" sz="3200" b="1" dirty="0" smtClean="0"/>
                  <a:t>Primjer 3. </a:t>
                </a:r>
                <a:r>
                  <a:rPr lang="sr-Latn-ME" sz="3200" dirty="0" smtClean="0"/>
                  <a:t>Funkcija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sr-Latn-ME" sz="3200" dirty="0" smtClean="0"/>
                  <a:t> je ograničena na čitavoj svojoj oblasti definisanosti, jer je: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sr-Latn-ME" sz="3200" dirty="0" smtClean="0"/>
                  <a:t>.</a:t>
                </a:r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37" y="627797"/>
                <a:ext cx="11436824" cy="5573577"/>
              </a:xfrm>
              <a:prstGeom prst="rect">
                <a:avLst/>
              </a:prstGeom>
              <a:blipFill rotWithShape="0">
                <a:blip r:embed="rId2"/>
                <a:stretch>
                  <a:fillRect l="-1386" t="-1422" r="-800" b="-2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724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Parnost   funkcije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3679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1319" y="497199"/>
            <a:ext cx="11245756" cy="6986528"/>
          </a:xfrm>
          <a:prstGeom prst="rect">
            <a:avLst/>
          </a:prstGeom>
          <a:blipFill rotWithShape="0">
            <a:blip r:embed="rId2"/>
            <a:stretch>
              <a:fillRect l="-1247" t="-1134"/>
            </a:stretch>
          </a:blipFill>
        </p:spPr>
        <p:txBody>
          <a:bodyPr/>
          <a:lstStyle/>
          <a:p>
            <a:r>
              <a:rPr lang="en-US">
                <a:ln>
                  <a:solidFill>
                    <a:srgbClr val="FF0000"/>
                  </a:solidFill>
                </a:ln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76376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818866" y="928048"/>
                <a:ext cx="10495128" cy="2124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3200" b="1" i="1" dirty="0" smtClean="0"/>
                  <a:t>Primjer</a:t>
                </a:r>
                <a:r>
                  <a:rPr lang="sr-Latn-ME" sz="3200" dirty="0" smtClean="0"/>
                  <a:t>. Ispitati parnost funkcija: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      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sSup>
                            <m:sSupPr>
                              <m:ctrlP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sr-Latn-ME" sz="32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66" y="928048"/>
                <a:ext cx="10495128" cy="2124108"/>
              </a:xfrm>
              <a:prstGeom prst="rect">
                <a:avLst/>
              </a:prstGeom>
              <a:blipFill rotWithShape="0">
                <a:blip r:embed="rId2"/>
                <a:stretch>
                  <a:fillRect l="-1452" t="-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037230" y="3275463"/>
                <a:ext cx="83647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a)</a:t>
                </a:r>
                <a:r>
                  <a:rPr lang="sr-Latn-ME" sz="320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	- parna  funkcija</a:t>
                </a:r>
                <a:endParaRPr lang="en-US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30" y="3275463"/>
                <a:ext cx="8364790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1822" t="-13542" r="-116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8689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613752" y="627797"/>
                <a:ext cx="10857331" cy="14773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b="0" dirty="0" smtClean="0"/>
                  <a:t>b)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- funkcija je parna</a:t>
                </a:r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2" y="627797"/>
                <a:ext cx="10857331" cy="1477328"/>
              </a:xfrm>
              <a:prstGeom prst="rect">
                <a:avLst/>
              </a:prstGeom>
              <a:blipFill rotWithShape="0">
                <a:blip r:embed="rId2"/>
                <a:stretch>
                  <a:fillRect l="-2302" t="-8678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613752" y="2690056"/>
                <a:ext cx="11335351" cy="17100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342900" indent="-342900">
                  <a:buAutoNum type="alphaLcParenR" startAt="3"/>
                </a:pPr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sr-Latn-ME" sz="3200" b="0" dirty="0" smtClean="0"/>
                  <a:t/>
                </a:r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sr-Latn-ME" sz="3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r-Latn-ME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- funkcija je parna</a:t>
                </a:r>
                <a:endParaRPr lang="en-US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2" y="2690056"/>
                <a:ext cx="11335351" cy="1710020"/>
              </a:xfrm>
              <a:prstGeom prst="rect">
                <a:avLst/>
              </a:prstGeom>
              <a:blipFill rotWithShape="0">
                <a:blip r:embed="rId3"/>
                <a:stretch>
                  <a:fillRect l="-2098" t="-2135" b="-12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699555" y="4955832"/>
                <a:ext cx="10327836" cy="14773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dirty="0" smtClean="0"/>
                  <a:t>d</a:t>
                </a:r>
                <a:r>
                  <a:rPr lang="sr-Latn-ME" sz="3200" b="0" dirty="0" smtClean="0"/>
                  <a:t>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   - funkcija je neparna</a:t>
                </a:r>
                <a:endParaRPr lang="en-US" sz="32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55" y="4955832"/>
                <a:ext cx="10327836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2420" t="-8678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8915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766548" y="3377360"/>
                <a:ext cx="9196318" cy="20940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dirty="0" smtClean="0"/>
                  <a:t>f</a:t>
                </a:r>
                <a:r>
                  <a:rPr lang="sr-Latn-ME" sz="3200" b="0" dirty="0" smtClean="0"/>
                  <a:t>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    - funkcija je neparna</a:t>
                </a:r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48" y="3377360"/>
                <a:ext cx="9196318" cy="2094035"/>
              </a:xfrm>
              <a:prstGeom prst="rect">
                <a:avLst/>
              </a:prstGeom>
              <a:blipFill rotWithShape="0">
                <a:blip r:embed="rId2"/>
                <a:stretch>
                  <a:fillRect l="-2719" t="-1453" r="-199" b="-5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766548" y="1296538"/>
                <a:ext cx="10342729" cy="14773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dirty="0" smtClean="0"/>
                  <a:t>e</a:t>
                </a:r>
                <a:r>
                  <a:rPr lang="sr-Latn-ME" sz="3200" b="0" dirty="0" smtClean="0"/>
                  <a:t>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sr-Latn-ME" sz="3200" dirty="0" smtClean="0"/>
                  <a:t> - funkcija je neparna</a:t>
                </a:r>
                <a:endParaRPr lang="en-US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48" y="1296538"/>
                <a:ext cx="10342729" cy="1477328"/>
              </a:xfrm>
              <a:prstGeom prst="rect">
                <a:avLst/>
              </a:prstGeom>
              <a:blipFill rotWithShape="0">
                <a:blip r:embed="rId3"/>
                <a:stretch>
                  <a:fillRect l="-2417" t="-8678" r="-2417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6209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Periodične funkcije</a:t>
            </a:r>
            <a:endParaRPr lang="en-US" sz="5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, definisanu na skupu X, kažemo da je periodična, ako postoji broj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sr-Latn-ME" sz="3200" dirty="0" smtClean="0"/>
                  <a:t> takav da je za svako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broj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i da važi jednakost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. Broj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r-Latn-ME" sz="3200" dirty="0" smtClean="0"/>
                  <a:t> nazivamo periodom funkcije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.</a:t>
                </a:r>
              </a:p>
              <a:p>
                <a:r>
                  <a:rPr lang="sr-Latn-ME" sz="3200" dirty="0" smtClean="0"/>
                  <a:t>Ako je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r-Latn-ME" sz="3200" dirty="0" smtClean="0"/>
                  <a:t> period funkcije, tada je i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𝑛𝑇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sr-Latn-ME" sz="3200" dirty="0" smtClean="0"/>
                  <a:t>, takođe period.</a:t>
                </a:r>
              </a:p>
              <a:p>
                <a:r>
                  <a:rPr lang="sr-Latn-ME" sz="3200" dirty="0" smtClean="0"/>
                  <a:t>Najmanji pozitivni period funkcije je </a:t>
                </a:r>
                <a:r>
                  <a:rPr lang="sr-Latn-ME" sz="3200" b="1" dirty="0" smtClean="0"/>
                  <a:t>osnovni period </a:t>
                </a:r>
                <a:r>
                  <a:rPr lang="sr-Latn-ME" sz="3200" dirty="0" smtClean="0"/>
                  <a:t>.</a:t>
                </a:r>
              </a:p>
              <a:p>
                <a:pPr marL="0" indent="0">
                  <a:buNone/>
                </a:pPr>
                <a:endParaRPr lang="sr-Latn-ME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39" t="-6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5646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97</TotalTime>
  <Words>14</Words>
  <Application>Microsoft Office PowerPoint</Application>
  <PresentationFormat>Custom</PresentationFormat>
  <Paragraphs>24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Dividend</vt:lpstr>
      <vt:lpstr>Ograničene funkcije</vt:lpstr>
      <vt:lpstr>Slide 2</vt:lpstr>
      <vt:lpstr>Slide 3</vt:lpstr>
      <vt:lpstr>Parnost   funkcije</vt:lpstr>
      <vt:lpstr>Slide 5</vt:lpstr>
      <vt:lpstr>Slide 6</vt:lpstr>
      <vt:lpstr>Slide 7</vt:lpstr>
      <vt:lpstr>Slide 8</vt:lpstr>
      <vt:lpstr>Periodične funkcije</vt:lpstr>
      <vt:lpstr>Periodične funkcije</vt:lpstr>
      <vt:lpstr>Monotone funkcije</vt:lpstr>
      <vt:lpstr>Rastuća funkcija</vt:lpstr>
      <vt:lpstr>Opadajuća  funkcija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Ograničenost funkcije</dc:title>
  <dc:creator>Jelena Šćekić</dc:creator>
  <cp:lastModifiedBy>Petar</cp:lastModifiedBy>
  <cp:revision>20</cp:revision>
  <dcterms:created xsi:type="dcterms:W3CDTF">2018-09-27T09:39:45Z</dcterms:created>
  <dcterms:modified xsi:type="dcterms:W3CDTF">2020-10-19T18:35:32Z</dcterms:modified>
</cp:coreProperties>
</file>