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58" r:id="rId13"/>
    <p:sldId id="257" r:id="rId14"/>
    <p:sldId id="263" r:id="rId15"/>
    <p:sldId id="264" r:id="rId16"/>
    <p:sldId id="265" r:id="rId17"/>
    <p:sldId id="266" r:id="rId18"/>
    <p:sldId id="268" r:id="rId1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238" y="-6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925E3AF-F01E-4E05-8E0B-7DD572EDCF2C}" type="datetimeFigureOut">
              <a:rPr lang="es-ES" smtClean="0"/>
              <a:pPr/>
              <a:t>23/12/2021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0566601-0AFE-4C0D-98DF-EDD0959AAF46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5E3AF-F01E-4E05-8E0B-7DD572EDCF2C}" type="datetimeFigureOut">
              <a:rPr lang="es-ES" smtClean="0"/>
              <a:pPr/>
              <a:t>23/12/2021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6601-0AFE-4C0D-98DF-EDD0959AAF46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5E3AF-F01E-4E05-8E0B-7DD572EDCF2C}" type="datetimeFigureOut">
              <a:rPr lang="es-ES" smtClean="0"/>
              <a:pPr/>
              <a:t>23/12/2021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6601-0AFE-4C0D-98DF-EDD0959AAF46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925E3AF-F01E-4E05-8E0B-7DD572EDCF2C}" type="datetimeFigureOut">
              <a:rPr lang="es-ES" smtClean="0"/>
              <a:pPr/>
              <a:t>23/12/2021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6601-0AFE-4C0D-98DF-EDD0959AAF46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925E3AF-F01E-4E05-8E0B-7DD572EDCF2C}" type="datetimeFigureOut">
              <a:rPr lang="es-ES" smtClean="0"/>
              <a:pPr/>
              <a:t>23/12/2021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0566601-0AFE-4C0D-98DF-EDD0959AAF46}" type="slidenum">
              <a:rPr lang="es-ES" smtClean="0"/>
              <a:pPr/>
              <a:t>‹#›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925E3AF-F01E-4E05-8E0B-7DD572EDCF2C}" type="datetimeFigureOut">
              <a:rPr lang="es-ES" smtClean="0"/>
              <a:pPr/>
              <a:t>23/12/2021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0566601-0AFE-4C0D-98DF-EDD0959AAF46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925E3AF-F01E-4E05-8E0B-7DD572EDCF2C}" type="datetimeFigureOut">
              <a:rPr lang="es-ES" smtClean="0"/>
              <a:pPr/>
              <a:t>23/12/2021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0566601-0AFE-4C0D-98DF-EDD0959AAF46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5E3AF-F01E-4E05-8E0B-7DD572EDCF2C}" type="datetimeFigureOut">
              <a:rPr lang="es-ES" smtClean="0"/>
              <a:pPr/>
              <a:t>23/12/2021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6601-0AFE-4C0D-98DF-EDD0959AAF46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925E3AF-F01E-4E05-8E0B-7DD572EDCF2C}" type="datetimeFigureOut">
              <a:rPr lang="es-ES" smtClean="0"/>
              <a:pPr/>
              <a:t>23/12/2021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0566601-0AFE-4C0D-98DF-EDD0959AAF46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925E3AF-F01E-4E05-8E0B-7DD572EDCF2C}" type="datetimeFigureOut">
              <a:rPr lang="es-ES" smtClean="0"/>
              <a:pPr/>
              <a:t>23/12/2021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0566601-0AFE-4C0D-98DF-EDD0959AAF46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925E3AF-F01E-4E05-8E0B-7DD572EDCF2C}" type="datetimeFigureOut">
              <a:rPr lang="es-ES" smtClean="0"/>
              <a:pPr/>
              <a:t>23/12/2021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0566601-0AFE-4C0D-98DF-EDD0959AAF46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925E3AF-F01E-4E05-8E0B-7DD572EDCF2C}" type="datetimeFigureOut">
              <a:rPr lang="es-ES" smtClean="0"/>
              <a:pPr/>
              <a:t>23/12/2021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0566601-0AFE-4C0D-98DF-EDD0959AAF46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060849"/>
            <a:ext cx="7918648" cy="2088232"/>
          </a:xfrm>
        </p:spPr>
        <p:txBody>
          <a:bodyPr>
            <a:noAutofit/>
          </a:bodyPr>
          <a:lstStyle/>
          <a:p>
            <a:pPr algn="ctr"/>
            <a:r>
              <a:rPr lang="es-ES" sz="3200" b="1" dirty="0" smtClean="0"/>
              <a:t>3rd </a:t>
            </a:r>
            <a:r>
              <a:rPr lang="es-ES" sz="3200" b="1" dirty="0" err="1" smtClean="0"/>
              <a:t>conditional</a:t>
            </a:r>
            <a:r>
              <a:rPr lang="es-ES" sz="3200" b="1" dirty="0" smtClean="0"/>
              <a:t>:</a:t>
            </a:r>
            <a:r>
              <a:rPr lang="es-ES" sz="2400" b="1" dirty="0" smtClean="0"/>
              <a:t/>
            </a:r>
            <a:br>
              <a:rPr lang="es-ES" sz="2400" b="1" dirty="0" smtClean="0"/>
            </a:br>
            <a:r>
              <a:rPr lang="es-ES" sz="2400" b="1" dirty="0" smtClean="0"/>
              <a:t/>
            </a:r>
            <a:br>
              <a:rPr lang="es-ES" sz="2400" b="1" dirty="0" smtClean="0"/>
            </a:br>
            <a:r>
              <a:rPr lang="es-ES" sz="2400" b="1" dirty="0" err="1" smtClean="0"/>
              <a:t>If</a:t>
            </a:r>
            <a:r>
              <a:rPr lang="es-ES" sz="2400" b="1" dirty="0" smtClean="0"/>
              <a:t>+ Past Perfect Simple + would have+ </a:t>
            </a:r>
            <a:r>
              <a:rPr lang="es-ES" sz="2400" b="1" dirty="0" err="1" smtClean="0"/>
              <a:t>past</a:t>
            </a:r>
            <a:r>
              <a:rPr lang="es-ES" sz="2400" b="1" dirty="0" smtClean="0"/>
              <a:t> participle</a:t>
            </a:r>
            <a:br>
              <a:rPr lang="es-ES" sz="2400" b="1" dirty="0" smtClean="0"/>
            </a:br>
            <a:r>
              <a:rPr lang="es-ES" sz="2400" b="1" dirty="0" smtClean="0"/>
              <a:t/>
            </a:r>
            <a:br>
              <a:rPr lang="es-ES" sz="2400" b="1" dirty="0" smtClean="0"/>
            </a:br>
            <a:endParaRPr lang="es-ES" sz="2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188640"/>
            <a:ext cx="8552342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third</a:t>
            </a:r>
            <a:r>
              <a:rPr lang="fr-FR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 </a:t>
            </a:r>
            <a:r>
              <a:rPr lang="fr-FR" sz="36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conditional</a:t>
            </a:r>
            <a:endParaRPr lang="fr-FR" sz="36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Ravie" pitchFamily="8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for </a:t>
            </a:r>
            <a:r>
              <a:rPr lang="fr-FR" sz="36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unreal</a:t>
            </a:r>
            <a:r>
              <a:rPr lang="fr-FR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 situations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in the </a:t>
            </a:r>
            <a:r>
              <a:rPr lang="fr-FR" sz="36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past</a:t>
            </a:r>
            <a:r>
              <a:rPr lang="fr-FR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, </a:t>
            </a:r>
            <a:r>
              <a:rPr lang="fr-FR" sz="36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often</a:t>
            </a:r>
            <a:r>
              <a:rPr lang="fr-FR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 regrets.</a:t>
            </a:r>
          </a:p>
        </p:txBody>
      </p:sp>
      <p:sp>
        <p:nvSpPr>
          <p:cNvPr id="10243" name="ZoneTexte 5"/>
          <p:cNvSpPr txBox="1">
            <a:spLocks noChangeArrowheads="1"/>
          </p:cNvSpPr>
          <p:nvPr/>
        </p:nvSpPr>
        <p:spPr bwMode="auto">
          <a:xfrm>
            <a:off x="323850" y="4149725"/>
            <a:ext cx="8424863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I ______________ (call) Bob if I ___________ (not/lose) his number.</a:t>
            </a: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900113" y="4149725"/>
            <a:ext cx="4392612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800" dirty="0" err="1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could</a:t>
            </a:r>
            <a:r>
              <a:rPr lang="fr-FR" sz="2800" dirty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have </a:t>
            </a:r>
            <a:r>
              <a:rPr lang="fr-FR" sz="2800" dirty="0" err="1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called</a:t>
            </a:r>
            <a:endParaRPr lang="fr-FR" sz="2800" dirty="0">
              <a:solidFill>
                <a:schemeClr val="accent2">
                  <a:lumMod val="75000"/>
                </a:schemeClr>
              </a:solidFill>
              <a:latin typeface="Ravie" pitchFamily="82" charset="0"/>
            </a:endParaRP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1187450" y="4581525"/>
            <a:ext cx="338455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800" dirty="0" err="1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hadn’t</a:t>
            </a:r>
            <a:r>
              <a:rPr lang="fr-FR" sz="2800" dirty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</a:t>
            </a:r>
            <a:r>
              <a:rPr lang="fr-FR" sz="2800" dirty="0" err="1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lost</a:t>
            </a:r>
            <a:endParaRPr lang="fr-FR" sz="2800" dirty="0">
              <a:solidFill>
                <a:schemeClr val="accent2">
                  <a:lumMod val="75000"/>
                </a:schemeClr>
              </a:solidFill>
              <a:latin typeface="Ravie" pitchFamily="82" charset="0"/>
            </a:endParaRPr>
          </a:p>
        </p:txBody>
      </p:sp>
      <p:pic>
        <p:nvPicPr>
          <p:cNvPr id="10246" name="Picture 2" descr="C:\Documents and Settings\JANET\Local Settings\Temporary Internet Files\Content.IE5\U9EBNB5T\MC90043257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375" y="1989138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17429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188640"/>
            <a:ext cx="8552342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third</a:t>
            </a:r>
            <a:r>
              <a:rPr lang="fr-FR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 </a:t>
            </a:r>
            <a:r>
              <a:rPr lang="fr-FR" sz="36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conditional</a:t>
            </a:r>
            <a:endParaRPr lang="fr-FR" sz="36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Ravie" pitchFamily="8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for </a:t>
            </a:r>
            <a:r>
              <a:rPr lang="fr-FR" sz="36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unreal</a:t>
            </a:r>
            <a:r>
              <a:rPr lang="fr-FR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 situations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in the </a:t>
            </a:r>
            <a:r>
              <a:rPr lang="fr-FR" sz="36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past</a:t>
            </a:r>
            <a:r>
              <a:rPr lang="fr-FR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, </a:t>
            </a:r>
            <a:r>
              <a:rPr lang="fr-FR" sz="36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often</a:t>
            </a:r>
            <a:r>
              <a:rPr lang="fr-FR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 regrets.</a:t>
            </a:r>
          </a:p>
        </p:txBody>
      </p:sp>
      <p:sp>
        <p:nvSpPr>
          <p:cNvPr id="11267" name="ZoneTexte 5"/>
          <p:cNvSpPr txBox="1">
            <a:spLocks noChangeArrowheads="1"/>
          </p:cNvSpPr>
          <p:nvPr/>
        </p:nvSpPr>
        <p:spPr bwMode="auto">
          <a:xfrm>
            <a:off x="323850" y="4149725"/>
            <a:ext cx="8424863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If you __________ (go) to the theatre, you ____________ (enjoy) the play.</a:t>
            </a: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2700338" y="4076700"/>
            <a:ext cx="2663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800" dirty="0" err="1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had</a:t>
            </a:r>
            <a:r>
              <a:rPr lang="fr-FR" sz="2800" dirty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gone</a:t>
            </a: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4067175" y="4508500"/>
            <a:ext cx="43926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800" dirty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‘d have </a:t>
            </a:r>
            <a:r>
              <a:rPr lang="fr-FR" sz="2800" dirty="0" err="1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enjoyed</a:t>
            </a:r>
            <a:endParaRPr lang="fr-FR" sz="2800" dirty="0">
              <a:solidFill>
                <a:schemeClr val="accent2">
                  <a:lumMod val="75000"/>
                </a:schemeClr>
              </a:solidFill>
              <a:latin typeface="Ravie" pitchFamily="82" charset="0"/>
            </a:endParaRPr>
          </a:p>
        </p:txBody>
      </p:sp>
      <p:pic>
        <p:nvPicPr>
          <p:cNvPr id="11270" name="Picture 2" descr="C:\Documents and Settings\JANET\Local Settings\Temporary Internet Files\Content.IE5\7MPFNW3E\MC90003638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8400" y="21336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27662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611560" y="1340768"/>
            <a:ext cx="79208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600" dirty="0" err="1" smtClean="0"/>
              <a:t>What</a:t>
            </a:r>
            <a:r>
              <a:rPr lang="es-ES" sz="3600" dirty="0" smtClean="0"/>
              <a:t> would have </a:t>
            </a:r>
            <a:r>
              <a:rPr lang="es-ES" sz="3600" dirty="0" err="1" smtClean="0"/>
              <a:t>happened</a:t>
            </a:r>
            <a:r>
              <a:rPr lang="es-ES" sz="3600" dirty="0" smtClean="0"/>
              <a:t> </a:t>
            </a:r>
            <a:r>
              <a:rPr lang="es-ES" sz="3600" dirty="0" err="1" smtClean="0"/>
              <a:t>if</a:t>
            </a:r>
            <a:r>
              <a:rPr lang="es-ES" sz="3600" dirty="0" smtClean="0"/>
              <a:t>…?</a:t>
            </a:r>
          </a:p>
          <a:p>
            <a:endParaRPr lang="es-ES" sz="3600" dirty="0" smtClean="0"/>
          </a:p>
          <a:p>
            <a:endParaRPr lang="es-ES" sz="3600" dirty="0" smtClean="0"/>
          </a:p>
          <a:p>
            <a:pPr algn="ctr"/>
            <a:r>
              <a:rPr lang="es-ES" sz="3600" dirty="0" smtClean="0"/>
              <a:t>Be </a:t>
            </a:r>
            <a:r>
              <a:rPr lang="es-ES" sz="3600" dirty="0" err="1" smtClean="0"/>
              <a:t>creative</a:t>
            </a:r>
            <a:r>
              <a:rPr lang="es-ES" sz="3600" dirty="0" smtClean="0"/>
              <a:t>!</a:t>
            </a:r>
            <a:endParaRPr lang="es-ES" sz="3600" dirty="0"/>
          </a:p>
        </p:txBody>
      </p:sp>
      <p:pic>
        <p:nvPicPr>
          <p:cNvPr id="17410" name="Picture 2" descr="http://www.pisitoenmadrid.com/blog/wp-content/uploads/2012/06/creativid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3789040"/>
            <a:ext cx="2602699" cy="2592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99592" y="1484784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1. ..</a:t>
            </a:r>
            <a:r>
              <a:rPr lang="es-ES" sz="2800" dirty="0" err="1" smtClean="0"/>
              <a:t>Jesus</a:t>
            </a:r>
            <a:r>
              <a:rPr lang="es-ES" sz="2800" dirty="0" smtClean="0"/>
              <a:t> </a:t>
            </a:r>
            <a:r>
              <a:rPr lang="es-ES" sz="2800" dirty="0" err="1" smtClean="0"/>
              <a:t>Christ</a:t>
            </a:r>
            <a:r>
              <a:rPr lang="es-ES" sz="2800" dirty="0" smtClean="0"/>
              <a:t> </a:t>
            </a:r>
            <a:r>
              <a:rPr lang="es-ES" sz="2800" dirty="0" err="1" smtClean="0"/>
              <a:t>had</a:t>
            </a:r>
            <a:r>
              <a:rPr lang="es-ES" sz="2800" dirty="0" smtClean="0"/>
              <a:t> </a:t>
            </a:r>
            <a:r>
              <a:rPr lang="es-ES" sz="2800" dirty="0" err="1" smtClean="0"/>
              <a:t>not</a:t>
            </a:r>
            <a:r>
              <a:rPr lang="es-ES" sz="2800" dirty="0" smtClean="0"/>
              <a:t> </a:t>
            </a:r>
            <a:r>
              <a:rPr lang="es-ES" sz="2800" dirty="0" err="1" smtClean="0"/>
              <a:t>died</a:t>
            </a:r>
            <a:r>
              <a:rPr lang="es-ES" sz="2800" dirty="0" smtClean="0"/>
              <a:t> </a:t>
            </a:r>
            <a:r>
              <a:rPr lang="es-ES" sz="2800" dirty="0" err="1" smtClean="0"/>
              <a:t>on</a:t>
            </a:r>
            <a:r>
              <a:rPr lang="es-ES" sz="2800" dirty="0" smtClean="0"/>
              <a:t> </a:t>
            </a:r>
            <a:r>
              <a:rPr lang="es-ES" sz="2800" dirty="0" err="1" smtClean="0"/>
              <a:t>the</a:t>
            </a:r>
            <a:r>
              <a:rPr lang="es-ES" sz="2800" dirty="0" smtClean="0"/>
              <a:t> </a:t>
            </a:r>
            <a:r>
              <a:rPr lang="es-ES" sz="2800" dirty="0" err="1" smtClean="0"/>
              <a:t>cross</a:t>
            </a:r>
            <a:r>
              <a:rPr lang="es-ES" sz="2800" dirty="0" smtClean="0"/>
              <a:t>?</a:t>
            </a:r>
            <a:endParaRPr lang="es-ES" sz="2800" dirty="0"/>
          </a:p>
        </p:txBody>
      </p:sp>
      <p:pic>
        <p:nvPicPr>
          <p:cNvPr id="18434" name="Picture 2" descr="http://yubless.com/ImgsArtista/img/jesus-cruz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348880"/>
            <a:ext cx="4294388" cy="27363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99592" y="1484784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noProof="1" smtClean="0"/>
              <a:t>2. ..dinosaurs had not become extinct?</a:t>
            </a:r>
            <a:endParaRPr lang="en-GB" sz="2800" noProof="1"/>
          </a:p>
        </p:txBody>
      </p:sp>
      <p:sp>
        <p:nvSpPr>
          <p:cNvPr id="20482" name="AutoShape 2" descr="Resultado de imagen de dinosauri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0484" name="AutoShape 4" descr="Resultado de imagen de dinosauri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20488" name="Picture 8" descr="http://www.ibiblio.org/Dave/Dr-Fun/df200512/df20051216.jpg"/>
          <p:cNvPicPr>
            <a:picLocks noChangeAspect="1" noChangeArrowheads="1"/>
          </p:cNvPicPr>
          <p:nvPr/>
        </p:nvPicPr>
        <p:blipFill>
          <a:blip r:embed="rId2" cstate="print"/>
          <a:srcRect l="2461" t="5741" r="12303"/>
          <a:stretch>
            <a:fillRect/>
          </a:stretch>
        </p:blipFill>
        <p:spPr bwMode="auto">
          <a:xfrm>
            <a:off x="1769783" y="2179385"/>
            <a:ext cx="5195792" cy="43094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99592" y="1484784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noProof="1" smtClean="0"/>
              <a:t>3. The three wise men had been women?</a:t>
            </a:r>
            <a:endParaRPr lang="en-GB" sz="2800" noProof="1"/>
          </a:p>
        </p:txBody>
      </p:sp>
      <p:sp>
        <p:nvSpPr>
          <p:cNvPr id="20482" name="AutoShape 2" descr="Resultado de imagen de dinosauri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0484" name="AutoShape 4" descr="Resultado de imagen de dinosauri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21508" name="Picture 4" descr="https://travonfree.files.wordpress.com/2011/12/three_wise_men_2317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132856"/>
            <a:ext cx="4762500" cy="3800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99592" y="1484784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noProof="1" smtClean="0"/>
              <a:t>4. The wheel had not been invented?</a:t>
            </a:r>
            <a:endParaRPr lang="en-GB" sz="2800" noProof="1"/>
          </a:p>
        </p:txBody>
      </p:sp>
      <p:sp>
        <p:nvSpPr>
          <p:cNvPr id="20482" name="AutoShape 2" descr="Resultado de imagen de dinosauri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0484" name="AutoShape 4" descr="Resultado de imagen de dinosauri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22530" name="Picture 2" descr="http://cdn5.dibujos.net/dibujos/pintados/201311/creacion-de-la-rueda-culturas-prehistoria-pintado-por-karoliinna-980676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060848"/>
            <a:ext cx="5715000" cy="44767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99592" y="1484784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noProof="1" smtClean="0"/>
              <a:t>5. The electricity had not been discovered?</a:t>
            </a:r>
            <a:endParaRPr lang="en-GB" sz="2800" noProof="1"/>
          </a:p>
        </p:txBody>
      </p:sp>
      <p:sp>
        <p:nvSpPr>
          <p:cNvPr id="20482" name="AutoShape 2" descr="Resultado de imagen de dinosauri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0484" name="AutoShape 4" descr="Resultado de imagen de dinosauri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3554" name="AutoShape 2" descr="Resultado de imagen de electricity humou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3556" name="AutoShape 4" descr="Resultado de imagen de electricity humou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23558" name="Picture 6" descr="https://myassgeek.files.wordpress.com/2011/06/2010-03-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060848"/>
            <a:ext cx="6096000" cy="39624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99592" y="1484784"/>
            <a:ext cx="77048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noProof="1" smtClean="0"/>
              <a:t>6. Schools and high schools had not been invented?</a:t>
            </a:r>
            <a:endParaRPr lang="en-GB" sz="2800" noProof="1"/>
          </a:p>
        </p:txBody>
      </p:sp>
      <p:sp>
        <p:nvSpPr>
          <p:cNvPr id="20482" name="AutoShape 2" descr="Resultado de imagen de dinosauri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0484" name="AutoShape 4" descr="Resultado de imagen de dinosauri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3554" name="AutoShape 2" descr="Resultado de imagen de electricity humou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3556" name="AutoShape 4" descr="Resultado de imagen de electricity humou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24580" name="Picture 4" descr="https://s-media-cache-ak0.pinimg.com/236x/2b/a4/74/2ba474e533bd46e291c6e4190f21a85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2046812"/>
            <a:ext cx="3312368" cy="39720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188640"/>
            <a:ext cx="8552342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third</a:t>
            </a:r>
            <a:r>
              <a:rPr lang="fr-FR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 </a:t>
            </a:r>
            <a:r>
              <a:rPr lang="fr-FR" sz="36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conditional</a:t>
            </a:r>
            <a:endParaRPr lang="fr-FR" sz="36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Ravie" pitchFamily="8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for </a:t>
            </a:r>
            <a:r>
              <a:rPr lang="fr-FR" sz="36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unreal</a:t>
            </a:r>
            <a:r>
              <a:rPr lang="fr-FR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 situations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in the </a:t>
            </a:r>
            <a:r>
              <a:rPr lang="fr-FR" sz="36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past</a:t>
            </a:r>
            <a:r>
              <a:rPr lang="fr-FR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, </a:t>
            </a:r>
            <a:r>
              <a:rPr lang="fr-FR" sz="36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often</a:t>
            </a:r>
            <a:r>
              <a:rPr lang="fr-FR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 regrets.</a:t>
            </a:r>
          </a:p>
        </p:txBody>
      </p:sp>
      <p:sp>
        <p:nvSpPr>
          <p:cNvPr id="2051" name="ZoneTexte 5"/>
          <p:cNvSpPr txBox="1">
            <a:spLocks noChangeArrowheads="1"/>
          </p:cNvSpPr>
          <p:nvPr/>
        </p:nvSpPr>
        <p:spPr bwMode="auto">
          <a:xfrm>
            <a:off x="323850" y="4149725"/>
            <a:ext cx="8424863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If I __________ (study) harder, I ___________________ (pass) </a:t>
            </a:r>
          </a:p>
          <a:p>
            <a:pPr algn="ctr"/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my exams.</a:t>
            </a: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1403350" y="4149725"/>
            <a:ext cx="316865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800" dirty="0" err="1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had</a:t>
            </a:r>
            <a:r>
              <a:rPr lang="fr-FR" sz="2800" dirty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</a:t>
            </a:r>
            <a:r>
              <a:rPr lang="fr-FR" sz="2800" dirty="0" err="1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studied</a:t>
            </a:r>
            <a:endParaRPr lang="fr-FR" sz="2800" dirty="0">
              <a:solidFill>
                <a:schemeClr val="accent2">
                  <a:lumMod val="75000"/>
                </a:schemeClr>
              </a:solidFill>
              <a:latin typeface="Ravie" pitchFamily="82" charset="0"/>
            </a:endParaRP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1116013" y="4581525"/>
            <a:ext cx="5399087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800" dirty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‘d (</a:t>
            </a:r>
            <a:r>
              <a:rPr lang="fr-FR" sz="2800" dirty="0" err="1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would</a:t>
            </a:r>
            <a:r>
              <a:rPr lang="fr-FR" sz="2800" dirty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) have </a:t>
            </a:r>
            <a:r>
              <a:rPr lang="fr-FR" sz="2800" dirty="0" err="1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passed</a:t>
            </a:r>
            <a:endParaRPr lang="fr-FR" sz="2800" dirty="0">
              <a:solidFill>
                <a:schemeClr val="accent2">
                  <a:lumMod val="75000"/>
                </a:schemeClr>
              </a:solidFill>
              <a:latin typeface="Ravie" pitchFamily="82" charset="0"/>
            </a:endParaRPr>
          </a:p>
        </p:txBody>
      </p:sp>
      <p:pic>
        <p:nvPicPr>
          <p:cNvPr id="2054" name="Picture 6" descr="C:\Documents and Settings\JANET\Local Settings\Temporary Internet Files\Content.IE5\7MPFNW3E\MC90027933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2133600"/>
            <a:ext cx="25908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16180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188640"/>
            <a:ext cx="8552342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third</a:t>
            </a:r>
            <a:r>
              <a:rPr lang="fr-FR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 </a:t>
            </a:r>
            <a:r>
              <a:rPr lang="fr-FR" sz="36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conditional</a:t>
            </a:r>
            <a:endParaRPr lang="fr-FR" sz="36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Ravie" pitchFamily="8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for </a:t>
            </a:r>
            <a:r>
              <a:rPr lang="fr-FR" sz="36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unreal</a:t>
            </a:r>
            <a:r>
              <a:rPr lang="fr-FR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 situations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in the </a:t>
            </a:r>
            <a:r>
              <a:rPr lang="fr-FR" sz="36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past</a:t>
            </a:r>
            <a:r>
              <a:rPr lang="fr-FR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, </a:t>
            </a:r>
            <a:r>
              <a:rPr lang="fr-FR" sz="36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often</a:t>
            </a:r>
            <a:r>
              <a:rPr lang="fr-FR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 regrets.</a:t>
            </a:r>
          </a:p>
        </p:txBody>
      </p:sp>
      <p:sp>
        <p:nvSpPr>
          <p:cNvPr id="3075" name="ZoneTexte 5"/>
          <p:cNvSpPr txBox="1">
            <a:spLocks noChangeArrowheads="1"/>
          </p:cNvSpPr>
          <p:nvPr/>
        </p:nvSpPr>
        <p:spPr bwMode="auto">
          <a:xfrm>
            <a:off x="323850" y="4149725"/>
            <a:ext cx="8424863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They _______________(not/have) the accident if they _________ (drive) more carefully.</a:t>
            </a: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1619250" y="4149725"/>
            <a:ext cx="4608513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800" dirty="0" err="1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wouldn’t</a:t>
            </a:r>
            <a:r>
              <a:rPr lang="fr-FR" sz="2800" dirty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have </a:t>
            </a:r>
            <a:r>
              <a:rPr lang="fr-FR" sz="2800" dirty="0" err="1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had</a:t>
            </a:r>
            <a:endParaRPr lang="fr-FR" sz="2800" dirty="0">
              <a:solidFill>
                <a:schemeClr val="accent2">
                  <a:lumMod val="75000"/>
                </a:schemeClr>
              </a:solidFill>
              <a:latin typeface="Ravie" pitchFamily="82" charset="0"/>
            </a:endParaRP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5724525" y="4581525"/>
            <a:ext cx="2735263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800" dirty="0" err="1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had</a:t>
            </a:r>
            <a:r>
              <a:rPr lang="fr-FR" sz="2800" dirty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</a:t>
            </a:r>
            <a:r>
              <a:rPr lang="fr-FR" sz="2800" dirty="0" err="1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driven</a:t>
            </a:r>
            <a:endParaRPr lang="fr-FR" sz="2800" dirty="0">
              <a:solidFill>
                <a:schemeClr val="accent2">
                  <a:lumMod val="75000"/>
                </a:schemeClr>
              </a:solidFill>
              <a:latin typeface="Ravie" pitchFamily="82" charset="0"/>
            </a:endParaRPr>
          </a:p>
        </p:txBody>
      </p:sp>
      <p:pic>
        <p:nvPicPr>
          <p:cNvPr id="3078" name="Picture 6" descr="C:\Documents and Settings\JANET\Local Settings\Temporary Internet Files\Content.IE5\U9EBNB5T\MC90005671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338" y="2276475"/>
            <a:ext cx="3906837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34582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188640"/>
            <a:ext cx="8552342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third</a:t>
            </a:r>
            <a:r>
              <a:rPr lang="fr-FR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 </a:t>
            </a:r>
            <a:r>
              <a:rPr lang="fr-FR" sz="36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conditional</a:t>
            </a:r>
            <a:endParaRPr lang="fr-FR" sz="36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Ravie" pitchFamily="8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for </a:t>
            </a:r>
            <a:r>
              <a:rPr lang="fr-FR" sz="36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unreal</a:t>
            </a:r>
            <a:r>
              <a:rPr lang="fr-FR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 situations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in the </a:t>
            </a:r>
            <a:r>
              <a:rPr lang="fr-FR" sz="36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past</a:t>
            </a:r>
            <a:r>
              <a:rPr lang="fr-FR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, </a:t>
            </a:r>
            <a:r>
              <a:rPr lang="fr-FR" sz="36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often</a:t>
            </a:r>
            <a:r>
              <a:rPr lang="fr-FR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 regrets.</a:t>
            </a:r>
          </a:p>
        </p:txBody>
      </p:sp>
      <p:sp>
        <p:nvSpPr>
          <p:cNvPr id="4099" name="ZoneTexte 5"/>
          <p:cNvSpPr txBox="1">
            <a:spLocks noChangeArrowheads="1"/>
          </p:cNvSpPr>
          <p:nvPr/>
        </p:nvSpPr>
        <p:spPr bwMode="auto">
          <a:xfrm>
            <a:off x="323850" y="4149725"/>
            <a:ext cx="8424863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If I  _________ (save) my money, I ___________ (buy) a new computer.</a:t>
            </a: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1331913" y="4149725"/>
            <a:ext cx="2808287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800" dirty="0" err="1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had</a:t>
            </a:r>
            <a:r>
              <a:rPr lang="fr-FR" sz="2800" dirty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</a:t>
            </a:r>
            <a:r>
              <a:rPr lang="fr-FR" sz="2800" dirty="0" err="1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saved</a:t>
            </a:r>
            <a:endParaRPr lang="fr-FR" sz="2800" dirty="0">
              <a:solidFill>
                <a:schemeClr val="accent2">
                  <a:lumMod val="75000"/>
                </a:schemeClr>
              </a:solidFill>
              <a:latin typeface="Ravie" pitchFamily="82" charset="0"/>
            </a:endParaRP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1116013" y="4508500"/>
            <a:ext cx="38163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800" dirty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‘d have </a:t>
            </a:r>
            <a:r>
              <a:rPr lang="fr-FR" sz="2800" dirty="0" err="1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bought</a:t>
            </a:r>
            <a:endParaRPr lang="fr-FR" sz="2800" dirty="0">
              <a:solidFill>
                <a:schemeClr val="accent2">
                  <a:lumMod val="75000"/>
                </a:schemeClr>
              </a:solidFill>
              <a:latin typeface="Ravie" pitchFamily="82" charset="0"/>
            </a:endParaRPr>
          </a:p>
        </p:txBody>
      </p:sp>
      <p:pic>
        <p:nvPicPr>
          <p:cNvPr id="4102" name="Picture 2" descr="C:\Documents and Settings\JANET\Local Settings\Temporary Internet Files\Content.IE5\BJPFUE46\MC90033520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8038" y="2133600"/>
            <a:ext cx="2303462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02930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188640"/>
            <a:ext cx="8552342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third</a:t>
            </a:r>
            <a:r>
              <a:rPr lang="fr-FR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 </a:t>
            </a:r>
            <a:r>
              <a:rPr lang="fr-FR" sz="36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conditional</a:t>
            </a:r>
            <a:endParaRPr lang="fr-FR" sz="36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Ravie" pitchFamily="8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for </a:t>
            </a:r>
            <a:r>
              <a:rPr lang="fr-FR" sz="36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unreal</a:t>
            </a:r>
            <a:r>
              <a:rPr lang="fr-FR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 situations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in the </a:t>
            </a:r>
            <a:r>
              <a:rPr lang="fr-FR" sz="36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past</a:t>
            </a:r>
            <a:r>
              <a:rPr lang="fr-FR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, </a:t>
            </a:r>
            <a:r>
              <a:rPr lang="fr-FR" sz="36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often</a:t>
            </a:r>
            <a:r>
              <a:rPr lang="fr-FR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 regrets.</a:t>
            </a:r>
          </a:p>
        </p:txBody>
      </p:sp>
      <p:sp>
        <p:nvSpPr>
          <p:cNvPr id="5123" name="ZoneTexte 5"/>
          <p:cNvSpPr txBox="1">
            <a:spLocks noChangeArrowheads="1"/>
          </p:cNvSpPr>
          <p:nvPr/>
        </p:nvSpPr>
        <p:spPr bwMode="auto">
          <a:xfrm>
            <a:off x="323850" y="4149725"/>
            <a:ext cx="8424863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If we  _________ (know) you were in hospital we ___________ (come) to visit you.</a:t>
            </a: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1908175" y="4149725"/>
            <a:ext cx="2808288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800" dirty="0" err="1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had</a:t>
            </a:r>
            <a:r>
              <a:rPr lang="fr-FR" sz="2800" dirty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</a:t>
            </a:r>
            <a:r>
              <a:rPr lang="fr-FR" sz="2800" dirty="0" err="1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known</a:t>
            </a:r>
            <a:endParaRPr lang="fr-FR" sz="2800" dirty="0">
              <a:solidFill>
                <a:schemeClr val="accent2">
                  <a:lumMod val="75000"/>
                </a:schemeClr>
              </a:solidFill>
              <a:latin typeface="Ravie" pitchFamily="82" charset="0"/>
            </a:endParaRP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3779838" y="4581525"/>
            <a:ext cx="3455987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800" dirty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‘d have come</a:t>
            </a:r>
          </a:p>
        </p:txBody>
      </p:sp>
      <p:pic>
        <p:nvPicPr>
          <p:cNvPr id="5126" name="Picture 2" descr="C:\Documents and Settings\JANET\Local Settings\Temporary Internet Files\Content.IE5\U9EBNB5T\MC90035905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00" y="1916113"/>
            <a:ext cx="1962150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37703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188640"/>
            <a:ext cx="8552342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third</a:t>
            </a:r>
            <a:r>
              <a:rPr lang="fr-FR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 </a:t>
            </a:r>
            <a:r>
              <a:rPr lang="fr-FR" sz="36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conditional</a:t>
            </a:r>
            <a:endParaRPr lang="fr-FR" sz="36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Ravie" pitchFamily="8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for </a:t>
            </a:r>
            <a:r>
              <a:rPr lang="fr-FR" sz="36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unreal</a:t>
            </a:r>
            <a:r>
              <a:rPr lang="fr-FR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 situations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in the </a:t>
            </a:r>
            <a:r>
              <a:rPr lang="fr-FR" sz="36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past</a:t>
            </a:r>
            <a:r>
              <a:rPr lang="fr-FR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, </a:t>
            </a:r>
            <a:r>
              <a:rPr lang="fr-FR" sz="36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often</a:t>
            </a:r>
            <a:r>
              <a:rPr lang="fr-FR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 regrets.</a:t>
            </a:r>
          </a:p>
        </p:txBody>
      </p:sp>
      <p:sp>
        <p:nvSpPr>
          <p:cNvPr id="6147" name="ZoneTexte 5"/>
          <p:cNvSpPr txBox="1">
            <a:spLocks noChangeArrowheads="1"/>
          </p:cNvSpPr>
          <p:nvPr/>
        </p:nvSpPr>
        <p:spPr bwMode="auto">
          <a:xfrm>
            <a:off x="323850" y="4149725"/>
            <a:ext cx="842486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She __________ (be) happier if she ____________ (not/marry) him.</a:t>
            </a: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1187450" y="4076700"/>
            <a:ext cx="31686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800" dirty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‘d have been</a:t>
            </a: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395288" y="4581525"/>
            <a:ext cx="410527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800" dirty="0" err="1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hadn’t</a:t>
            </a:r>
            <a:r>
              <a:rPr lang="fr-FR" sz="2800" dirty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</a:t>
            </a:r>
            <a:r>
              <a:rPr lang="fr-FR" sz="2800" dirty="0" err="1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married</a:t>
            </a:r>
            <a:endParaRPr lang="fr-FR" sz="2800" dirty="0">
              <a:solidFill>
                <a:schemeClr val="accent2">
                  <a:lumMod val="75000"/>
                </a:schemeClr>
              </a:solidFill>
              <a:latin typeface="Ravie" pitchFamily="82" charset="0"/>
            </a:endParaRPr>
          </a:p>
        </p:txBody>
      </p:sp>
      <p:pic>
        <p:nvPicPr>
          <p:cNvPr id="6150" name="Picture 2" descr="C:\Documents and Settings\JANET\Local Settings\Temporary Internet Files\Content.IE5\U9EBNB5T\MC90008907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275" y="2133600"/>
            <a:ext cx="1476375" cy="180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51235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188640"/>
            <a:ext cx="8552342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third</a:t>
            </a:r>
            <a:r>
              <a:rPr lang="fr-FR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 </a:t>
            </a:r>
            <a:r>
              <a:rPr lang="fr-FR" sz="36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conditional</a:t>
            </a:r>
            <a:endParaRPr lang="fr-FR" sz="36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Ravie" pitchFamily="8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for </a:t>
            </a:r>
            <a:r>
              <a:rPr lang="fr-FR" sz="36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unreal</a:t>
            </a:r>
            <a:r>
              <a:rPr lang="fr-FR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 situations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in the </a:t>
            </a:r>
            <a:r>
              <a:rPr lang="fr-FR" sz="36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past</a:t>
            </a:r>
            <a:r>
              <a:rPr lang="fr-FR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, </a:t>
            </a:r>
            <a:r>
              <a:rPr lang="fr-FR" sz="36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often</a:t>
            </a:r>
            <a:r>
              <a:rPr lang="fr-FR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 regrets.</a:t>
            </a:r>
          </a:p>
        </p:txBody>
      </p:sp>
      <p:sp>
        <p:nvSpPr>
          <p:cNvPr id="7171" name="ZoneTexte 5"/>
          <p:cNvSpPr txBox="1">
            <a:spLocks noChangeArrowheads="1"/>
          </p:cNvSpPr>
          <p:nvPr/>
        </p:nvSpPr>
        <p:spPr bwMode="auto">
          <a:xfrm>
            <a:off x="323850" y="4149725"/>
            <a:ext cx="8424863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If it ___________ (not/rain), we  _______________ (go) to the beach.</a:t>
            </a: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1692275" y="4149725"/>
            <a:ext cx="3455988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800" dirty="0" err="1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hadn’t</a:t>
            </a:r>
            <a:r>
              <a:rPr lang="fr-FR" sz="2800" dirty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</a:t>
            </a:r>
            <a:r>
              <a:rPr lang="fr-FR" sz="2800" dirty="0" err="1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rained</a:t>
            </a:r>
            <a:endParaRPr lang="fr-FR" sz="2800" dirty="0">
              <a:solidFill>
                <a:schemeClr val="accent2">
                  <a:lumMod val="75000"/>
                </a:schemeClr>
              </a:solidFill>
              <a:latin typeface="Ravie" pitchFamily="82" charset="0"/>
            </a:endParaRP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1187450" y="4581525"/>
            <a:ext cx="410527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800" dirty="0" err="1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could</a:t>
            </a:r>
            <a:r>
              <a:rPr lang="fr-FR" sz="2800" dirty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have gone</a:t>
            </a:r>
          </a:p>
        </p:txBody>
      </p:sp>
      <p:pic>
        <p:nvPicPr>
          <p:cNvPr id="7174" name="Picture 2" descr="C:\Documents and Settings\JANET\Local Settings\Temporary Internet Files\Content.IE5\7MPFNW3E\MC90029276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00" y="1989138"/>
            <a:ext cx="2403475" cy="193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32376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188640"/>
            <a:ext cx="8552342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third</a:t>
            </a:r>
            <a:r>
              <a:rPr lang="fr-FR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 </a:t>
            </a:r>
            <a:r>
              <a:rPr lang="fr-FR" sz="36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conditional</a:t>
            </a:r>
            <a:endParaRPr lang="fr-FR" sz="36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Ravie" pitchFamily="8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for </a:t>
            </a:r>
            <a:r>
              <a:rPr lang="fr-FR" sz="36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unreal</a:t>
            </a:r>
            <a:r>
              <a:rPr lang="fr-FR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 situations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in the </a:t>
            </a:r>
            <a:r>
              <a:rPr lang="fr-FR" sz="36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past</a:t>
            </a:r>
            <a:r>
              <a:rPr lang="fr-FR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, </a:t>
            </a:r>
            <a:r>
              <a:rPr lang="fr-FR" sz="36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often</a:t>
            </a:r>
            <a:r>
              <a:rPr lang="fr-FR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 regrets.</a:t>
            </a:r>
          </a:p>
        </p:txBody>
      </p:sp>
      <p:sp>
        <p:nvSpPr>
          <p:cNvPr id="8195" name="ZoneTexte 5"/>
          <p:cNvSpPr txBox="1">
            <a:spLocks noChangeArrowheads="1"/>
          </p:cNvSpPr>
          <p:nvPr/>
        </p:nvSpPr>
        <p:spPr bwMode="auto">
          <a:xfrm>
            <a:off x="323850" y="4149725"/>
            <a:ext cx="8424863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dirty="0" err="1">
                <a:solidFill>
                  <a:srgbClr val="FF0000"/>
                </a:solidFill>
                <a:latin typeface="Ravie" pitchFamily="82" charset="0"/>
              </a:rPr>
              <a:t>She</a:t>
            </a:r>
            <a:r>
              <a:rPr lang="fr-FR" sz="2800" dirty="0">
                <a:solidFill>
                  <a:srgbClr val="FF0000"/>
                </a:solidFill>
                <a:latin typeface="Ravie" pitchFamily="82" charset="0"/>
              </a:rPr>
              <a:t> ________________ </a:t>
            </a:r>
            <a:r>
              <a:rPr lang="fr-FR" sz="2800" dirty="0" smtClean="0">
                <a:solidFill>
                  <a:srgbClr val="FF0000"/>
                </a:solidFill>
                <a:latin typeface="Ravie" pitchFamily="82" charset="0"/>
              </a:rPr>
              <a:t>(not/</a:t>
            </a:r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</a:rPr>
              <a:t>get</a:t>
            </a:r>
            <a:r>
              <a:rPr lang="fr-FR" sz="2800" dirty="0">
                <a:solidFill>
                  <a:srgbClr val="FF0000"/>
                </a:solidFill>
                <a:latin typeface="Ravie" pitchFamily="82" charset="0"/>
              </a:rPr>
              <a:t>) the </a:t>
            </a:r>
            <a:r>
              <a:rPr lang="fr-FR" sz="2800" dirty="0" err="1">
                <a:solidFill>
                  <a:srgbClr val="FF0000"/>
                </a:solidFill>
                <a:latin typeface="Ravie" pitchFamily="82" charset="0"/>
              </a:rPr>
              <a:t>sack</a:t>
            </a:r>
            <a:r>
              <a:rPr lang="fr-FR" sz="2800" dirty="0">
                <a:solidFill>
                  <a:srgbClr val="FF0000"/>
                </a:solidFill>
                <a:latin typeface="Ravie" pitchFamily="82" charset="0"/>
              </a:rPr>
              <a:t> if </a:t>
            </a:r>
            <a:r>
              <a:rPr lang="fr-FR" sz="2800" dirty="0" err="1">
                <a:solidFill>
                  <a:srgbClr val="FF0000"/>
                </a:solidFill>
                <a:latin typeface="Ravie" pitchFamily="82" charset="0"/>
              </a:rPr>
              <a:t>she</a:t>
            </a:r>
            <a:r>
              <a:rPr lang="fr-FR" sz="2800" dirty="0">
                <a:solidFill>
                  <a:srgbClr val="FF0000"/>
                </a:solidFill>
                <a:latin typeface="Ravie" pitchFamily="82" charset="0"/>
              </a:rPr>
              <a:t> __________ </a:t>
            </a:r>
            <a:r>
              <a:rPr lang="fr-FR" sz="2800" dirty="0" smtClean="0">
                <a:solidFill>
                  <a:srgbClr val="FF0000"/>
                </a:solidFill>
                <a:latin typeface="Ravie" pitchFamily="82" charset="0"/>
              </a:rPr>
              <a:t>(not/</a:t>
            </a:r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</a:rPr>
              <a:t>be</a:t>
            </a:r>
            <a:r>
              <a:rPr lang="fr-FR" sz="2800" dirty="0">
                <a:solidFill>
                  <a:srgbClr val="FF0000"/>
                </a:solidFill>
                <a:latin typeface="Ravie" pitchFamily="82" charset="0"/>
              </a:rPr>
              <a:t>) </a:t>
            </a:r>
            <a:r>
              <a:rPr lang="fr-FR" sz="2800" dirty="0" err="1">
                <a:solidFill>
                  <a:srgbClr val="FF0000"/>
                </a:solidFill>
                <a:latin typeface="Ravie" pitchFamily="82" charset="0"/>
              </a:rPr>
              <a:t>late</a:t>
            </a:r>
            <a:r>
              <a:rPr lang="fr-FR" sz="2800" dirty="0">
                <a:solidFill>
                  <a:srgbClr val="FF0000"/>
                </a:solidFill>
                <a:latin typeface="Ravie" pitchFamily="82" charset="0"/>
              </a:rPr>
              <a:t> </a:t>
            </a:r>
            <a:r>
              <a:rPr lang="fr-FR" sz="2800" dirty="0" err="1">
                <a:solidFill>
                  <a:srgbClr val="FF0000"/>
                </a:solidFill>
                <a:latin typeface="Ravie" pitchFamily="82" charset="0"/>
              </a:rPr>
              <a:t>so</a:t>
            </a:r>
            <a:r>
              <a:rPr lang="fr-FR" sz="2800" dirty="0">
                <a:solidFill>
                  <a:srgbClr val="FF0000"/>
                </a:solidFill>
                <a:latin typeface="Ravie" pitchFamily="82" charset="0"/>
              </a:rPr>
              <a:t> </a:t>
            </a:r>
            <a:r>
              <a:rPr lang="fr-FR" sz="2800" dirty="0" err="1">
                <a:solidFill>
                  <a:srgbClr val="FF0000"/>
                </a:solidFill>
                <a:latin typeface="Ravie" pitchFamily="82" charset="0"/>
              </a:rPr>
              <a:t>often</a:t>
            </a:r>
            <a:r>
              <a:rPr lang="fr-FR" sz="2800" dirty="0">
                <a:solidFill>
                  <a:srgbClr val="FF0000"/>
                </a:solidFill>
                <a:latin typeface="Ravie" pitchFamily="82" charset="0"/>
              </a:rPr>
              <a:t>.</a:t>
            </a: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1691680" y="4077072"/>
            <a:ext cx="45354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800" dirty="0" err="1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wouldn’t</a:t>
            </a:r>
            <a:r>
              <a:rPr lang="fr-FR" sz="2800" dirty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have </a:t>
            </a:r>
            <a:r>
              <a:rPr lang="fr-FR" sz="2800" dirty="0" err="1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got</a:t>
            </a:r>
            <a:endParaRPr lang="fr-FR" sz="2800" dirty="0">
              <a:solidFill>
                <a:schemeClr val="accent2">
                  <a:lumMod val="75000"/>
                </a:schemeClr>
              </a:solidFill>
              <a:latin typeface="Ravie" pitchFamily="82" charset="0"/>
            </a:endParaRP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5004048" y="4509120"/>
            <a:ext cx="3167063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800" dirty="0" err="1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hadn’t</a:t>
            </a:r>
            <a:r>
              <a:rPr lang="fr-FR" sz="2800" dirty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been</a:t>
            </a:r>
          </a:p>
        </p:txBody>
      </p:sp>
      <p:pic>
        <p:nvPicPr>
          <p:cNvPr id="8198" name="Picture 4" descr="C:\Documents and Settings\JANET\Local Settings\Temporary Internet Files\Content.IE5\LLDLLTPX\MC90023330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938" y="2133600"/>
            <a:ext cx="1789112" cy="182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0668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188640"/>
            <a:ext cx="8552342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third</a:t>
            </a:r>
            <a:r>
              <a:rPr lang="fr-FR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 </a:t>
            </a:r>
            <a:r>
              <a:rPr lang="fr-FR" sz="36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conditional</a:t>
            </a:r>
            <a:endParaRPr lang="fr-FR" sz="36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Ravie" pitchFamily="8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for </a:t>
            </a:r>
            <a:r>
              <a:rPr lang="fr-FR" sz="36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unreal</a:t>
            </a:r>
            <a:r>
              <a:rPr lang="fr-FR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 situations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in the </a:t>
            </a:r>
            <a:r>
              <a:rPr lang="fr-FR" sz="36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past</a:t>
            </a:r>
            <a:r>
              <a:rPr lang="fr-FR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, </a:t>
            </a:r>
            <a:r>
              <a:rPr lang="fr-FR" sz="36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often</a:t>
            </a:r>
            <a:r>
              <a:rPr lang="fr-FR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 regrets.</a:t>
            </a:r>
          </a:p>
        </p:txBody>
      </p:sp>
      <p:sp>
        <p:nvSpPr>
          <p:cNvPr id="9219" name="ZoneTexte 5"/>
          <p:cNvSpPr txBox="1">
            <a:spLocks noChangeArrowheads="1"/>
          </p:cNvSpPr>
          <p:nvPr/>
        </p:nvSpPr>
        <p:spPr bwMode="auto">
          <a:xfrm>
            <a:off x="323850" y="4149725"/>
            <a:ext cx="8424863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dirty="0" err="1">
                <a:solidFill>
                  <a:srgbClr val="FF0000"/>
                </a:solidFill>
                <a:latin typeface="Ravie" pitchFamily="82" charset="0"/>
              </a:rPr>
              <a:t>What</a:t>
            </a:r>
            <a:r>
              <a:rPr lang="fr-FR" sz="2800" dirty="0">
                <a:solidFill>
                  <a:srgbClr val="FF0000"/>
                </a:solidFill>
                <a:latin typeface="Ravie" pitchFamily="82" charset="0"/>
              </a:rPr>
              <a:t> _________________ (</a:t>
            </a:r>
            <a:r>
              <a:rPr lang="fr-FR" sz="2800" dirty="0" err="1">
                <a:solidFill>
                  <a:srgbClr val="FF0000"/>
                </a:solidFill>
                <a:latin typeface="Ravie" pitchFamily="82" charset="0"/>
              </a:rPr>
              <a:t>you</a:t>
            </a:r>
            <a:r>
              <a:rPr lang="fr-FR" sz="2800" dirty="0">
                <a:solidFill>
                  <a:srgbClr val="FF0000"/>
                </a:solidFill>
                <a:latin typeface="Ravie" pitchFamily="82" charset="0"/>
              </a:rPr>
              <a:t>/do) if I ____________ </a:t>
            </a:r>
            <a:r>
              <a:rPr lang="fr-FR" sz="2800" dirty="0" smtClean="0">
                <a:solidFill>
                  <a:srgbClr val="FF0000"/>
                </a:solidFill>
                <a:latin typeface="Ravie" pitchFamily="82" charset="0"/>
              </a:rPr>
              <a:t>(not/</a:t>
            </a:r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</a:rPr>
              <a:t>pick</a:t>
            </a:r>
            <a:r>
              <a:rPr lang="fr-FR" sz="2800" dirty="0">
                <a:solidFill>
                  <a:srgbClr val="FF0000"/>
                </a:solidFill>
                <a:latin typeface="Ravie" pitchFamily="82" charset="0"/>
              </a:rPr>
              <a:t>) </a:t>
            </a:r>
            <a:r>
              <a:rPr lang="fr-FR" sz="2800" dirty="0" err="1">
                <a:solidFill>
                  <a:srgbClr val="FF0000"/>
                </a:solidFill>
                <a:latin typeface="Ravie" pitchFamily="82" charset="0"/>
              </a:rPr>
              <a:t>you</a:t>
            </a:r>
            <a:r>
              <a:rPr lang="fr-FR" sz="2800" dirty="0">
                <a:solidFill>
                  <a:srgbClr val="FF0000"/>
                </a:solidFill>
                <a:latin typeface="Ravie" pitchFamily="82" charset="0"/>
              </a:rPr>
              <a:t> up </a:t>
            </a:r>
            <a:r>
              <a:rPr lang="fr-FR" sz="2800" dirty="0" err="1">
                <a:solidFill>
                  <a:srgbClr val="FF0000"/>
                </a:solidFill>
                <a:latin typeface="Ravie" pitchFamily="82" charset="0"/>
              </a:rPr>
              <a:t>at</a:t>
            </a:r>
            <a:r>
              <a:rPr lang="fr-FR" sz="2800" dirty="0">
                <a:solidFill>
                  <a:srgbClr val="FF0000"/>
                </a:solidFill>
                <a:latin typeface="Ravie" pitchFamily="82" charset="0"/>
              </a:rPr>
              <a:t> the </a:t>
            </a:r>
            <a:r>
              <a:rPr lang="fr-FR" sz="2800" dirty="0" err="1">
                <a:solidFill>
                  <a:srgbClr val="FF0000"/>
                </a:solidFill>
                <a:latin typeface="Ravie" pitchFamily="82" charset="0"/>
              </a:rPr>
              <a:t>airport</a:t>
            </a:r>
            <a:r>
              <a:rPr lang="fr-FR" sz="2800" dirty="0">
                <a:solidFill>
                  <a:srgbClr val="FF0000"/>
                </a:solidFill>
                <a:latin typeface="Ravie" pitchFamily="82" charset="0"/>
              </a:rPr>
              <a:t>?</a:t>
            </a: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1547813" y="4076700"/>
            <a:ext cx="54721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800" dirty="0" err="1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would</a:t>
            </a:r>
            <a:r>
              <a:rPr lang="fr-FR" sz="2800" dirty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</a:t>
            </a:r>
            <a:r>
              <a:rPr lang="fr-FR" sz="2800" dirty="0" err="1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you</a:t>
            </a:r>
            <a:r>
              <a:rPr lang="fr-FR" sz="2800" dirty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have </a:t>
            </a:r>
            <a:r>
              <a:rPr lang="fr-FR" sz="2800" dirty="0" err="1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done</a:t>
            </a:r>
            <a:endParaRPr lang="fr-FR" sz="2800" dirty="0">
              <a:solidFill>
                <a:schemeClr val="accent2">
                  <a:lumMod val="75000"/>
                </a:schemeClr>
              </a:solidFill>
              <a:latin typeface="Ravie" pitchFamily="82" charset="0"/>
            </a:endParaRP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1331640" y="4581128"/>
            <a:ext cx="3744913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800" dirty="0" err="1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hadn’t</a:t>
            </a:r>
            <a:r>
              <a:rPr lang="fr-FR" sz="2800" dirty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</a:t>
            </a:r>
            <a:r>
              <a:rPr lang="fr-FR" sz="2800" dirty="0" err="1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picked</a:t>
            </a:r>
            <a:endParaRPr lang="fr-FR" sz="2800" dirty="0">
              <a:solidFill>
                <a:schemeClr val="accent2">
                  <a:lumMod val="75000"/>
                </a:schemeClr>
              </a:solidFill>
              <a:latin typeface="Ravie" pitchFamily="82" charset="0"/>
            </a:endParaRPr>
          </a:p>
        </p:txBody>
      </p:sp>
      <p:pic>
        <p:nvPicPr>
          <p:cNvPr id="9222" name="Picture 4" descr="C:\Documents and Settings\JANET\Local Settings\Temporary Internet Files\Content.IE5\BJPFUE46\MC90028996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00" y="2060575"/>
            <a:ext cx="2457450" cy="195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26523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8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85</TotalTime>
  <Words>415</Words>
  <Application>Microsoft Office PowerPoint</Application>
  <PresentationFormat>On-screen Show (4:3)</PresentationFormat>
  <Paragraphs>72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Brío</vt:lpstr>
      <vt:lpstr>3rd conditional:  If+ Past Perfect Simple + would have+ past participle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Ucenik</cp:lastModifiedBy>
  <cp:revision>15</cp:revision>
  <dcterms:created xsi:type="dcterms:W3CDTF">2015-04-19T21:04:32Z</dcterms:created>
  <dcterms:modified xsi:type="dcterms:W3CDTF">2021-12-23T13:03:53Z</dcterms:modified>
</cp:coreProperties>
</file>