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942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5203" y="1352804"/>
            <a:ext cx="7047992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309876" y="4364227"/>
            <a:ext cx="5438647" cy="1581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28012" y="666241"/>
            <a:ext cx="6802374" cy="1245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3874" y="2456914"/>
            <a:ext cx="8017509" cy="4406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xfrm>
            <a:off x="1752600" y="2971800"/>
            <a:ext cx="6529324" cy="16735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0795" marR="5080" indent="-1905" algn="ctr">
              <a:lnSpc>
                <a:spcPct val="100099"/>
              </a:lnSpc>
              <a:spcBef>
                <a:spcPts val="90"/>
              </a:spcBef>
            </a:pPr>
            <a:r>
              <a:rPr lang="en-US" sz="5400" b="1" i="1" u="sng" spc="-5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Protokol za prenos u realnom vremenu</a:t>
            </a:r>
            <a:endParaRPr sz="5400" b="1" i="1" u="sng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280987" y="2286000"/>
            <a:ext cx="9067800" cy="283475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rgbClr val="FF0000"/>
                </a:solidFill>
                <a:latin typeface="+mj-lt"/>
                <a:cs typeface="Arial"/>
              </a:rPr>
              <a:t>Identifikator</a:t>
            </a:r>
            <a:r>
              <a:rPr lang="en-US" sz="2000" dirty="0" smtClean="0"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j-lt"/>
                <a:cs typeface="Arial"/>
              </a:rPr>
              <a:t>izvora</a:t>
            </a:r>
            <a:r>
              <a:rPr lang="en-US" sz="2000" dirty="0" smtClean="0"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j-lt"/>
                <a:cs typeface="Arial"/>
              </a:rPr>
              <a:t>sinhronizacije</a:t>
            </a:r>
            <a:r>
              <a:rPr lang="en-US" sz="2000" dirty="0" smtClean="0"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2000" spc="-5" dirty="0" smtClean="0">
                <a:solidFill>
                  <a:srgbClr val="FF0000"/>
                </a:solidFill>
                <a:latin typeface="+mj-lt"/>
                <a:cs typeface="Arial"/>
              </a:rPr>
              <a:t>(</a:t>
            </a:r>
            <a:r>
              <a:rPr lang="en-US" sz="2000" i="1" spc="-5" dirty="0" smtClean="0">
                <a:solidFill>
                  <a:srgbClr val="FF0000"/>
                </a:solidFill>
                <a:latin typeface="+mj-lt"/>
                <a:cs typeface="Arial"/>
              </a:rPr>
              <a:t>SSRC </a:t>
            </a:r>
            <a:r>
              <a:rPr lang="en-US" sz="2000" i="1" dirty="0" smtClean="0">
                <a:solidFill>
                  <a:srgbClr val="FF0000"/>
                </a:solidFill>
                <a:latin typeface="+mj-lt"/>
                <a:cs typeface="Arial"/>
              </a:rPr>
              <a:t>–</a:t>
            </a:r>
            <a:r>
              <a:rPr lang="en-US" sz="2000" i="1" spc="-45" dirty="0" smtClean="0"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2000" i="1" spc="-5" dirty="0" err="1" smtClean="0">
                <a:solidFill>
                  <a:srgbClr val="FF0000"/>
                </a:solidFill>
                <a:latin typeface="+mj-lt"/>
                <a:cs typeface="Arial"/>
              </a:rPr>
              <a:t>Syncronization</a:t>
            </a:r>
            <a:r>
              <a:rPr lang="en-US" sz="2000" dirty="0"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  <a:latin typeface="+mj-lt"/>
                <a:cs typeface="Arial"/>
              </a:rPr>
              <a:t>Source</a:t>
            </a:r>
            <a:r>
              <a:rPr lang="en-US" sz="2000" i="1" spc="-40" dirty="0" smtClean="0"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  <a:latin typeface="+mj-lt"/>
                <a:cs typeface="Arial"/>
              </a:rPr>
              <a:t>Identifier)</a:t>
            </a:r>
            <a:r>
              <a:rPr lang="en-US" sz="2000" i="1" dirty="0" smtClean="0">
                <a:latin typeface="+mj-lt"/>
                <a:cs typeface="Arial"/>
              </a:rPr>
              <a:t> -   </a:t>
            </a: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dužine 32 bita omogućava da se u jednoj multimedijskoj vezi (sesiji) prepoznaju svi </a:t>
            </a:r>
            <a:r>
              <a:rPr lang="vi-VN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izvori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Identifikator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dopunskog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izvora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spc="-5" dirty="0">
                <a:solidFill>
                  <a:srgbClr val="FF0000"/>
                </a:solidFill>
              </a:rPr>
              <a:t>(</a:t>
            </a:r>
            <a:r>
              <a:rPr lang="en-US" sz="2000" i="1" spc="-5" dirty="0">
                <a:solidFill>
                  <a:srgbClr val="FF0000"/>
                </a:solidFill>
              </a:rPr>
              <a:t>CSRC </a:t>
            </a:r>
            <a:r>
              <a:rPr lang="en-US" sz="2000" i="1" dirty="0">
                <a:solidFill>
                  <a:srgbClr val="FF0000"/>
                </a:solidFill>
              </a:rPr>
              <a:t>- </a:t>
            </a:r>
            <a:r>
              <a:rPr lang="en-US" sz="2000" i="1" spc="-5" dirty="0">
                <a:solidFill>
                  <a:srgbClr val="FF0000"/>
                </a:solidFill>
              </a:rPr>
              <a:t>Contributing</a:t>
            </a:r>
            <a:r>
              <a:rPr lang="en-US" sz="2000" i="1" spc="-45" dirty="0">
                <a:solidFill>
                  <a:srgbClr val="FF0000"/>
                </a:solidFill>
              </a:rPr>
              <a:t> </a:t>
            </a:r>
            <a:r>
              <a:rPr lang="en-US" sz="2000" i="1" spc="-5" dirty="0">
                <a:solidFill>
                  <a:srgbClr val="FF0000"/>
                </a:solidFill>
              </a:rPr>
              <a:t>Source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FF0000"/>
                </a:solidFill>
              </a:rPr>
              <a:t>Identifier</a:t>
            </a:r>
            <a:r>
              <a:rPr lang="en-US" sz="2000" dirty="0">
                <a:solidFill>
                  <a:srgbClr val="FF0000"/>
                </a:solidFill>
              </a:rPr>
              <a:t>) - </a:t>
            </a:r>
            <a:r>
              <a:rPr lang="vi-VN" sz="2000" dirty="0"/>
              <a:t>dužine 32 bita navode se učesnici na osnovu kojih je mikser formirao zbirni tok podataka, od kojih zatim formira izvorne podatke u obliku SSRC. Njihov broj je definisan u CC polju. Učesnici dobijaju brojeve od 0 do 15 i svaki od njih je dužine 32 bita. Moguće je definisati samo 15 učesnika. Ovaj d</a:t>
            </a:r>
            <a:r>
              <a:rPr lang="en-US" sz="2000" dirty="0"/>
              <a:t>i</a:t>
            </a:r>
            <a:r>
              <a:rPr lang="vi-VN" sz="2000" dirty="0"/>
              <a:t>o postoji samo u slučaju da je u indikatoru X naznačeno da postoji proširenje</a:t>
            </a:r>
            <a:r>
              <a:rPr lang="en-US" sz="2000" dirty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vi-V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2954" y="629666"/>
            <a:ext cx="49542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Fleksibilnost</a:t>
            </a:r>
            <a:r>
              <a:rPr sz="3600" spc="-9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 </a:t>
            </a:r>
            <a:r>
              <a:rPr sz="3600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RTP/RTCP</a:t>
            </a:r>
            <a:endParaRPr sz="360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Caslon Pro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8187" y="2286000"/>
            <a:ext cx="8763000" cy="2830261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355600" marR="6350" indent="-342900" algn="just">
              <a:lnSpc>
                <a:spcPts val="2240"/>
              </a:lnSpc>
              <a:spcBef>
                <a:spcPts val="509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smtClean="0">
                <a:latin typeface="+mj-lt"/>
                <a:cs typeface="Arial"/>
              </a:rPr>
              <a:t>RTP/RTCP </a:t>
            </a:r>
            <a:r>
              <a:rPr sz="2000" i="1" spc="-5" dirty="0">
                <a:solidFill>
                  <a:srgbClr val="CC0000"/>
                </a:solidFill>
                <a:latin typeface="+mj-lt"/>
                <a:cs typeface="Arial"/>
              </a:rPr>
              <a:t>nisu isuviše </a:t>
            </a:r>
            <a:r>
              <a:rPr sz="2000" i="1" spc="-5">
                <a:solidFill>
                  <a:srgbClr val="CC0000"/>
                </a:solidFill>
                <a:latin typeface="+mj-lt"/>
                <a:cs typeface="Arial"/>
              </a:rPr>
              <a:t>kruto</a:t>
            </a:r>
            <a:r>
              <a:rPr sz="2000" i="1" spc="15">
                <a:solidFill>
                  <a:srgbClr val="CC0000"/>
                </a:solidFill>
                <a:latin typeface="+mj-lt"/>
                <a:cs typeface="Arial"/>
              </a:rPr>
              <a:t> </a:t>
            </a:r>
            <a:r>
              <a:rPr sz="2000" i="1" spc="-5" smtClean="0">
                <a:solidFill>
                  <a:srgbClr val="CC0000"/>
                </a:solidFill>
                <a:latin typeface="+mj-lt"/>
                <a:cs typeface="Arial"/>
              </a:rPr>
              <a:t>definisani</a:t>
            </a:r>
            <a:r>
              <a:rPr lang="en-US" sz="2000" i="1" spc="-5" smtClean="0">
                <a:solidFill>
                  <a:srgbClr val="CC0000"/>
                </a:solidFill>
                <a:latin typeface="+mj-lt"/>
                <a:cs typeface="Arial"/>
              </a:rPr>
              <a:t>.</a:t>
            </a:r>
            <a:endParaRPr sz="2000">
              <a:latin typeface="+mj-lt"/>
              <a:cs typeface="Arial"/>
            </a:endParaRPr>
          </a:p>
          <a:p>
            <a:pPr marL="355600" marR="187960" indent="-342900" algn="just">
              <a:lnSpc>
                <a:spcPct val="84700"/>
              </a:lnSpc>
              <a:spcBef>
                <a:spcPts val="520"/>
              </a:spcBef>
              <a:buChar char="•"/>
              <a:tabLst>
                <a:tab pos="354965" algn="l"/>
                <a:tab pos="356235" algn="l"/>
              </a:tabLst>
            </a:pPr>
            <a:r>
              <a:rPr sz="2000" dirty="0">
                <a:latin typeface="+mj-lt"/>
                <a:cs typeface="Arial"/>
              </a:rPr>
              <a:t>S </a:t>
            </a:r>
            <a:r>
              <a:rPr sz="2000" spc="-5" dirty="0">
                <a:latin typeface="+mj-lt"/>
                <a:cs typeface="Arial"/>
              </a:rPr>
              <a:t>obzirom da je cilj bio da RTP/RTCP podrže aplikacije </a:t>
            </a:r>
            <a:r>
              <a:rPr sz="2000" spc="-5">
                <a:latin typeface="+mj-lt"/>
                <a:cs typeface="Arial"/>
              </a:rPr>
              <a:t>koje  </a:t>
            </a:r>
            <a:r>
              <a:rPr sz="2000" smtClean="0">
                <a:latin typeface="+mj-lt"/>
                <a:cs typeface="Arial"/>
              </a:rPr>
              <a:t>zaht</a:t>
            </a:r>
            <a:r>
              <a:rPr lang="en-US" sz="2000" smtClean="0">
                <a:latin typeface="+mj-lt"/>
                <a:cs typeface="Arial"/>
              </a:rPr>
              <a:t>ij</a:t>
            </a:r>
            <a:r>
              <a:rPr sz="2000" smtClean="0">
                <a:latin typeface="+mj-lt"/>
                <a:cs typeface="Arial"/>
              </a:rPr>
              <a:t>evaju </a:t>
            </a:r>
            <a:r>
              <a:rPr sz="2000" spc="-5" dirty="0">
                <a:latin typeface="+mj-lt"/>
                <a:cs typeface="Arial"/>
              </a:rPr>
              <a:t>prenos audio/video </a:t>
            </a:r>
            <a:r>
              <a:rPr sz="2000" dirty="0">
                <a:latin typeface="+mj-lt"/>
                <a:cs typeface="Arial"/>
              </a:rPr>
              <a:t>signala u realnom vremenu, a broj  takvih </a:t>
            </a:r>
            <a:r>
              <a:rPr sz="2000" spc="-5" dirty="0">
                <a:latin typeface="+mj-lt"/>
                <a:cs typeface="Arial"/>
              </a:rPr>
              <a:t>je </a:t>
            </a:r>
            <a:r>
              <a:rPr sz="2000">
                <a:latin typeface="+mj-lt"/>
                <a:cs typeface="Arial"/>
              </a:rPr>
              <a:t>aplikacija </a:t>
            </a:r>
            <a:r>
              <a:rPr sz="2000" smtClean="0">
                <a:latin typeface="+mj-lt"/>
                <a:cs typeface="Arial"/>
              </a:rPr>
              <a:t>velik</a:t>
            </a:r>
            <a:r>
              <a:rPr lang="en-US" sz="2000" smtClean="0">
                <a:latin typeface="+mj-lt"/>
                <a:cs typeface="Arial"/>
              </a:rPr>
              <a:t>i</a:t>
            </a:r>
            <a:r>
              <a:rPr sz="2000" smtClean="0">
                <a:latin typeface="+mj-lt"/>
                <a:cs typeface="Arial"/>
              </a:rPr>
              <a:t> </a:t>
            </a:r>
            <a:r>
              <a:rPr lang="en-US" sz="2000" smtClean="0">
                <a:latin typeface="+mj-lt"/>
                <a:cs typeface="Arial"/>
              </a:rPr>
              <a:t>           </a:t>
            </a:r>
            <a:r>
              <a:rPr sz="2000" smtClean="0">
                <a:latin typeface="+mj-lt"/>
                <a:cs typeface="Arial"/>
              </a:rPr>
              <a:t>(</a:t>
            </a:r>
            <a:r>
              <a:rPr sz="2000" dirty="0">
                <a:latin typeface="+mj-lt"/>
                <a:cs typeface="Arial"/>
              </a:rPr>
              <a:t>i pri tome mnoge </a:t>
            </a:r>
            <a:r>
              <a:rPr sz="2000" spc="-5" dirty="0">
                <a:latin typeface="+mj-lt"/>
                <a:cs typeface="Arial"/>
              </a:rPr>
              <a:t>od </a:t>
            </a:r>
            <a:r>
              <a:rPr sz="2000" dirty="0">
                <a:latin typeface="+mj-lt"/>
                <a:cs typeface="Arial"/>
              </a:rPr>
              <a:t>njih imaju </a:t>
            </a:r>
            <a:r>
              <a:rPr sz="2000" spc="-5">
                <a:latin typeface="+mj-lt"/>
                <a:cs typeface="Arial"/>
              </a:rPr>
              <a:t>različite  </a:t>
            </a:r>
            <a:r>
              <a:rPr sz="2000" spc="-5" smtClean="0">
                <a:latin typeface="+mj-lt"/>
                <a:cs typeface="Arial"/>
              </a:rPr>
              <a:t>zaht</a:t>
            </a:r>
            <a:r>
              <a:rPr lang="en-US" sz="2000" spc="-5" smtClean="0">
                <a:latin typeface="+mj-lt"/>
                <a:cs typeface="Arial"/>
              </a:rPr>
              <a:t>j</a:t>
            </a:r>
            <a:r>
              <a:rPr sz="2000" spc="-5" smtClean="0">
                <a:latin typeface="+mj-lt"/>
                <a:cs typeface="Arial"/>
              </a:rPr>
              <a:t>eve</a:t>
            </a:r>
            <a:r>
              <a:rPr sz="2000" spc="-5" dirty="0">
                <a:latin typeface="+mj-lt"/>
                <a:cs typeface="Arial"/>
              </a:rPr>
              <a:t>), ideja </a:t>
            </a:r>
            <a:r>
              <a:rPr sz="2000" dirty="0">
                <a:latin typeface="+mj-lt"/>
                <a:cs typeface="Arial"/>
              </a:rPr>
              <a:t>je </a:t>
            </a:r>
            <a:r>
              <a:rPr sz="2000" spc="-5" dirty="0">
                <a:latin typeface="+mj-lt"/>
                <a:cs typeface="Arial"/>
              </a:rPr>
              <a:t>bila da RTP/RTCP budu </a:t>
            </a:r>
            <a:r>
              <a:rPr sz="2000" dirty="0">
                <a:latin typeface="+mj-lt"/>
                <a:cs typeface="Arial"/>
              </a:rPr>
              <a:t>fleksibilno </a:t>
            </a:r>
            <a:r>
              <a:rPr sz="2000" spc="-5" dirty="0">
                <a:latin typeface="+mj-lt"/>
                <a:cs typeface="Arial"/>
              </a:rPr>
              <a:t>definisani  </a:t>
            </a:r>
            <a:r>
              <a:rPr sz="2000" dirty="0">
                <a:latin typeface="+mj-lt"/>
                <a:cs typeface="Arial"/>
              </a:rPr>
              <a:t>tako da mogu da podrže više </a:t>
            </a:r>
            <a:r>
              <a:rPr sz="2000" spc="-5">
                <a:latin typeface="+mj-lt"/>
                <a:cs typeface="Arial"/>
              </a:rPr>
              <a:t>različitih</a:t>
            </a:r>
            <a:r>
              <a:rPr sz="2000" spc="-20">
                <a:latin typeface="+mj-lt"/>
                <a:cs typeface="Arial"/>
              </a:rPr>
              <a:t> </a:t>
            </a:r>
            <a:r>
              <a:rPr sz="2000" spc="-5" smtClean="0">
                <a:latin typeface="+mj-lt"/>
                <a:cs typeface="Arial"/>
              </a:rPr>
              <a:t>aplikacija</a:t>
            </a:r>
            <a:r>
              <a:rPr lang="en-US" sz="2000" spc="-5" smtClean="0">
                <a:latin typeface="+mj-lt"/>
                <a:cs typeface="Arial"/>
              </a:rPr>
              <a:t>.</a:t>
            </a:r>
            <a:endParaRPr sz="2000">
              <a:latin typeface="+mj-lt"/>
              <a:cs typeface="Arial"/>
            </a:endParaRPr>
          </a:p>
          <a:p>
            <a:pPr marL="355600" marR="91440" indent="-342900" algn="just">
              <a:lnSpc>
                <a:spcPct val="84700"/>
              </a:lnSpc>
              <a:spcBef>
                <a:spcPts val="530"/>
              </a:spcBef>
              <a:buChar char="•"/>
              <a:tabLst>
                <a:tab pos="354965" algn="l"/>
                <a:tab pos="356235" algn="l"/>
              </a:tabLst>
            </a:pPr>
            <a:r>
              <a:rPr sz="2000" spc="-5" smtClean="0">
                <a:latin typeface="+mj-lt"/>
                <a:cs typeface="Arial"/>
              </a:rPr>
              <a:t>Zato </a:t>
            </a:r>
            <a:r>
              <a:rPr sz="2000" dirty="0">
                <a:latin typeface="+mj-lt"/>
                <a:cs typeface="Arial"/>
              </a:rPr>
              <a:t>se definišu </a:t>
            </a:r>
            <a:r>
              <a:rPr sz="2000" spc="-5" dirty="0">
                <a:latin typeface="+mj-lt"/>
                <a:cs typeface="Arial"/>
              </a:rPr>
              <a:t>tzv. </a:t>
            </a:r>
            <a:r>
              <a:rPr sz="2000" i="1" spc="-5" dirty="0">
                <a:solidFill>
                  <a:srgbClr val="CC0000"/>
                </a:solidFill>
                <a:latin typeface="+mj-lt"/>
                <a:cs typeface="Arial"/>
              </a:rPr>
              <a:t>RTP profili </a:t>
            </a:r>
            <a:r>
              <a:rPr sz="2000" dirty="0">
                <a:latin typeface="+mj-lt"/>
                <a:cs typeface="Arial"/>
              </a:rPr>
              <a:t>koji preciznije </a:t>
            </a:r>
            <a:r>
              <a:rPr sz="2000" spc="-5" dirty="0">
                <a:latin typeface="+mj-lt"/>
                <a:cs typeface="Arial"/>
              </a:rPr>
              <a:t>određuju  RTP/RTCP ponašanje, </a:t>
            </a:r>
            <a:r>
              <a:rPr sz="2000" dirty="0">
                <a:latin typeface="+mj-lt"/>
                <a:cs typeface="Arial"/>
              </a:rPr>
              <a:t>a </a:t>
            </a:r>
            <a:r>
              <a:rPr sz="2000" spc="-5" dirty="0">
                <a:latin typeface="+mj-lt"/>
                <a:cs typeface="Arial"/>
              </a:rPr>
              <a:t>zajednički </a:t>
            </a:r>
            <a:r>
              <a:rPr sz="2000" dirty="0">
                <a:latin typeface="+mj-lt"/>
                <a:cs typeface="Arial"/>
              </a:rPr>
              <a:t>su za aplikacije koje imaju  </a:t>
            </a:r>
            <a:r>
              <a:rPr sz="2000" spc="-5">
                <a:latin typeface="+mj-lt"/>
                <a:cs typeface="Arial"/>
              </a:rPr>
              <a:t>slične </a:t>
            </a:r>
            <a:r>
              <a:rPr sz="2000" smtClean="0">
                <a:latin typeface="+mj-lt"/>
                <a:cs typeface="Arial"/>
              </a:rPr>
              <a:t>zaht</a:t>
            </a:r>
            <a:r>
              <a:rPr lang="en-US" sz="2000" smtClean="0">
                <a:latin typeface="+mj-lt"/>
                <a:cs typeface="Arial"/>
              </a:rPr>
              <a:t>j</a:t>
            </a:r>
            <a:r>
              <a:rPr sz="2000" smtClean="0">
                <a:latin typeface="+mj-lt"/>
                <a:cs typeface="Arial"/>
              </a:rPr>
              <a:t>eve</a:t>
            </a:r>
            <a:r>
              <a:rPr sz="2000" dirty="0">
                <a:latin typeface="+mj-lt"/>
                <a:cs typeface="Arial"/>
              </a:rPr>
              <a:t>. U </a:t>
            </a:r>
            <a:r>
              <a:rPr sz="2000" spc="-5" dirty="0">
                <a:latin typeface="+mj-lt"/>
                <a:cs typeface="Arial"/>
              </a:rPr>
              <a:t>okviru njih </a:t>
            </a:r>
            <a:r>
              <a:rPr sz="2000" dirty="0">
                <a:latin typeface="+mj-lt"/>
                <a:cs typeface="Arial"/>
              </a:rPr>
              <a:t>se </a:t>
            </a:r>
            <a:r>
              <a:rPr sz="2000" spc="-5" dirty="0">
                <a:latin typeface="+mj-lt"/>
                <a:cs typeface="Arial"/>
              </a:rPr>
              <a:t>definišu koji tipovi sadržaja </a:t>
            </a:r>
            <a:r>
              <a:rPr sz="2000" dirty="0">
                <a:latin typeface="+mj-lt"/>
                <a:cs typeface="Arial"/>
              </a:rPr>
              <a:t>su  podržani, a takođe i format korisnog (audio ili video) sadržaja koji  se stavlja u </a:t>
            </a:r>
            <a:r>
              <a:rPr sz="2000" spc="-5" dirty="0">
                <a:latin typeface="+mj-lt"/>
                <a:cs typeface="Arial"/>
              </a:rPr>
              <a:t>RTP </a:t>
            </a:r>
            <a:r>
              <a:rPr sz="2000" dirty="0">
                <a:latin typeface="+mj-lt"/>
                <a:cs typeface="Arial"/>
              </a:rPr>
              <a:t>paket (tj. format korisnog dela </a:t>
            </a:r>
            <a:r>
              <a:rPr sz="2000" spc="-5" dirty="0">
                <a:latin typeface="+mj-lt"/>
                <a:cs typeface="Arial"/>
              </a:rPr>
              <a:t>RTP paketa) </a:t>
            </a:r>
            <a:r>
              <a:rPr sz="2000" dirty="0">
                <a:latin typeface="+mj-lt"/>
                <a:cs typeface="Arial"/>
              </a:rPr>
              <a:t>za  </a:t>
            </a:r>
            <a:r>
              <a:rPr sz="2000" spc="-5" dirty="0">
                <a:latin typeface="+mj-lt"/>
                <a:cs typeface="Arial"/>
              </a:rPr>
              <a:t>svaki </a:t>
            </a:r>
            <a:r>
              <a:rPr sz="2000">
                <a:latin typeface="+mj-lt"/>
                <a:cs typeface="Arial"/>
              </a:rPr>
              <a:t>tip </a:t>
            </a:r>
            <a:r>
              <a:rPr sz="2000" spc="-5" smtClean="0">
                <a:latin typeface="+mj-lt"/>
                <a:cs typeface="Arial"/>
              </a:rPr>
              <a:t>ponaosob</a:t>
            </a:r>
            <a:r>
              <a:rPr lang="en-US" sz="2000" spc="-5" smtClean="0">
                <a:latin typeface="+mj-lt"/>
                <a:cs typeface="Arial"/>
              </a:rPr>
              <a:t>.</a:t>
            </a:r>
            <a:endParaRPr sz="2000">
              <a:latin typeface="+mj-lt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1500" y="561847"/>
            <a:ext cx="3834129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600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Uloga RTP</a:t>
            </a:r>
            <a:r>
              <a:rPr sz="3600" spc="-4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 </a:t>
            </a:r>
            <a:r>
              <a:rPr sz="3600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profila</a:t>
            </a:r>
            <a:endParaRPr sz="360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Caslon Pro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1752600"/>
            <a:ext cx="8912099" cy="4468531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355600" marR="5080" indent="-342900" algn="just">
              <a:lnSpc>
                <a:spcPct val="90000"/>
              </a:lnSpc>
              <a:spcBef>
                <a:spcPts val="36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FF0000"/>
                </a:solidFill>
                <a:latin typeface="+mj-lt"/>
                <a:cs typeface="Arial"/>
              </a:rPr>
              <a:t>Profili</a:t>
            </a:r>
            <a:r>
              <a:rPr sz="2000" spc="-5" dirty="0">
                <a:latin typeface="+mj-lt"/>
                <a:cs typeface="Arial"/>
              </a:rPr>
              <a:t> mogu definisati </a:t>
            </a:r>
            <a:r>
              <a:rPr sz="2000" dirty="0">
                <a:latin typeface="+mj-lt"/>
                <a:cs typeface="Arial"/>
              </a:rPr>
              <a:t>šta </a:t>
            </a:r>
            <a:r>
              <a:rPr sz="2000" spc="-5" dirty="0">
                <a:latin typeface="+mj-lt"/>
                <a:cs typeface="Arial"/>
              </a:rPr>
              <a:t>su značajni događaji </a:t>
            </a:r>
            <a:r>
              <a:rPr sz="2000" dirty="0">
                <a:latin typeface="+mj-lt"/>
                <a:cs typeface="Arial"/>
              </a:rPr>
              <a:t>i kako se oni  </a:t>
            </a:r>
            <a:r>
              <a:rPr sz="2000" spc="-5" dirty="0">
                <a:latin typeface="+mj-lt"/>
                <a:cs typeface="Arial"/>
              </a:rPr>
              <a:t>detektuju, </a:t>
            </a:r>
            <a:r>
              <a:rPr sz="2000" dirty="0">
                <a:latin typeface="+mj-lt"/>
                <a:cs typeface="Arial"/>
              </a:rPr>
              <a:t>kako se koristi </a:t>
            </a:r>
            <a:r>
              <a:rPr sz="2000" spc="-5" dirty="0">
                <a:latin typeface="+mj-lt"/>
                <a:cs typeface="Arial"/>
              </a:rPr>
              <a:t>marker </a:t>
            </a:r>
            <a:r>
              <a:rPr sz="2000" dirty="0">
                <a:latin typeface="+mj-lt"/>
                <a:cs typeface="Arial"/>
              </a:rPr>
              <a:t>u </a:t>
            </a:r>
            <a:r>
              <a:rPr sz="2000" spc="-5" dirty="0">
                <a:latin typeface="+mj-lt"/>
                <a:cs typeface="Arial"/>
              </a:rPr>
              <a:t>RTP </a:t>
            </a:r>
            <a:r>
              <a:rPr sz="2000" dirty="0">
                <a:latin typeface="+mj-lt"/>
                <a:cs typeface="Arial"/>
              </a:rPr>
              <a:t>zaglavlju, koja </a:t>
            </a:r>
            <a:r>
              <a:rPr sz="2000" spc="-5" dirty="0">
                <a:latin typeface="+mj-lt"/>
                <a:cs typeface="Arial"/>
              </a:rPr>
              <a:t>je dužina  </a:t>
            </a:r>
            <a:r>
              <a:rPr sz="2000" dirty="0">
                <a:latin typeface="+mj-lt"/>
                <a:cs typeface="Arial"/>
              </a:rPr>
              <a:t>identifikacije tipa sadržaja u bitima (tj. da li </a:t>
            </a:r>
            <a:r>
              <a:rPr sz="2000" spc="-5" dirty="0">
                <a:latin typeface="+mj-lt"/>
                <a:cs typeface="Arial"/>
              </a:rPr>
              <a:t>je </a:t>
            </a:r>
            <a:r>
              <a:rPr sz="2000" dirty="0">
                <a:latin typeface="+mj-lt"/>
                <a:cs typeface="Arial"/>
              </a:rPr>
              <a:t>ono smanjeno na  </a:t>
            </a:r>
            <a:r>
              <a:rPr sz="2000" spc="-5" dirty="0">
                <a:latin typeface="+mj-lt"/>
                <a:cs typeface="Arial"/>
              </a:rPr>
              <a:t>račun </a:t>
            </a:r>
            <a:r>
              <a:rPr sz="2000" dirty="0">
                <a:latin typeface="+mj-lt"/>
                <a:cs typeface="Arial"/>
              </a:rPr>
              <a:t>proširenja polja marker), da li se koriste zaštitni enkripcijski  mehanizmi, koji se </a:t>
            </a:r>
            <a:r>
              <a:rPr sz="2000" spc="-5" dirty="0">
                <a:latin typeface="+mj-lt"/>
                <a:cs typeface="Arial"/>
              </a:rPr>
              <a:t>niži protokoli koriste, da li </a:t>
            </a:r>
            <a:r>
              <a:rPr sz="2000" dirty="0">
                <a:latin typeface="+mj-lt"/>
                <a:cs typeface="Arial"/>
              </a:rPr>
              <a:t>se koriste </a:t>
            </a:r>
            <a:r>
              <a:rPr sz="2000" spc="-5" dirty="0">
                <a:latin typeface="+mj-lt"/>
                <a:cs typeface="Arial"/>
              </a:rPr>
              <a:t>proširenja  </a:t>
            </a:r>
            <a:r>
              <a:rPr sz="2000" dirty="0">
                <a:latin typeface="+mj-lt"/>
                <a:cs typeface="Arial"/>
              </a:rPr>
              <a:t>osnovne definicije </a:t>
            </a:r>
            <a:r>
              <a:rPr sz="2000" spc="-5" dirty="0">
                <a:latin typeface="+mj-lt"/>
                <a:cs typeface="Arial"/>
              </a:rPr>
              <a:t>RTCP </a:t>
            </a:r>
            <a:r>
              <a:rPr sz="2000" dirty="0">
                <a:latin typeface="+mj-lt"/>
                <a:cs typeface="Arial"/>
              </a:rPr>
              <a:t>protokola </a:t>
            </a:r>
            <a:r>
              <a:rPr sz="2000" spc="-5" dirty="0">
                <a:latin typeface="+mj-lt"/>
                <a:cs typeface="Arial"/>
              </a:rPr>
              <a:t>da </a:t>
            </a:r>
            <a:r>
              <a:rPr sz="2000" dirty="0">
                <a:latin typeface="+mj-lt"/>
                <a:cs typeface="Arial"/>
              </a:rPr>
              <a:t>podrži i </a:t>
            </a:r>
            <a:r>
              <a:rPr sz="2000">
                <a:latin typeface="+mj-lt"/>
                <a:cs typeface="Arial"/>
              </a:rPr>
              <a:t>dodatne </a:t>
            </a:r>
            <a:r>
              <a:rPr sz="2000" smtClean="0">
                <a:latin typeface="+mj-lt"/>
                <a:cs typeface="Arial"/>
              </a:rPr>
              <a:t>poruke</a:t>
            </a:r>
            <a:r>
              <a:rPr lang="en-US" sz="2000" smtClean="0">
                <a:latin typeface="+mj-lt"/>
                <a:cs typeface="Arial"/>
              </a:rPr>
              <a:t> </a:t>
            </a:r>
            <a:r>
              <a:rPr sz="2000" smtClean="0">
                <a:latin typeface="+mj-lt"/>
                <a:cs typeface="Arial"/>
              </a:rPr>
              <a:t>koje </a:t>
            </a:r>
            <a:r>
              <a:rPr sz="2000" dirty="0">
                <a:latin typeface="+mj-lt"/>
                <a:cs typeface="Arial"/>
              </a:rPr>
              <a:t>su bitne za </a:t>
            </a:r>
            <a:r>
              <a:rPr sz="2000" spc="-5" dirty="0">
                <a:latin typeface="+mj-lt"/>
                <a:cs typeface="Arial"/>
              </a:rPr>
              <a:t>profil (tj. </a:t>
            </a:r>
            <a:r>
              <a:rPr sz="2000" dirty="0">
                <a:latin typeface="+mj-lt"/>
                <a:cs typeface="Arial"/>
              </a:rPr>
              <a:t>aplikacije pokrivene </a:t>
            </a:r>
            <a:r>
              <a:rPr sz="2000" spc="-5" dirty="0">
                <a:latin typeface="+mj-lt"/>
                <a:cs typeface="Arial"/>
              </a:rPr>
              <a:t>profilom), </a:t>
            </a:r>
            <a:r>
              <a:rPr sz="2000" dirty="0">
                <a:latin typeface="+mj-lt"/>
                <a:cs typeface="Arial"/>
              </a:rPr>
              <a:t>a nisu  </a:t>
            </a:r>
            <a:r>
              <a:rPr sz="2000" spc="-5" dirty="0">
                <a:latin typeface="+mj-lt"/>
                <a:cs typeface="Arial"/>
              </a:rPr>
              <a:t>definisane </a:t>
            </a:r>
            <a:r>
              <a:rPr sz="2000" dirty="0">
                <a:latin typeface="+mj-lt"/>
                <a:cs typeface="Arial"/>
              </a:rPr>
              <a:t>u </a:t>
            </a:r>
            <a:r>
              <a:rPr sz="2000" spc="-5" dirty="0">
                <a:latin typeface="+mj-lt"/>
                <a:cs typeface="Arial"/>
              </a:rPr>
              <a:t>osnovnoj </a:t>
            </a:r>
            <a:r>
              <a:rPr sz="2000" dirty="0">
                <a:latin typeface="+mj-lt"/>
                <a:cs typeface="Arial"/>
              </a:rPr>
              <a:t>verziji, </a:t>
            </a:r>
            <a:r>
              <a:rPr sz="2000" spc="-5" dirty="0">
                <a:latin typeface="+mj-lt"/>
                <a:cs typeface="Arial"/>
              </a:rPr>
              <a:t>da li </a:t>
            </a:r>
            <a:r>
              <a:rPr sz="2000" dirty="0">
                <a:latin typeface="+mj-lt"/>
                <a:cs typeface="Arial"/>
              </a:rPr>
              <a:t>se koristi </a:t>
            </a:r>
            <a:r>
              <a:rPr sz="2000" spc="-5">
                <a:latin typeface="+mj-lt"/>
                <a:cs typeface="Arial"/>
              </a:rPr>
              <a:t>opciono </a:t>
            </a:r>
            <a:r>
              <a:rPr sz="2000" spc="-5" smtClean="0">
                <a:latin typeface="+mj-lt"/>
                <a:cs typeface="Arial"/>
              </a:rPr>
              <a:t>proširenje</a:t>
            </a:r>
            <a:r>
              <a:rPr lang="en-US" sz="2000" spc="-5" smtClean="0">
                <a:latin typeface="+mj-lt"/>
                <a:cs typeface="Arial"/>
              </a:rPr>
              <a:t> </a:t>
            </a:r>
            <a:r>
              <a:rPr sz="2000" smtClean="0">
                <a:latin typeface="+mj-lt"/>
                <a:cs typeface="Arial"/>
              </a:rPr>
              <a:t>zaglavlja </a:t>
            </a:r>
            <a:r>
              <a:rPr sz="2000" spc="-5" dirty="0">
                <a:latin typeface="+mj-lt"/>
                <a:cs typeface="Arial"/>
              </a:rPr>
              <a:t>(ako obavezno </a:t>
            </a:r>
            <a:r>
              <a:rPr sz="2000" dirty="0">
                <a:latin typeface="+mj-lt"/>
                <a:cs typeface="Arial"/>
              </a:rPr>
              <a:t>zaglavlje </a:t>
            </a:r>
            <a:r>
              <a:rPr sz="2000" spc="-5" dirty="0">
                <a:latin typeface="+mj-lt"/>
                <a:cs typeface="Arial"/>
              </a:rPr>
              <a:t>ne ispunjava </a:t>
            </a:r>
            <a:r>
              <a:rPr sz="2000" dirty="0">
                <a:latin typeface="+mj-lt"/>
                <a:cs typeface="Arial"/>
              </a:rPr>
              <a:t>sve </a:t>
            </a:r>
            <a:r>
              <a:rPr sz="2000" spc="-5" dirty="0">
                <a:latin typeface="+mj-lt"/>
                <a:cs typeface="Arial"/>
              </a:rPr>
              <a:t>potrebe  aplikacija pokrivenih </a:t>
            </a:r>
            <a:r>
              <a:rPr sz="2000" dirty="0">
                <a:latin typeface="+mj-lt"/>
                <a:cs typeface="Arial"/>
              </a:rPr>
              <a:t>profilom),</a:t>
            </a:r>
            <a:r>
              <a:rPr sz="2000" spc="-5" dirty="0">
                <a:latin typeface="+mj-lt"/>
                <a:cs typeface="Arial"/>
              </a:rPr>
              <a:t> itd.</a:t>
            </a:r>
            <a:endParaRPr sz="2000">
              <a:latin typeface="+mj-lt"/>
              <a:cs typeface="Arial"/>
            </a:endParaRPr>
          </a:p>
          <a:p>
            <a:pPr marL="355600" marR="17145" indent="-342900" algn="just">
              <a:lnSpc>
                <a:spcPct val="90000"/>
              </a:lnSpc>
              <a:spcBef>
                <a:spcPts val="520"/>
              </a:spcBef>
              <a:buChar char="•"/>
              <a:tabLst>
                <a:tab pos="354965" algn="l"/>
                <a:tab pos="356235" algn="l"/>
              </a:tabLst>
            </a:pPr>
            <a:r>
              <a:rPr sz="2000" dirty="0">
                <a:latin typeface="+mj-lt"/>
                <a:cs typeface="Arial"/>
              </a:rPr>
              <a:t>Profil </a:t>
            </a:r>
            <a:r>
              <a:rPr sz="2000" spc="-5" dirty="0">
                <a:latin typeface="+mj-lt"/>
                <a:cs typeface="Arial"/>
              </a:rPr>
              <a:t>može da obuhvati više različitih </a:t>
            </a:r>
            <a:r>
              <a:rPr sz="2000" dirty="0">
                <a:latin typeface="+mj-lt"/>
                <a:cs typeface="Arial"/>
              </a:rPr>
              <a:t>tipova </a:t>
            </a:r>
            <a:r>
              <a:rPr sz="2000" spc="-5" dirty="0">
                <a:latin typeface="+mj-lt"/>
                <a:cs typeface="Arial"/>
              </a:rPr>
              <a:t>sadržaja </a:t>
            </a:r>
            <a:r>
              <a:rPr sz="2000" dirty="0">
                <a:latin typeface="+mj-lt"/>
                <a:cs typeface="Arial"/>
              </a:rPr>
              <a:t>što </a:t>
            </a:r>
            <a:r>
              <a:rPr sz="2000" spc="-5" dirty="0">
                <a:latin typeface="+mj-lt"/>
                <a:cs typeface="Arial"/>
              </a:rPr>
              <a:t>je </a:t>
            </a:r>
            <a:r>
              <a:rPr sz="2000" dirty="0">
                <a:latin typeface="+mj-lt"/>
                <a:cs typeface="Arial"/>
              </a:rPr>
              <a:t>i  </a:t>
            </a:r>
            <a:r>
              <a:rPr sz="2000" spc="-5" dirty="0">
                <a:latin typeface="+mj-lt"/>
                <a:cs typeface="Arial"/>
              </a:rPr>
              <a:t>logično, </a:t>
            </a:r>
            <a:r>
              <a:rPr sz="2000" dirty="0">
                <a:latin typeface="+mj-lt"/>
                <a:cs typeface="Arial"/>
              </a:rPr>
              <a:t>jer iste aplikacije mogu da koriste </a:t>
            </a:r>
            <a:r>
              <a:rPr sz="2000">
                <a:latin typeface="+mj-lt"/>
                <a:cs typeface="Arial"/>
              </a:rPr>
              <a:t>različite </a:t>
            </a:r>
            <a:r>
              <a:rPr sz="2000" smtClean="0">
                <a:latin typeface="+mj-lt"/>
                <a:cs typeface="Arial"/>
              </a:rPr>
              <a:t>kodere. </a:t>
            </a:r>
            <a:r>
              <a:rPr sz="2000" dirty="0">
                <a:latin typeface="+mj-lt"/>
                <a:cs typeface="Arial"/>
              </a:rPr>
              <a:t>Za svaki </a:t>
            </a:r>
            <a:r>
              <a:rPr sz="2000" spc="-5" dirty="0">
                <a:latin typeface="+mj-lt"/>
                <a:cs typeface="Arial"/>
              </a:rPr>
              <a:t>tip </a:t>
            </a:r>
            <a:r>
              <a:rPr sz="2000" dirty="0">
                <a:latin typeface="+mj-lt"/>
                <a:cs typeface="Arial"/>
              </a:rPr>
              <a:t>sadržaja se definiše  </a:t>
            </a:r>
            <a:r>
              <a:rPr sz="2000" spc="-5" dirty="0">
                <a:latin typeface="+mj-lt"/>
                <a:cs typeface="Arial"/>
              </a:rPr>
              <a:t>njegova </a:t>
            </a:r>
            <a:r>
              <a:rPr sz="2000" dirty="0">
                <a:latin typeface="+mj-lt"/>
                <a:cs typeface="Arial"/>
              </a:rPr>
              <a:t>struktura </a:t>
            </a:r>
            <a:r>
              <a:rPr sz="2000">
                <a:latin typeface="+mj-lt"/>
                <a:cs typeface="Arial"/>
              </a:rPr>
              <a:t>korisnog </a:t>
            </a:r>
            <a:r>
              <a:rPr sz="2000" spc="-5" smtClean="0">
                <a:latin typeface="+mj-lt"/>
                <a:cs typeface="Arial"/>
              </a:rPr>
              <a:t>d</a:t>
            </a:r>
            <a:r>
              <a:rPr lang="en-US" sz="2000" spc="-5" smtClean="0">
                <a:latin typeface="+mj-lt"/>
                <a:cs typeface="Arial"/>
              </a:rPr>
              <a:t>ij</a:t>
            </a:r>
            <a:r>
              <a:rPr sz="2000" spc="-5" smtClean="0">
                <a:latin typeface="+mj-lt"/>
                <a:cs typeface="Arial"/>
              </a:rPr>
              <a:t>ela </a:t>
            </a:r>
            <a:r>
              <a:rPr sz="2000" spc="-5" dirty="0">
                <a:latin typeface="+mj-lt"/>
                <a:cs typeface="Arial"/>
              </a:rPr>
              <a:t>RTP paketa (npr. </a:t>
            </a:r>
            <a:r>
              <a:rPr sz="2000" dirty="0">
                <a:latin typeface="+mj-lt"/>
                <a:cs typeface="Arial"/>
              </a:rPr>
              <a:t>za  parametarske kodere se definiše kojim redosledom se stavljaju  kodirani </a:t>
            </a:r>
            <a:r>
              <a:rPr sz="2000" spc="-5" dirty="0">
                <a:latin typeface="+mj-lt"/>
                <a:cs typeface="Arial"/>
              </a:rPr>
              <a:t>parametri </a:t>
            </a:r>
            <a:r>
              <a:rPr sz="2000" dirty="0">
                <a:latin typeface="+mj-lt"/>
                <a:cs typeface="Arial"/>
              </a:rPr>
              <a:t>u </a:t>
            </a:r>
            <a:r>
              <a:rPr sz="2000">
                <a:latin typeface="+mj-lt"/>
                <a:cs typeface="Arial"/>
              </a:rPr>
              <a:t>korisni </a:t>
            </a:r>
            <a:r>
              <a:rPr sz="2000" spc="-5" smtClean="0">
                <a:latin typeface="+mj-lt"/>
                <a:cs typeface="Arial"/>
              </a:rPr>
              <a:t>d</a:t>
            </a:r>
            <a:r>
              <a:rPr lang="en-US" sz="2000" spc="-5" smtClean="0">
                <a:latin typeface="+mj-lt"/>
                <a:cs typeface="Arial"/>
              </a:rPr>
              <a:t>i</a:t>
            </a:r>
            <a:r>
              <a:rPr sz="2000" spc="-5" smtClean="0">
                <a:latin typeface="+mj-lt"/>
                <a:cs typeface="Arial"/>
              </a:rPr>
              <a:t>o </a:t>
            </a:r>
            <a:r>
              <a:rPr sz="2000" spc="-5" dirty="0">
                <a:latin typeface="+mj-lt"/>
                <a:cs typeface="Arial"/>
              </a:rPr>
              <a:t>RTP paketa </a:t>
            </a:r>
            <a:r>
              <a:rPr sz="2000" dirty="0">
                <a:latin typeface="+mj-lt"/>
                <a:cs typeface="Arial"/>
              </a:rPr>
              <a:t>i </a:t>
            </a:r>
            <a:r>
              <a:rPr sz="2000">
                <a:latin typeface="+mj-lt"/>
                <a:cs typeface="Arial"/>
              </a:rPr>
              <a:t>sl</a:t>
            </a:r>
            <a:r>
              <a:rPr sz="2000" smtClean="0">
                <a:latin typeface="+mj-lt"/>
                <a:cs typeface="Arial"/>
              </a:rPr>
              <a:t>.)</a:t>
            </a:r>
            <a:r>
              <a:rPr lang="en-US" sz="2000" smtClean="0">
                <a:latin typeface="+mj-lt"/>
                <a:cs typeface="Arial"/>
              </a:rPr>
              <a:t>.</a:t>
            </a:r>
          </a:p>
          <a:p>
            <a:pPr marL="12700" marR="17145" algn="just">
              <a:lnSpc>
                <a:spcPct val="90000"/>
              </a:lnSpc>
              <a:spcBef>
                <a:spcPts val="520"/>
              </a:spcBef>
              <a:tabLst>
                <a:tab pos="354965" algn="l"/>
                <a:tab pos="356235" algn="l"/>
              </a:tabLst>
            </a:pPr>
            <a:endParaRPr sz="2000">
              <a:latin typeface="+mj-lt"/>
              <a:cs typeface="Arial"/>
            </a:endParaRPr>
          </a:p>
          <a:p>
            <a:pPr marL="355600" marR="113664" indent="-342900" algn="just">
              <a:lnSpc>
                <a:spcPts val="2380"/>
              </a:lnSpc>
              <a:spcBef>
                <a:spcPts val="555"/>
              </a:spcBef>
              <a:buChar char="•"/>
              <a:tabLst>
                <a:tab pos="354965" algn="l"/>
                <a:tab pos="356235" algn="l"/>
              </a:tabLst>
            </a:pPr>
            <a:r>
              <a:rPr sz="2000" spc="-5" dirty="0">
                <a:solidFill>
                  <a:srgbClr val="CC0000"/>
                </a:solidFill>
                <a:latin typeface="+mj-lt"/>
                <a:cs typeface="Arial"/>
              </a:rPr>
              <a:t>Zaključak: </a:t>
            </a:r>
            <a:r>
              <a:rPr sz="2000" dirty="0">
                <a:latin typeface="+mj-lt"/>
                <a:cs typeface="Arial"/>
              </a:rPr>
              <a:t>profili i tipovi sadržaja </a:t>
            </a:r>
            <a:r>
              <a:rPr sz="2000" spc="-5" dirty="0">
                <a:latin typeface="+mj-lt"/>
                <a:cs typeface="Arial"/>
              </a:rPr>
              <a:t>omogućavaju veoma fleksibilnu  </a:t>
            </a:r>
            <a:r>
              <a:rPr sz="2000" dirty="0">
                <a:latin typeface="+mj-lt"/>
                <a:cs typeface="Arial"/>
              </a:rPr>
              <a:t>upotrebu </a:t>
            </a:r>
            <a:r>
              <a:rPr sz="2000" spc="-5" dirty="0">
                <a:latin typeface="+mj-lt"/>
                <a:cs typeface="Arial"/>
              </a:rPr>
              <a:t>RTP </a:t>
            </a:r>
            <a:r>
              <a:rPr sz="2000" dirty="0">
                <a:latin typeface="+mj-lt"/>
                <a:cs typeface="Arial"/>
              </a:rPr>
              <a:t>i </a:t>
            </a:r>
            <a:r>
              <a:rPr sz="2000" spc="-5">
                <a:latin typeface="+mj-lt"/>
                <a:cs typeface="Arial"/>
              </a:rPr>
              <a:t>RTCP</a:t>
            </a:r>
            <a:r>
              <a:rPr sz="2000" spc="-20">
                <a:latin typeface="+mj-lt"/>
                <a:cs typeface="Arial"/>
              </a:rPr>
              <a:t> </a:t>
            </a:r>
            <a:r>
              <a:rPr sz="2000" smtClean="0">
                <a:latin typeface="+mj-lt"/>
                <a:cs typeface="Arial"/>
              </a:rPr>
              <a:t>protokola</a:t>
            </a:r>
            <a:r>
              <a:rPr lang="en-US" sz="2000" smtClean="0">
                <a:latin typeface="+mj-lt"/>
                <a:cs typeface="Arial"/>
              </a:rPr>
              <a:t>.</a:t>
            </a:r>
            <a:endParaRPr sz="2000">
              <a:latin typeface="+mj-lt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3400" y="2362200"/>
            <a:ext cx="9140728" cy="3012748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355600" marR="168275" indent="-342900" algn="just">
              <a:lnSpc>
                <a:spcPct val="80100"/>
              </a:lnSpc>
              <a:spcBef>
                <a:spcPts val="64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+mj-lt"/>
                <a:cs typeface="Arial" panose="020B0604020202020204" pitchFamily="34" charset="0"/>
              </a:rPr>
              <a:t>Za </a:t>
            </a:r>
            <a:r>
              <a:rPr sz="2000" spc="-10" dirty="0">
                <a:latin typeface="+mj-lt"/>
                <a:cs typeface="Arial" panose="020B0604020202020204" pitchFamily="34" charset="0"/>
              </a:rPr>
              <a:t>prenos </a:t>
            </a:r>
            <a:r>
              <a:rPr sz="2000" spc="-5" dirty="0">
                <a:latin typeface="+mj-lt"/>
                <a:cs typeface="Arial" panose="020B0604020202020204" pitchFamily="34" charset="0"/>
              </a:rPr>
              <a:t>audio i video </a:t>
            </a:r>
            <a:r>
              <a:rPr sz="2000" spc="-10" dirty="0">
                <a:latin typeface="+mj-lt"/>
                <a:cs typeface="Arial" panose="020B0604020202020204" pitchFamily="34" charset="0"/>
              </a:rPr>
              <a:t>informacija </a:t>
            </a:r>
            <a:r>
              <a:rPr sz="2000" spc="-5" dirty="0">
                <a:latin typeface="+mj-lt"/>
                <a:cs typeface="Arial" panose="020B0604020202020204" pitchFamily="34" charset="0"/>
              </a:rPr>
              <a:t>u </a:t>
            </a:r>
            <a:r>
              <a:rPr sz="2000" spc="-10">
                <a:latin typeface="+mj-lt"/>
                <a:cs typeface="Arial" panose="020B0604020202020204" pitchFamily="34" charset="0"/>
              </a:rPr>
              <a:t>realnom </a:t>
            </a:r>
            <a:r>
              <a:rPr sz="2000" spc="-5" smtClean="0">
                <a:latin typeface="+mj-lt"/>
                <a:cs typeface="Arial" panose="020B0604020202020204" pitchFamily="34" charset="0"/>
              </a:rPr>
              <a:t>vremenu</a:t>
            </a:r>
            <a:r>
              <a:rPr lang="en-US" sz="2000" spc="-5" smtClean="0">
                <a:latin typeface="+mj-lt"/>
                <a:cs typeface="Arial" panose="020B0604020202020204" pitchFamily="34" charset="0"/>
              </a:rPr>
              <a:t> potreban je </a:t>
            </a:r>
            <a:r>
              <a:rPr sz="2000" spc="-10" smtClean="0">
                <a:latin typeface="+mj-lt"/>
                <a:cs typeface="Arial" panose="020B0604020202020204" pitchFamily="34" charset="0"/>
              </a:rPr>
              <a:t>pouzdan </a:t>
            </a:r>
            <a:r>
              <a:rPr sz="2000" spc="-10" dirty="0">
                <a:latin typeface="+mj-lt"/>
                <a:cs typeface="Arial" panose="020B0604020202020204" pitchFamily="34" charset="0"/>
              </a:rPr>
              <a:t>prenos, koji  </a:t>
            </a:r>
            <a:r>
              <a:rPr sz="2000" spc="-5">
                <a:latin typeface="+mj-lt"/>
                <a:cs typeface="Arial" panose="020B0604020202020204" pitchFamily="34" charset="0"/>
              </a:rPr>
              <a:t>je </a:t>
            </a:r>
            <a:r>
              <a:rPr sz="2000" spc="-10" smtClean="0">
                <a:latin typeface="+mj-lt"/>
                <a:cs typeface="Arial" panose="020B0604020202020204" pitchFamily="34" charset="0"/>
              </a:rPr>
              <a:t>podrazum</a:t>
            </a:r>
            <a:r>
              <a:rPr lang="en-US" sz="2000" spc="-10" smtClean="0">
                <a:latin typeface="+mj-lt"/>
                <a:cs typeface="Arial" panose="020B0604020202020204" pitchFamily="34" charset="0"/>
              </a:rPr>
              <a:t>ij</a:t>
            </a:r>
            <a:r>
              <a:rPr sz="2000" spc="-10" smtClean="0">
                <a:latin typeface="+mj-lt"/>
                <a:cs typeface="Arial" panose="020B0604020202020204" pitchFamily="34" charset="0"/>
              </a:rPr>
              <a:t>evano </a:t>
            </a:r>
            <a:r>
              <a:rPr sz="2000" spc="-5">
                <a:latin typeface="+mj-lt"/>
                <a:cs typeface="Arial" panose="020B0604020202020204" pitchFamily="34" charset="0"/>
              </a:rPr>
              <a:t>bez </a:t>
            </a:r>
            <a:r>
              <a:rPr sz="2000" spc="-10" smtClean="0">
                <a:latin typeface="+mj-lt"/>
                <a:cs typeface="Arial" panose="020B0604020202020204" pitchFamily="34" charset="0"/>
              </a:rPr>
              <a:t>gubitaka</a:t>
            </a:r>
            <a:r>
              <a:rPr lang="en-US" sz="2000" spc="-10">
                <a:latin typeface="+mj-lt"/>
                <a:cs typeface="Arial" panose="020B0604020202020204" pitchFamily="34" charset="0"/>
              </a:rPr>
              <a:t>.</a:t>
            </a:r>
            <a:endParaRPr sz="2000">
              <a:latin typeface="+mj-lt"/>
              <a:cs typeface="Arial" panose="020B0604020202020204" pitchFamily="34" charset="0"/>
            </a:endParaRPr>
          </a:p>
          <a:p>
            <a:pPr marL="354965" indent="-342265" algn="just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+mj-lt"/>
                <a:cs typeface="Arial" panose="020B0604020202020204" pitchFamily="34" charset="0"/>
              </a:rPr>
              <a:t>Od najvećeg značaja je </a:t>
            </a:r>
            <a:r>
              <a:rPr sz="2000" spc="-10" dirty="0">
                <a:latin typeface="+mj-lt"/>
                <a:cs typeface="Arial" panose="020B0604020202020204" pitchFamily="34" charset="0"/>
              </a:rPr>
              <a:t>kašnjenje, </a:t>
            </a:r>
            <a:r>
              <a:rPr sz="2000" spc="-5" dirty="0">
                <a:latin typeface="+mj-lt"/>
                <a:cs typeface="Arial" panose="020B0604020202020204" pitchFamily="34" charset="0"/>
              </a:rPr>
              <a:t>kao i </a:t>
            </a:r>
            <a:r>
              <a:rPr sz="2000" spc="-10">
                <a:latin typeface="+mj-lt"/>
                <a:cs typeface="Arial" panose="020B0604020202020204" pitchFamily="34" charset="0"/>
              </a:rPr>
              <a:t>varijacija</a:t>
            </a:r>
            <a:r>
              <a:rPr sz="2000" spc="5">
                <a:latin typeface="+mj-lt"/>
                <a:cs typeface="Arial" panose="020B0604020202020204" pitchFamily="34" charset="0"/>
              </a:rPr>
              <a:t> </a:t>
            </a:r>
            <a:r>
              <a:rPr sz="2000" spc="-10" smtClean="0">
                <a:latin typeface="+mj-lt"/>
                <a:cs typeface="Arial" panose="020B0604020202020204" pitchFamily="34" charset="0"/>
              </a:rPr>
              <a:t>kašnjenja</a:t>
            </a:r>
            <a:r>
              <a:rPr lang="en-US" sz="2000" spc="-10" smtClean="0">
                <a:latin typeface="+mj-lt"/>
                <a:cs typeface="Arial" panose="020B0604020202020204" pitchFamily="34" charset="0"/>
              </a:rPr>
              <a:t>.</a:t>
            </a:r>
            <a:endParaRPr sz="2000">
              <a:latin typeface="+mj-lt"/>
              <a:cs typeface="Arial" panose="020B0604020202020204" pitchFamily="34" charset="0"/>
            </a:endParaRPr>
          </a:p>
          <a:p>
            <a:pPr marL="354965" marR="929640" indent="-342265" algn="just">
              <a:lnSpc>
                <a:spcPct val="80100"/>
              </a:lnSpc>
              <a:spcBef>
                <a:spcPts val="55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latin typeface="+mj-lt"/>
                <a:cs typeface="Arial" panose="020B0604020202020204" pitchFamily="34" charset="0"/>
              </a:rPr>
              <a:t>Eventualni </a:t>
            </a:r>
            <a:r>
              <a:rPr sz="2000" spc="-5" dirty="0">
                <a:latin typeface="+mj-lt"/>
                <a:cs typeface="Arial" panose="020B0604020202020204" pitchFamily="34" charset="0"/>
              </a:rPr>
              <a:t>gubici u </a:t>
            </a:r>
            <a:r>
              <a:rPr sz="2000" spc="-10" dirty="0">
                <a:latin typeface="+mj-lt"/>
                <a:cs typeface="Arial" panose="020B0604020202020204" pitchFamily="34" charset="0"/>
              </a:rPr>
              <a:t>prenosu </a:t>
            </a:r>
            <a:r>
              <a:rPr sz="2000" spc="-5" dirty="0">
                <a:latin typeface="+mj-lt"/>
                <a:cs typeface="Arial" panose="020B0604020202020204" pitchFamily="34" charset="0"/>
              </a:rPr>
              <a:t>mogu </a:t>
            </a:r>
            <a:r>
              <a:rPr sz="2000" spc="-10" dirty="0">
                <a:latin typeface="+mj-lt"/>
                <a:cs typeface="Arial" panose="020B0604020202020204" pitchFamily="34" charset="0"/>
              </a:rPr>
              <a:t>privremeno </a:t>
            </a:r>
            <a:r>
              <a:rPr sz="2000" spc="-10">
                <a:latin typeface="+mj-lt"/>
                <a:cs typeface="Arial" panose="020B0604020202020204" pitchFamily="34" charset="0"/>
              </a:rPr>
              <a:t>degradirati  </a:t>
            </a:r>
            <a:r>
              <a:rPr sz="2000" spc="-10" smtClean="0">
                <a:latin typeface="+mj-lt"/>
                <a:cs typeface="Arial" panose="020B0604020202020204" pitchFamily="34" charset="0"/>
              </a:rPr>
              <a:t>reprodukciju</a:t>
            </a:r>
            <a:r>
              <a:rPr lang="en-US" sz="2000" spc="-10" smtClean="0">
                <a:latin typeface="+mj-lt"/>
                <a:cs typeface="Arial" panose="020B0604020202020204" pitchFamily="34" charset="0"/>
              </a:rPr>
              <a:t> </a:t>
            </a:r>
            <a:r>
              <a:rPr sz="2000" spc="-10" smtClean="0">
                <a:latin typeface="+mj-lt"/>
                <a:cs typeface="Arial" panose="020B0604020202020204" pitchFamily="34" charset="0"/>
              </a:rPr>
              <a:t>sadržaja,</a:t>
            </a:r>
            <a:r>
              <a:rPr lang="en-US" sz="2000" spc="-10" smtClean="0">
                <a:latin typeface="+mj-lt"/>
                <a:cs typeface="Arial" panose="020B0604020202020204" pitchFamily="34" charset="0"/>
              </a:rPr>
              <a:t> </a:t>
            </a:r>
            <a:r>
              <a:rPr sz="2000" spc="-5" smtClean="0">
                <a:latin typeface="+mj-lt"/>
                <a:cs typeface="Arial" panose="020B0604020202020204" pitchFamily="34" charset="0"/>
              </a:rPr>
              <a:t>ali </a:t>
            </a:r>
            <a:r>
              <a:rPr sz="2000" spc="-5" dirty="0">
                <a:latin typeface="+mj-lt"/>
                <a:cs typeface="Arial" panose="020B0604020202020204" pitchFamily="34" charset="0"/>
              </a:rPr>
              <a:t>ako su </a:t>
            </a:r>
            <a:r>
              <a:rPr sz="2000" spc="-5">
                <a:latin typeface="+mj-lt"/>
                <a:cs typeface="Arial" panose="020B0604020202020204" pitchFamily="34" charset="0"/>
              </a:rPr>
              <a:t>oni </a:t>
            </a:r>
            <a:r>
              <a:rPr sz="2000" spc="-5" smtClean="0">
                <a:latin typeface="+mj-lt"/>
                <a:cs typeface="Arial" panose="020B0604020202020204" pitchFamily="34" charset="0"/>
              </a:rPr>
              <a:t>r</a:t>
            </a:r>
            <a:r>
              <a:rPr lang="en-US" sz="2000" spc="-5" smtClean="0">
                <a:latin typeface="+mj-lt"/>
                <a:cs typeface="Arial" panose="020B0604020202020204" pitchFamily="34" charset="0"/>
              </a:rPr>
              <a:t>ij</a:t>
            </a:r>
            <a:r>
              <a:rPr sz="2000" spc="-5" smtClean="0">
                <a:latin typeface="+mj-lt"/>
                <a:cs typeface="Arial" panose="020B0604020202020204" pitchFamily="34" charset="0"/>
              </a:rPr>
              <a:t>etki </a:t>
            </a:r>
            <a:r>
              <a:rPr sz="2000" spc="-5" dirty="0">
                <a:latin typeface="+mj-lt"/>
                <a:cs typeface="Arial" panose="020B0604020202020204" pitchFamily="34" charset="0"/>
              </a:rPr>
              <a:t>tada </a:t>
            </a:r>
            <a:r>
              <a:rPr sz="2000" spc="-10" dirty="0">
                <a:latin typeface="+mj-lt"/>
                <a:cs typeface="Arial" panose="020B0604020202020204" pitchFamily="34" charset="0"/>
              </a:rPr>
              <a:t>kvalitet  reprodukcije neće </a:t>
            </a:r>
            <a:r>
              <a:rPr sz="2000" spc="-5">
                <a:latin typeface="+mj-lt"/>
                <a:cs typeface="Arial" panose="020B0604020202020204" pitchFamily="34" charset="0"/>
              </a:rPr>
              <a:t>biti </a:t>
            </a:r>
            <a:r>
              <a:rPr sz="2000" spc="-10" smtClean="0">
                <a:latin typeface="+mj-lt"/>
                <a:cs typeface="Arial" panose="020B0604020202020204" pitchFamily="34" charset="0"/>
              </a:rPr>
              <a:t>preterano</a:t>
            </a:r>
            <a:r>
              <a:rPr lang="en-US" sz="2000" spc="10">
                <a:latin typeface="+mj-lt"/>
                <a:cs typeface="Arial" panose="020B0604020202020204" pitchFamily="34" charset="0"/>
              </a:rPr>
              <a:t> </a:t>
            </a:r>
            <a:r>
              <a:rPr sz="2000" spc="-10" smtClean="0">
                <a:latin typeface="+mj-lt"/>
                <a:cs typeface="Arial" panose="020B0604020202020204" pitchFamily="34" charset="0"/>
              </a:rPr>
              <a:t>degradiran</a:t>
            </a:r>
            <a:r>
              <a:rPr lang="en-US" sz="2000" spc="-10" smtClean="0">
                <a:latin typeface="+mj-lt"/>
                <a:cs typeface="Arial" panose="020B0604020202020204" pitchFamily="34" charset="0"/>
              </a:rPr>
              <a:t>.</a:t>
            </a:r>
            <a:endParaRPr sz="2000">
              <a:latin typeface="+mj-lt"/>
              <a:cs typeface="Arial" panose="020B0604020202020204" pitchFamily="34" charset="0"/>
            </a:endParaRPr>
          </a:p>
          <a:p>
            <a:pPr marL="354965" marR="34290" indent="-342265" algn="just">
              <a:lnSpc>
                <a:spcPct val="80100"/>
              </a:lnSpc>
              <a:spcBef>
                <a:spcPts val="55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smtClean="0">
                <a:latin typeface="+mj-lt"/>
                <a:cs typeface="Arial" panose="020B0604020202020204" pitchFamily="34" charset="0"/>
              </a:rPr>
              <a:t>TCP</a:t>
            </a:r>
            <a:r>
              <a:rPr lang="en-US" sz="2000" spc="-5" smtClean="0">
                <a:latin typeface="+mj-lt"/>
                <a:cs typeface="Arial" panose="020B0604020202020204" pitchFamily="34" charset="0"/>
              </a:rPr>
              <a:t> </a:t>
            </a:r>
            <a:r>
              <a:rPr sz="2000" spc="-5" smtClean="0">
                <a:latin typeface="+mj-lt"/>
                <a:cs typeface="Arial" panose="020B0604020202020204" pitchFamily="34" charset="0"/>
              </a:rPr>
              <a:t>zbog </a:t>
            </a:r>
            <a:r>
              <a:rPr sz="2000" spc="-5" dirty="0">
                <a:latin typeface="+mj-lt"/>
                <a:cs typeface="Arial" panose="020B0604020202020204" pitchFamily="34" charset="0"/>
              </a:rPr>
              <a:t>svojih </a:t>
            </a:r>
            <a:r>
              <a:rPr sz="2000" spc="-10" dirty="0">
                <a:latin typeface="+mj-lt"/>
                <a:cs typeface="Arial" panose="020B0604020202020204" pitchFamily="34" charset="0"/>
              </a:rPr>
              <a:t>mehanizama </a:t>
            </a:r>
            <a:r>
              <a:rPr sz="2000" spc="-5">
                <a:latin typeface="+mj-lt"/>
                <a:cs typeface="Arial" panose="020B0604020202020204" pitchFamily="34" charset="0"/>
              </a:rPr>
              <a:t>za </a:t>
            </a:r>
            <a:r>
              <a:rPr sz="2000" spc="-10" smtClean="0">
                <a:latin typeface="+mj-lt"/>
                <a:cs typeface="Arial" panose="020B0604020202020204" pitchFamily="34" charset="0"/>
              </a:rPr>
              <a:t>ostvarivanje</a:t>
            </a:r>
            <a:r>
              <a:rPr lang="en-US" sz="2000" spc="-10" smtClean="0">
                <a:latin typeface="+mj-lt"/>
                <a:cs typeface="Arial" panose="020B0604020202020204" pitchFamily="34" charset="0"/>
              </a:rPr>
              <a:t> </a:t>
            </a:r>
            <a:r>
              <a:rPr sz="2000" spc="-10" smtClean="0">
                <a:latin typeface="+mj-lt"/>
                <a:cs typeface="Arial" panose="020B0604020202020204" pitchFamily="34" charset="0"/>
              </a:rPr>
              <a:t>pouzdanosti</a:t>
            </a:r>
            <a:r>
              <a:rPr lang="en-US" sz="2000" spc="-10" smtClean="0">
                <a:latin typeface="+mj-lt"/>
                <a:cs typeface="Arial" panose="020B0604020202020204" pitchFamily="34" charset="0"/>
              </a:rPr>
              <a:t> nije </a:t>
            </a:r>
            <a:r>
              <a:rPr sz="2000" spc="-10" smtClean="0">
                <a:latin typeface="+mj-lt"/>
                <a:cs typeface="Arial" panose="020B0604020202020204" pitchFamily="34" charset="0"/>
              </a:rPr>
              <a:t>najbolje r</a:t>
            </a:r>
            <a:r>
              <a:rPr lang="en-US" sz="2000" spc="-10" smtClean="0">
                <a:latin typeface="+mj-lt"/>
                <a:cs typeface="Arial" panose="020B0604020202020204" pitchFamily="34" charset="0"/>
              </a:rPr>
              <a:t>j</a:t>
            </a:r>
            <a:r>
              <a:rPr sz="2000" spc="-10" smtClean="0">
                <a:latin typeface="+mj-lt"/>
                <a:cs typeface="Arial" panose="020B0604020202020204" pitchFamily="34" charset="0"/>
              </a:rPr>
              <a:t>ešenje </a:t>
            </a:r>
            <a:r>
              <a:rPr sz="2000" spc="-5" dirty="0">
                <a:latin typeface="+mj-lt"/>
                <a:cs typeface="Arial" panose="020B0604020202020204" pitchFamily="34" charset="0"/>
              </a:rPr>
              <a:t>za </a:t>
            </a:r>
            <a:r>
              <a:rPr sz="2000" spc="-10" dirty="0">
                <a:latin typeface="+mj-lt"/>
                <a:cs typeface="Arial" panose="020B0604020202020204" pitchFamily="34" charset="0"/>
              </a:rPr>
              <a:t>prenos </a:t>
            </a:r>
            <a:r>
              <a:rPr sz="2000" spc="-5" dirty="0">
                <a:latin typeface="+mj-lt"/>
                <a:cs typeface="Arial" panose="020B0604020202020204" pitchFamily="34" charset="0"/>
              </a:rPr>
              <a:t>audio i </a:t>
            </a:r>
            <a:r>
              <a:rPr sz="2000" spc="-10" dirty="0">
                <a:latin typeface="+mj-lt"/>
                <a:cs typeface="Arial" panose="020B0604020202020204" pitchFamily="34" charset="0"/>
              </a:rPr>
              <a:t>video  informacija </a:t>
            </a:r>
            <a:r>
              <a:rPr sz="2000" spc="-5" dirty="0">
                <a:latin typeface="+mj-lt"/>
                <a:cs typeface="Arial" panose="020B0604020202020204" pitchFamily="34" charset="0"/>
              </a:rPr>
              <a:t>u </a:t>
            </a:r>
            <a:r>
              <a:rPr sz="2000" spc="-10" dirty="0">
                <a:latin typeface="+mj-lt"/>
                <a:cs typeface="Arial" panose="020B0604020202020204" pitchFamily="34" charset="0"/>
              </a:rPr>
              <a:t>realnom </a:t>
            </a:r>
            <a:r>
              <a:rPr sz="2000" spc="-5" dirty="0">
                <a:latin typeface="+mj-lt"/>
                <a:cs typeface="Arial" panose="020B0604020202020204" pitchFamily="34" charset="0"/>
              </a:rPr>
              <a:t>vremenu, dok </a:t>
            </a:r>
            <a:r>
              <a:rPr sz="2000" spc="-10" dirty="0">
                <a:latin typeface="+mj-lt"/>
                <a:cs typeface="Arial" panose="020B0604020202020204" pitchFamily="34" charset="0"/>
              </a:rPr>
              <a:t>jednostavnost </a:t>
            </a:r>
            <a:r>
              <a:rPr sz="2000" spc="-5" dirty="0">
                <a:latin typeface="+mj-lt"/>
                <a:cs typeface="Arial" panose="020B0604020202020204" pitchFamily="34" charset="0"/>
              </a:rPr>
              <a:t>i </a:t>
            </a:r>
            <a:r>
              <a:rPr sz="2000" spc="-10" dirty="0">
                <a:latin typeface="+mj-lt"/>
                <a:cs typeface="Arial" panose="020B0604020202020204" pitchFamily="34" charset="0"/>
              </a:rPr>
              <a:t>princip  najboljeg </a:t>
            </a:r>
            <a:r>
              <a:rPr sz="2000" spc="-10">
                <a:latin typeface="+mj-lt"/>
                <a:cs typeface="Arial" panose="020B0604020202020204" pitchFamily="34" charset="0"/>
              </a:rPr>
              <a:t>pokušaja </a:t>
            </a:r>
            <a:r>
              <a:rPr sz="2000" spc="-5" smtClean="0">
                <a:latin typeface="+mj-lt"/>
                <a:cs typeface="Arial" panose="020B0604020202020204" pitchFamily="34" charset="0"/>
              </a:rPr>
              <a:t>kandiduj</a:t>
            </a:r>
            <a:r>
              <a:rPr lang="en-US" sz="2000" spc="-5" smtClean="0">
                <a:latin typeface="+mj-lt"/>
                <a:cs typeface="Arial" panose="020B0604020202020204" pitchFamily="34" charset="0"/>
              </a:rPr>
              <a:t>e</a:t>
            </a:r>
            <a:r>
              <a:rPr sz="2000" spc="-5" smtClean="0">
                <a:latin typeface="+mj-lt"/>
                <a:cs typeface="Arial" panose="020B0604020202020204" pitchFamily="34" charset="0"/>
              </a:rPr>
              <a:t> </a:t>
            </a:r>
            <a:r>
              <a:rPr sz="2000" spc="-5" dirty="0">
                <a:latin typeface="+mj-lt"/>
                <a:cs typeface="Arial" panose="020B0604020202020204" pitchFamily="34" charset="0"/>
              </a:rPr>
              <a:t>UDP kao mogući izbor</a:t>
            </a:r>
            <a:r>
              <a:rPr sz="2000" spc="-5">
                <a:latin typeface="+mj-lt"/>
                <a:cs typeface="Arial" panose="020B0604020202020204" pitchFamily="34" charset="0"/>
              </a:rPr>
              <a:t>. </a:t>
            </a:r>
            <a:r>
              <a:rPr sz="2000" spc="-5" smtClean="0">
                <a:latin typeface="+mj-lt"/>
                <a:cs typeface="Arial" panose="020B0604020202020204" pitchFamily="34" charset="0"/>
              </a:rPr>
              <a:t>Međutim,</a:t>
            </a:r>
            <a:r>
              <a:rPr lang="en-US" sz="2000" spc="-5" smtClean="0">
                <a:latin typeface="+mj-lt"/>
                <a:cs typeface="Arial" panose="020B0604020202020204" pitchFamily="34" charset="0"/>
              </a:rPr>
              <a:t> </a:t>
            </a:r>
            <a:r>
              <a:rPr sz="2000" spc="-5" smtClean="0">
                <a:latin typeface="+mj-lt"/>
                <a:cs typeface="Arial" panose="020B0604020202020204" pitchFamily="34" charset="0"/>
              </a:rPr>
              <a:t>UDP </a:t>
            </a:r>
            <a:r>
              <a:rPr sz="2000" spc="-10" dirty="0">
                <a:latin typeface="+mj-lt"/>
                <a:cs typeface="Arial" panose="020B0604020202020204" pitchFamily="34" charset="0"/>
              </a:rPr>
              <a:t>protokolu nedostaju određene </a:t>
            </a:r>
            <a:r>
              <a:rPr sz="2000" spc="-10">
                <a:latin typeface="+mj-lt"/>
                <a:cs typeface="Arial" panose="020B0604020202020204" pitchFamily="34" charset="0"/>
              </a:rPr>
              <a:t>funkcionalnosti </a:t>
            </a:r>
            <a:r>
              <a:rPr sz="2000" spc="-5" smtClean="0">
                <a:latin typeface="+mj-lt"/>
                <a:cs typeface="Arial" panose="020B0604020202020204" pitchFamily="34" charset="0"/>
              </a:rPr>
              <a:t>koje </a:t>
            </a:r>
            <a:r>
              <a:rPr sz="2000" spc="-5" dirty="0">
                <a:latin typeface="+mj-lt"/>
                <a:cs typeface="Arial" panose="020B0604020202020204" pitchFamily="34" charset="0"/>
              </a:rPr>
              <a:t>su </a:t>
            </a:r>
            <a:r>
              <a:rPr sz="2000" spc="-10" dirty="0">
                <a:latin typeface="+mj-lt"/>
                <a:cs typeface="Arial" panose="020B0604020202020204" pitchFamily="34" charset="0"/>
              </a:rPr>
              <a:t>bitne  </a:t>
            </a:r>
            <a:r>
              <a:rPr sz="2000" spc="-5" dirty="0">
                <a:latin typeface="+mj-lt"/>
                <a:cs typeface="Arial" panose="020B0604020202020204" pitchFamily="34" charset="0"/>
              </a:rPr>
              <a:t>za </a:t>
            </a:r>
            <a:r>
              <a:rPr sz="2000" spc="-10" dirty="0">
                <a:latin typeface="+mj-lt"/>
                <a:cs typeface="Arial" panose="020B0604020202020204" pitchFamily="34" charset="0"/>
              </a:rPr>
              <a:t>prenos </a:t>
            </a:r>
            <a:r>
              <a:rPr sz="2000" spc="-5" dirty="0">
                <a:latin typeface="+mj-lt"/>
                <a:cs typeface="Arial" panose="020B0604020202020204" pitchFamily="34" charset="0"/>
              </a:rPr>
              <a:t>audio i video </a:t>
            </a:r>
            <a:r>
              <a:rPr sz="2000" spc="-10" dirty="0">
                <a:latin typeface="+mj-lt"/>
                <a:cs typeface="Arial" panose="020B0604020202020204" pitchFamily="34" charset="0"/>
              </a:rPr>
              <a:t>signala </a:t>
            </a:r>
            <a:r>
              <a:rPr sz="2000" spc="-5" dirty="0">
                <a:latin typeface="+mj-lt"/>
                <a:cs typeface="Arial" panose="020B0604020202020204" pitchFamily="34" charset="0"/>
              </a:rPr>
              <a:t>u </a:t>
            </a:r>
            <a:r>
              <a:rPr sz="2000" spc="-10">
                <a:latin typeface="+mj-lt"/>
                <a:cs typeface="Arial" panose="020B0604020202020204" pitchFamily="34" charset="0"/>
              </a:rPr>
              <a:t>realnom </a:t>
            </a:r>
            <a:r>
              <a:rPr sz="2000" spc="-10" smtClean="0">
                <a:latin typeface="+mj-lt"/>
                <a:cs typeface="Arial" panose="020B0604020202020204" pitchFamily="34" charset="0"/>
              </a:rPr>
              <a:t>vremenu</a:t>
            </a:r>
            <a:r>
              <a:rPr lang="en-US" sz="2000" spc="-10" smtClean="0">
                <a:latin typeface="+mj-lt"/>
                <a:cs typeface="Arial" panose="020B0604020202020204" pitchFamily="34" charset="0"/>
              </a:rPr>
              <a:t>.</a:t>
            </a:r>
            <a:endParaRPr sz="2000">
              <a:latin typeface="+mj-lt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6701" y="2286000"/>
            <a:ext cx="8949690" cy="2224968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355600" marR="190500" indent="-342900" algn="just">
              <a:lnSpc>
                <a:spcPct val="80000"/>
              </a:lnSpc>
              <a:spcBef>
                <a:spcPts val="630"/>
              </a:spcBef>
              <a:buChar char="•"/>
              <a:tabLst>
                <a:tab pos="354965" algn="l"/>
                <a:tab pos="355600" algn="l"/>
                <a:tab pos="2655570" algn="l"/>
              </a:tabLst>
            </a:pPr>
            <a:r>
              <a:rPr sz="2000" spc="-5" dirty="0">
                <a:latin typeface="+mj-lt"/>
                <a:cs typeface="Arial"/>
              </a:rPr>
              <a:t>Tipično </a:t>
            </a:r>
            <a:r>
              <a:rPr sz="2000" dirty="0">
                <a:latin typeface="+mj-lt"/>
                <a:cs typeface="Arial"/>
              </a:rPr>
              <a:t>se audio i video sadržaj </a:t>
            </a:r>
            <a:r>
              <a:rPr sz="2000" spc="-5" dirty="0">
                <a:latin typeface="+mj-lt"/>
                <a:cs typeface="Arial"/>
              </a:rPr>
              <a:t>(za slučaj </a:t>
            </a:r>
            <a:r>
              <a:rPr sz="2000" dirty="0">
                <a:latin typeface="+mj-lt"/>
                <a:cs typeface="Arial"/>
              </a:rPr>
              <a:t>kada se </a:t>
            </a:r>
            <a:r>
              <a:rPr sz="2000" spc="-5" dirty="0">
                <a:latin typeface="+mj-lt"/>
                <a:cs typeface="Arial"/>
              </a:rPr>
              <a:t>prenosi video </a:t>
            </a:r>
            <a:r>
              <a:rPr sz="2000" dirty="0">
                <a:latin typeface="+mj-lt"/>
                <a:cs typeface="Arial"/>
              </a:rPr>
              <a:t>sa  zvukom, što je </a:t>
            </a:r>
            <a:r>
              <a:rPr sz="2000">
                <a:latin typeface="+mj-lt"/>
                <a:cs typeface="Arial"/>
              </a:rPr>
              <a:t>gotovo </a:t>
            </a:r>
            <a:r>
              <a:rPr sz="2000" spc="-5" smtClean="0">
                <a:latin typeface="+mj-lt"/>
                <a:cs typeface="Arial"/>
              </a:rPr>
              <a:t>uv</a:t>
            </a:r>
            <a:r>
              <a:rPr lang="en-US" sz="2000" spc="-5" smtClean="0">
                <a:latin typeface="+mj-lt"/>
                <a:cs typeface="Arial"/>
              </a:rPr>
              <a:t>ij</a:t>
            </a:r>
            <a:r>
              <a:rPr sz="2000" spc="-5" smtClean="0">
                <a:latin typeface="+mj-lt"/>
                <a:cs typeface="Arial"/>
              </a:rPr>
              <a:t>ek </a:t>
            </a:r>
            <a:r>
              <a:rPr sz="2000" spc="-5" dirty="0">
                <a:latin typeface="+mj-lt"/>
                <a:cs typeface="Arial"/>
              </a:rPr>
              <a:t>tako) </a:t>
            </a:r>
            <a:r>
              <a:rPr sz="2000" dirty="0">
                <a:latin typeface="+mj-lt"/>
                <a:cs typeface="Arial"/>
              </a:rPr>
              <a:t>prenose </a:t>
            </a:r>
            <a:r>
              <a:rPr sz="2000" spc="-5" dirty="0">
                <a:latin typeface="+mj-lt"/>
                <a:cs typeface="Arial"/>
              </a:rPr>
              <a:t>odvojeno, </a:t>
            </a:r>
            <a:r>
              <a:rPr sz="2000" dirty="0">
                <a:latin typeface="+mj-lt"/>
                <a:cs typeface="Arial"/>
              </a:rPr>
              <a:t>tako </a:t>
            </a:r>
            <a:r>
              <a:rPr sz="2000">
                <a:latin typeface="+mj-lt"/>
                <a:cs typeface="Arial"/>
              </a:rPr>
              <a:t>da </a:t>
            </a:r>
            <a:r>
              <a:rPr sz="2000" spc="-5" smtClean="0">
                <a:latin typeface="+mj-lt"/>
                <a:cs typeface="Arial"/>
              </a:rPr>
              <a:t>je</a:t>
            </a:r>
            <a:r>
              <a:rPr lang="en-US" sz="2000" spc="-5" smtClean="0">
                <a:latin typeface="+mj-lt"/>
                <a:cs typeface="Arial"/>
              </a:rPr>
              <a:t> </a:t>
            </a:r>
            <a:r>
              <a:rPr sz="2000" spc="-5" smtClean="0">
                <a:latin typeface="+mj-lt"/>
                <a:cs typeface="Arial"/>
              </a:rPr>
              <a:t>potrebno</a:t>
            </a:r>
            <a:r>
              <a:rPr sz="2000" spc="5" smtClean="0">
                <a:latin typeface="+mj-lt"/>
                <a:cs typeface="Arial"/>
              </a:rPr>
              <a:t> </a:t>
            </a:r>
            <a:r>
              <a:rPr sz="2000" spc="-5" smtClean="0">
                <a:latin typeface="+mj-lt"/>
                <a:cs typeface="Arial"/>
              </a:rPr>
              <a:t>ostvariti</a:t>
            </a:r>
            <a:r>
              <a:rPr lang="en-US" sz="2000" spc="-5">
                <a:latin typeface="+mj-lt"/>
                <a:cs typeface="Arial"/>
              </a:rPr>
              <a:t> </a:t>
            </a:r>
            <a:r>
              <a:rPr sz="2000" smtClean="0">
                <a:latin typeface="+mj-lt"/>
                <a:cs typeface="Arial"/>
              </a:rPr>
              <a:t>prilagođenje </a:t>
            </a:r>
            <a:r>
              <a:rPr sz="2000" dirty="0">
                <a:latin typeface="+mj-lt"/>
                <a:cs typeface="Arial"/>
              </a:rPr>
              <a:t>brzine slanja i kvaliteta servisa </a:t>
            </a:r>
            <a:r>
              <a:rPr sz="2000">
                <a:latin typeface="+mj-lt"/>
                <a:cs typeface="Arial"/>
              </a:rPr>
              <a:t>u </a:t>
            </a:r>
            <a:r>
              <a:rPr sz="2000" smtClean="0">
                <a:latin typeface="+mj-lt"/>
                <a:cs typeface="Arial"/>
              </a:rPr>
              <a:t>mreži </a:t>
            </a:r>
            <a:r>
              <a:rPr sz="2000" dirty="0">
                <a:latin typeface="+mj-lt"/>
                <a:cs typeface="Arial"/>
              </a:rPr>
              <a:t>za </a:t>
            </a:r>
            <a:r>
              <a:rPr sz="2000" spc="-5" dirty="0">
                <a:latin typeface="+mj-lt"/>
                <a:cs typeface="Arial"/>
              </a:rPr>
              <a:t>video </a:t>
            </a:r>
            <a:r>
              <a:rPr sz="2000" dirty="0">
                <a:latin typeface="+mj-lt"/>
                <a:cs typeface="Arial"/>
              </a:rPr>
              <a:t>i </a:t>
            </a:r>
            <a:r>
              <a:rPr sz="2000" spc="-5" dirty="0">
                <a:latin typeface="+mj-lt"/>
                <a:cs typeface="Arial"/>
              </a:rPr>
              <a:t>audio ponaosob </a:t>
            </a:r>
            <a:r>
              <a:rPr sz="2000" dirty="0">
                <a:latin typeface="+mj-lt"/>
                <a:cs typeface="Arial"/>
              </a:rPr>
              <a:t>(s </a:t>
            </a:r>
            <a:r>
              <a:rPr sz="2000" spc="-5" dirty="0">
                <a:latin typeface="+mj-lt"/>
                <a:cs typeface="Arial"/>
              </a:rPr>
              <a:t>obzirom da </a:t>
            </a:r>
            <a:r>
              <a:rPr sz="2000" dirty="0">
                <a:latin typeface="+mj-lt"/>
                <a:cs typeface="Arial"/>
              </a:rPr>
              <a:t>video </a:t>
            </a:r>
            <a:r>
              <a:rPr sz="2000">
                <a:latin typeface="+mj-lt"/>
                <a:cs typeface="Arial"/>
              </a:rPr>
              <a:t>signal </a:t>
            </a:r>
            <a:r>
              <a:rPr sz="2000" smtClean="0">
                <a:latin typeface="+mj-lt"/>
                <a:cs typeface="Arial"/>
              </a:rPr>
              <a:t>zaht</a:t>
            </a:r>
            <a:r>
              <a:rPr lang="en-US" sz="2000" smtClean="0">
                <a:latin typeface="+mj-lt"/>
                <a:cs typeface="Arial"/>
              </a:rPr>
              <a:t>ij</a:t>
            </a:r>
            <a:r>
              <a:rPr sz="2000" smtClean="0">
                <a:latin typeface="+mj-lt"/>
                <a:cs typeface="Arial"/>
              </a:rPr>
              <a:t>eva</a:t>
            </a:r>
            <a:r>
              <a:rPr lang="en-US" sz="2000" smtClean="0">
                <a:latin typeface="+mj-lt"/>
                <a:cs typeface="Arial"/>
              </a:rPr>
              <a:t> </a:t>
            </a:r>
            <a:r>
              <a:rPr sz="2000" spc="-5" smtClean="0">
                <a:latin typeface="+mj-lt"/>
                <a:cs typeface="Arial"/>
              </a:rPr>
              <a:t>veći </a:t>
            </a:r>
            <a:r>
              <a:rPr sz="2000" spc="-5" dirty="0">
                <a:latin typeface="+mj-lt"/>
                <a:cs typeface="Arial"/>
              </a:rPr>
              <a:t>protok nego audio</a:t>
            </a:r>
            <a:r>
              <a:rPr sz="2000" spc="15" dirty="0">
                <a:latin typeface="+mj-lt"/>
                <a:cs typeface="Arial"/>
              </a:rPr>
              <a:t> </a:t>
            </a:r>
            <a:r>
              <a:rPr sz="2000" spc="-5">
                <a:latin typeface="+mj-lt"/>
                <a:cs typeface="Arial"/>
              </a:rPr>
              <a:t>signal</a:t>
            </a:r>
            <a:r>
              <a:rPr sz="2000" spc="-5" smtClean="0">
                <a:latin typeface="+mj-lt"/>
                <a:cs typeface="Arial"/>
              </a:rPr>
              <a:t>)</a:t>
            </a:r>
            <a:r>
              <a:rPr lang="en-US" sz="2000" spc="-5" smtClean="0">
                <a:latin typeface="+mj-lt"/>
                <a:cs typeface="Arial"/>
              </a:rPr>
              <a:t>.</a:t>
            </a:r>
            <a:endParaRPr sz="2000">
              <a:latin typeface="+mj-lt"/>
              <a:cs typeface="Arial"/>
            </a:endParaRPr>
          </a:p>
          <a:p>
            <a:pPr marL="355600" marR="953135" indent="-342900" algn="just">
              <a:lnSpc>
                <a:spcPts val="2120"/>
              </a:lnSpc>
              <a:spcBef>
                <a:spcPts val="49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+mj-lt"/>
                <a:cs typeface="Arial"/>
              </a:rPr>
              <a:t>Kada </a:t>
            </a:r>
            <a:r>
              <a:rPr sz="2000" dirty="0">
                <a:latin typeface="+mj-lt"/>
                <a:cs typeface="Arial"/>
              </a:rPr>
              <a:t>se </a:t>
            </a:r>
            <a:r>
              <a:rPr sz="2000" spc="-5" dirty="0">
                <a:latin typeface="+mj-lt"/>
                <a:cs typeface="Arial"/>
              </a:rPr>
              <a:t>audio </a:t>
            </a:r>
            <a:r>
              <a:rPr sz="2000" dirty="0">
                <a:latin typeface="+mj-lt"/>
                <a:cs typeface="Arial"/>
              </a:rPr>
              <a:t>i video </a:t>
            </a:r>
            <a:r>
              <a:rPr sz="2000" spc="-5" dirty="0">
                <a:latin typeface="+mj-lt"/>
                <a:cs typeface="Arial"/>
              </a:rPr>
              <a:t>prenose odvojeno, neophodno je imati </a:t>
            </a:r>
            <a:r>
              <a:rPr sz="2000">
                <a:latin typeface="+mj-lt"/>
                <a:cs typeface="Arial"/>
              </a:rPr>
              <a:t>i  </a:t>
            </a:r>
            <a:r>
              <a:rPr sz="2000" smtClean="0">
                <a:latin typeface="+mj-lt"/>
                <a:cs typeface="Arial"/>
              </a:rPr>
              <a:t>funkciju</a:t>
            </a:r>
            <a:r>
              <a:rPr lang="en-US" sz="2000" smtClean="0">
                <a:latin typeface="+mj-lt"/>
                <a:cs typeface="Arial"/>
              </a:rPr>
              <a:t> </a:t>
            </a:r>
            <a:r>
              <a:rPr sz="2000" smtClean="0">
                <a:latin typeface="+mj-lt"/>
                <a:cs typeface="Arial"/>
              </a:rPr>
              <a:t>sinhronizacije </a:t>
            </a:r>
            <a:r>
              <a:rPr sz="2000" spc="-5" dirty="0">
                <a:latin typeface="+mj-lt"/>
                <a:cs typeface="Arial"/>
              </a:rPr>
              <a:t>audio </a:t>
            </a:r>
            <a:r>
              <a:rPr sz="2000" dirty="0">
                <a:latin typeface="+mj-lt"/>
                <a:cs typeface="Arial"/>
              </a:rPr>
              <a:t>i video sadržaja </a:t>
            </a:r>
            <a:r>
              <a:rPr sz="2000" spc="-5">
                <a:latin typeface="+mj-lt"/>
                <a:cs typeface="Arial"/>
              </a:rPr>
              <a:t>na</a:t>
            </a:r>
            <a:r>
              <a:rPr sz="2000" spc="-30">
                <a:latin typeface="+mj-lt"/>
                <a:cs typeface="Arial"/>
              </a:rPr>
              <a:t> </a:t>
            </a:r>
            <a:r>
              <a:rPr sz="2000" spc="-5" smtClean="0">
                <a:latin typeface="+mj-lt"/>
                <a:cs typeface="Arial"/>
              </a:rPr>
              <a:t>prijemu</a:t>
            </a:r>
            <a:r>
              <a:rPr lang="en-US" sz="2000" spc="-5" smtClean="0">
                <a:latin typeface="+mj-lt"/>
                <a:cs typeface="Arial"/>
              </a:rPr>
              <a:t>.</a:t>
            </a:r>
            <a:endParaRPr sz="2000">
              <a:latin typeface="+mj-lt"/>
              <a:cs typeface="Arial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540"/>
              </a:spcBef>
              <a:buChar char="•"/>
              <a:tabLst>
                <a:tab pos="355600" algn="l"/>
              </a:tabLst>
            </a:pPr>
            <a:r>
              <a:rPr sz="2000" spc="-5" dirty="0">
                <a:latin typeface="+mj-lt"/>
                <a:cs typeface="Arial"/>
              </a:rPr>
              <a:t>Takođe, neophodna je </a:t>
            </a:r>
            <a:r>
              <a:rPr sz="2000" dirty="0">
                <a:latin typeface="+mj-lt"/>
                <a:cs typeface="Arial"/>
              </a:rPr>
              <a:t>i mogućnost nadgledanja </a:t>
            </a:r>
            <a:r>
              <a:rPr sz="2000">
                <a:latin typeface="+mj-lt"/>
                <a:cs typeface="Arial"/>
              </a:rPr>
              <a:t>ostvarenog </a:t>
            </a:r>
            <a:r>
              <a:rPr sz="2000" smtClean="0">
                <a:latin typeface="+mj-lt"/>
                <a:cs typeface="Arial"/>
              </a:rPr>
              <a:t>kvaliteta</a:t>
            </a:r>
            <a:r>
              <a:rPr lang="en-US" sz="2000" smtClean="0">
                <a:latin typeface="+mj-lt"/>
                <a:cs typeface="Arial"/>
              </a:rPr>
              <a:t> </a:t>
            </a:r>
            <a:r>
              <a:rPr sz="2000" smtClean="0">
                <a:latin typeface="+mj-lt"/>
                <a:cs typeface="Arial"/>
              </a:rPr>
              <a:t>same </a:t>
            </a:r>
            <a:r>
              <a:rPr sz="2000" dirty="0">
                <a:latin typeface="+mj-lt"/>
                <a:cs typeface="Arial"/>
              </a:rPr>
              <a:t>veze, </a:t>
            </a:r>
            <a:r>
              <a:rPr sz="2000" spc="-5" dirty="0">
                <a:latin typeface="+mj-lt"/>
                <a:cs typeface="Arial"/>
              </a:rPr>
              <a:t>da bi </a:t>
            </a:r>
            <a:r>
              <a:rPr sz="2000" dirty="0">
                <a:latin typeface="+mj-lt"/>
                <a:cs typeface="Arial"/>
              </a:rPr>
              <a:t>se u </a:t>
            </a:r>
            <a:r>
              <a:rPr sz="2000" spc="-5" dirty="0">
                <a:latin typeface="+mj-lt"/>
                <a:cs typeface="Arial"/>
              </a:rPr>
              <a:t>slučaju narušavanja </a:t>
            </a:r>
            <a:r>
              <a:rPr sz="2000" dirty="0">
                <a:latin typeface="+mj-lt"/>
                <a:cs typeface="Arial"/>
              </a:rPr>
              <a:t>kvaliteta </a:t>
            </a:r>
            <a:r>
              <a:rPr sz="2000">
                <a:latin typeface="+mj-lt"/>
                <a:cs typeface="Arial"/>
              </a:rPr>
              <a:t>moglo </a:t>
            </a:r>
            <a:r>
              <a:rPr sz="2000" spc="-5" smtClean="0">
                <a:latin typeface="+mj-lt"/>
                <a:cs typeface="Arial"/>
              </a:rPr>
              <a:t>adekvatno</a:t>
            </a:r>
            <a:r>
              <a:rPr lang="en-US" sz="2000" spc="-5" smtClean="0">
                <a:latin typeface="+mj-lt"/>
                <a:cs typeface="Arial"/>
              </a:rPr>
              <a:t> </a:t>
            </a:r>
            <a:r>
              <a:rPr sz="2000" smtClean="0">
                <a:latin typeface="+mj-lt"/>
                <a:cs typeface="Arial"/>
              </a:rPr>
              <a:t>reagovati</a:t>
            </a:r>
            <a:r>
              <a:rPr lang="en-US" sz="2000" smtClean="0">
                <a:latin typeface="+mj-lt"/>
                <a:cs typeface="Arial"/>
              </a:rPr>
              <a:t>.</a:t>
            </a:r>
            <a:endParaRPr sz="2000">
              <a:latin typeface="+mj-lt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46045" y="575564"/>
            <a:ext cx="57664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Protokolski okvir</a:t>
            </a:r>
            <a:r>
              <a:rPr sz="3600" spc="-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 </a:t>
            </a:r>
            <a:r>
              <a:rPr sz="3600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RTP/RTCP</a:t>
            </a:r>
            <a:endParaRPr sz="360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Caslon Pro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1180" y="1273556"/>
            <a:ext cx="8890000" cy="5797741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355600" marR="889635" indent="-342900" algn="just">
              <a:lnSpc>
                <a:spcPts val="1930"/>
              </a:lnSpc>
              <a:spcBef>
                <a:spcPts val="550"/>
              </a:spcBef>
              <a:buChar char="•"/>
              <a:tabLst>
                <a:tab pos="354965" algn="l"/>
                <a:tab pos="355600" algn="l"/>
                <a:tab pos="1694180" algn="l"/>
              </a:tabLst>
            </a:pPr>
            <a:r>
              <a:rPr sz="2000" spc="-5" dirty="0">
                <a:latin typeface="+mj-lt"/>
                <a:cs typeface="Arial"/>
              </a:rPr>
              <a:t>Protokolski okvir koji pokriva prenos audio/video sadržaja u realnom  vremenu</a:t>
            </a:r>
            <a:r>
              <a:rPr sz="2000" spc="10" dirty="0">
                <a:latin typeface="+mj-lt"/>
                <a:cs typeface="Arial"/>
              </a:rPr>
              <a:t> </a:t>
            </a:r>
            <a:r>
              <a:rPr sz="2000" spc="-5" dirty="0">
                <a:latin typeface="+mj-lt"/>
                <a:cs typeface="Arial"/>
              </a:rPr>
              <a:t>–	RTP i RTCP protokoli koji rade u </a:t>
            </a:r>
            <a:r>
              <a:rPr sz="2000" spc="-5">
                <a:latin typeface="+mj-lt"/>
                <a:cs typeface="Arial"/>
              </a:rPr>
              <a:t>međusobnoj </a:t>
            </a:r>
            <a:r>
              <a:rPr sz="2000" spc="-5" smtClean="0">
                <a:latin typeface="+mj-lt"/>
                <a:cs typeface="Arial"/>
              </a:rPr>
              <a:t>saradnji</a:t>
            </a:r>
            <a:r>
              <a:rPr lang="en-US" sz="2000" spc="-5" smtClean="0">
                <a:latin typeface="+mj-lt"/>
                <a:cs typeface="Arial"/>
              </a:rPr>
              <a:t>.</a:t>
            </a:r>
          </a:p>
          <a:p>
            <a:pPr marL="12700" marR="889635" algn="just">
              <a:lnSpc>
                <a:spcPts val="1930"/>
              </a:lnSpc>
              <a:spcBef>
                <a:spcPts val="550"/>
              </a:spcBef>
              <a:tabLst>
                <a:tab pos="354965" algn="l"/>
                <a:tab pos="355600" algn="l"/>
                <a:tab pos="1694180" algn="l"/>
              </a:tabLst>
            </a:pPr>
            <a:endParaRPr lang="en-US" sz="2000" spc="-5" smtClean="0">
              <a:latin typeface="+mj-lt"/>
              <a:cs typeface="Arial"/>
            </a:endParaRPr>
          </a:p>
          <a:p>
            <a:pPr marL="355600" marR="889635" indent="-342900" algn="just">
              <a:lnSpc>
                <a:spcPts val="1930"/>
              </a:lnSpc>
              <a:spcBef>
                <a:spcPts val="550"/>
              </a:spcBef>
              <a:buChar char="•"/>
              <a:tabLst>
                <a:tab pos="354965" algn="l"/>
                <a:tab pos="355600" algn="l"/>
                <a:tab pos="1694180" algn="l"/>
              </a:tabLst>
            </a:pPr>
            <a:r>
              <a:rPr sz="2000" b="1" spc="-5" smtClean="0">
                <a:solidFill>
                  <a:srgbClr val="CC0000"/>
                </a:solidFill>
                <a:latin typeface="+mj-lt"/>
                <a:cs typeface="Arial"/>
              </a:rPr>
              <a:t>RTP protokol </a:t>
            </a:r>
            <a:r>
              <a:rPr sz="2000" spc="-5" smtClean="0">
                <a:latin typeface="+mj-lt"/>
                <a:cs typeface="Arial"/>
              </a:rPr>
              <a:t>je </a:t>
            </a:r>
            <a:r>
              <a:rPr sz="2000" spc="-10" smtClean="0">
                <a:latin typeface="+mj-lt"/>
                <a:cs typeface="Arial"/>
              </a:rPr>
              <a:t>odgovoran </a:t>
            </a:r>
            <a:r>
              <a:rPr sz="2000" spc="-5" smtClean="0">
                <a:latin typeface="+mj-lt"/>
                <a:cs typeface="Arial"/>
              </a:rPr>
              <a:t>za </a:t>
            </a:r>
            <a:r>
              <a:rPr sz="2000" spc="-10" smtClean="0">
                <a:latin typeface="+mj-lt"/>
                <a:cs typeface="Arial"/>
              </a:rPr>
              <a:t>prenos </a:t>
            </a:r>
            <a:r>
              <a:rPr sz="2000" spc="-5" smtClean="0">
                <a:latin typeface="+mj-lt"/>
                <a:cs typeface="Arial"/>
              </a:rPr>
              <a:t>samih korisničkih informacija, tj.</a:t>
            </a:r>
            <a:r>
              <a:rPr lang="en-US" sz="2000" spc="-5" smtClean="0">
                <a:latin typeface="+mj-lt"/>
                <a:cs typeface="Arial"/>
              </a:rPr>
              <a:t> </a:t>
            </a:r>
            <a:r>
              <a:rPr sz="2000" spc="-5" smtClean="0">
                <a:latin typeface="+mj-lt"/>
                <a:cs typeface="Arial"/>
              </a:rPr>
              <a:t>audio i video sadržaja. Svaki izvor audio/video sadržaja u vezi se </a:t>
            </a:r>
            <a:r>
              <a:rPr sz="2000" spc="-10" smtClean="0">
                <a:latin typeface="+mj-lt"/>
                <a:cs typeface="Arial"/>
              </a:rPr>
              <a:t>prenosi</a:t>
            </a:r>
            <a:r>
              <a:rPr lang="en-US" sz="2000" spc="-10" smtClean="0">
                <a:latin typeface="+mj-lt"/>
                <a:cs typeface="Arial"/>
              </a:rPr>
              <a:t> </a:t>
            </a:r>
            <a:r>
              <a:rPr sz="2000" spc="-5" smtClean="0">
                <a:latin typeface="+mj-lt"/>
                <a:cs typeface="Arial"/>
              </a:rPr>
              <a:t>posebnom RTP tok</a:t>
            </a:r>
            <a:r>
              <a:rPr lang="en-US" sz="2000" spc="-5" smtClean="0">
                <a:latin typeface="+mj-lt"/>
                <a:cs typeface="Arial"/>
              </a:rPr>
              <a:t>om</a:t>
            </a:r>
            <a:r>
              <a:rPr sz="2000" spc="-5" smtClean="0">
                <a:latin typeface="+mj-lt"/>
                <a:cs typeface="Arial"/>
              </a:rPr>
              <a:t> u cilju lakšeg održavanja</a:t>
            </a:r>
            <a:r>
              <a:rPr lang="en-US" sz="2000" spc="-5" smtClean="0">
                <a:latin typeface="+mj-lt"/>
                <a:cs typeface="Arial"/>
              </a:rPr>
              <a:t> i </a:t>
            </a:r>
            <a:r>
              <a:rPr sz="2000" spc="-5" smtClean="0">
                <a:latin typeface="+mj-lt"/>
                <a:cs typeface="Arial"/>
              </a:rPr>
              <a:t>manipulisanja vezom,</a:t>
            </a:r>
            <a:r>
              <a:rPr lang="en-US" sz="2000" spc="-5" smtClean="0">
                <a:latin typeface="+mj-lt"/>
                <a:cs typeface="Arial"/>
              </a:rPr>
              <a:t> </a:t>
            </a:r>
            <a:r>
              <a:rPr sz="2000" spc="-10" smtClean="0">
                <a:latin typeface="+mj-lt"/>
                <a:cs typeface="Arial"/>
              </a:rPr>
              <a:t>odnosno </a:t>
            </a:r>
            <a:r>
              <a:rPr sz="2000" spc="-5" smtClean="0">
                <a:latin typeface="+mj-lt"/>
                <a:cs typeface="Arial"/>
              </a:rPr>
              <a:t>sadržajem koji se</a:t>
            </a:r>
            <a:r>
              <a:rPr sz="2000" spc="20" smtClean="0">
                <a:latin typeface="+mj-lt"/>
                <a:cs typeface="Arial"/>
              </a:rPr>
              <a:t> </a:t>
            </a:r>
            <a:r>
              <a:rPr sz="2000" spc="-10" smtClean="0">
                <a:latin typeface="+mj-lt"/>
                <a:cs typeface="Arial"/>
              </a:rPr>
              <a:t>prenosi</a:t>
            </a:r>
            <a:r>
              <a:rPr lang="en-US" sz="2000" spc="-10" smtClean="0">
                <a:latin typeface="+mj-lt"/>
                <a:cs typeface="Arial"/>
              </a:rPr>
              <a:t>.</a:t>
            </a:r>
            <a:endParaRPr sz="2000" smtClean="0">
              <a:latin typeface="+mj-lt"/>
              <a:cs typeface="Arial"/>
            </a:endParaRPr>
          </a:p>
          <a:p>
            <a:pPr marL="12700" marR="5080" algn="just">
              <a:lnSpc>
                <a:spcPts val="1930"/>
              </a:lnSpc>
              <a:spcBef>
                <a:spcPts val="455"/>
              </a:spcBef>
              <a:tabLst>
                <a:tab pos="356235" algn="l"/>
              </a:tabLst>
            </a:pPr>
            <a:r>
              <a:rPr lang="en-US" sz="2000" spc="-5" smtClean="0">
                <a:latin typeface="+mj-lt"/>
                <a:cs typeface="Arial"/>
              </a:rPr>
              <a:t>	</a:t>
            </a:r>
            <a:r>
              <a:rPr sz="2000" spc="-5" smtClean="0">
                <a:latin typeface="+mj-lt"/>
                <a:cs typeface="Arial"/>
              </a:rPr>
              <a:t>U </a:t>
            </a:r>
            <a:r>
              <a:rPr sz="2000" spc="-5" dirty="0">
                <a:latin typeface="+mj-lt"/>
                <a:cs typeface="Arial"/>
              </a:rPr>
              <a:t>video telefonskom razgovoru se </a:t>
            </a:r>
            <a:r>
              <a:rPr sz="2000" spc="-10" dirty="0">
                <a:latin typeface="+mj-lt"/>
                <a:cs typeface="Arial"/>
              </a:rPr>
              <a:t>posebno </a:t>
            </a:r>
            <a:r>
              <a:rPr sz="2000" spc="-5" dirty="0">
                <a:latin typeface="+mj-lt"/>
                <a:cs typeface="Arial"/>
              </a:rPr>
              <a:t>prenosi video signal, a </a:t>
            </a:r>
            <a:r>
              <a:rPr sz="2000" spc="-10">
                <a:latin typeface="+mj-lt"/>
                <a:cs typeface="Arial"/>
              </a:rPr>
              <a:t>posebno  </a:t>
            </a:r>
            <a:r>
              <a:rPr lang="en-US" sz="2000" spc="-10" smtClean="0">
                <a:latin typeface="+mj-lt"/>
                <a:cs typeface="Arial"/>
              </a:rPr>
              <a:t>	</a:t>
            </a:r>
            <a:r>
              <a:rPr sz="2000" spc="-5" smtClean="0">
                <a:latin typeface="+mj-lt"/>
                <a:cs typeface="Arial"/>
              </a:rPr>
              <a:t>govorni </a:t>
            </a:r>
            <a:r>
              <a:rPr sz="2000" spc="-5" dirty="0">
                <a:latin typeface="+mj-lt"/>
                <a:cs typeface="Arial"/>
              </a:rPr>
              <a:t>signal (ovi signali se posebno kodiraju na predajnoj strani, </a:t>
            </a:r>
            <a:r>
              <a:rPr sz="2000" spc="-5">
                <a:latin typeface="+mj-lt"/>
                <a:cs typeface="Arial"/>
              </a:rPr>
              <a:t>odnosno  </a:t>
            </a:r>
            <a:r>
              <a:rPr lang="en-US" sz="2000" spc="-5" smtClean="0">
                <a:latin typeface="+mj-lt"/>
                <a:cs typeface="Arial"/>
              </a:rPr>
              <a:t>	</a:t>
            </a:r>
            <a:r>
              <a:rPr sz="2000" spc="-5" smtClean="0">
                <a:latin typeface="+mj-lt"/>
                <a:cs typeface="Arial"/>
              </a:rPr>
              <a:t>posebno</a:t>
            </a:r>
            <a:r>
              <a:rPr lang="en-US" sz="2000" spc="-5" smtClean="0">
                <a:latin typeface="+mj-lt"/>
                <a:cs typeface="Arial"/>
              </a:rPr>
              <a:t> </a:t>
            </a:r>
            <a:r>
              <a:rPr sz="2000" spc="-5" smtClean="0">
                <a:latin typeface="+mj-lt"/>
                <a:cs typeface="Arial"/>
              </a:rPr>
              <a:t>dekodiraju </a:t>
            </a:r>
            <a:r>
              <a:rPr sz="2000" spc="-5" dirty="0">
                <a:latin typeface="+mj-lt"/>
                <a:cs typeface="Arial"/>
              </a:rPr>
              <a:t>na </a:t>
            </a:r>
            <a:r>
              <a:rPr sz="2000" spc="-5">
                <a:latin typeface="+mj-lt"/>
                <a:cs typeface="Arial"/>
              </a:rPr>
              <a:t>prijemnoj</a:t>
            </a:r>
            <a:r>
              <a:rPr sz="2000" spc="10">
                <a:latin typeface="+mj-lt"/>
                <a:cs typeface="Arial"/>
              </a:rPr>
              <a:t> </a:t>
            </a:r>
            <a:r>
              <a:rPr sz="2000" spc="-5" smtClean="0">
                <a:latin typeface="+mj-lt"/>
                <a:cs typeface="Arial"/>
              </a:rPr>
              <a:t>strani)</a:t>
            </a:r>
            <a:r>
              <a:rPr lang="en-US" sz="2000" smtClean="0">
                <a:latin typeface="+mj-lt"/>
                <a:cs typeface="Arial"/>
              </a:rPr>
              <a:t>. </a:t>
            </a:r>
            <a:r>
              <a:rPr sz="2000" spc="-5" smtClean="0">
                <a:latin typeface="+mj-lt"/>
                <a:cs typeface="Arial"/>
              </a:rPr>
              <a:t>Time </a:t>
            </a:r>
            <a:r>
              <a:rPr sz="2000" spc="-5" dirty="0">
                <a:latin typeface="+mj-lt"/>
                <a:cs typeface="Arial"/>
              </a:rPr>
              <a:t>je omogućeno i da se, </a:t>
            </a:r>
            <a:r>
              <a:rPr sz="2000" spc="-5">
                <a:latin typeface="+mj-lt"/>
                <a:cs typeface="Arial"/>
              </a:rPr>
              <a:t>u </a:t>
            </a:r>
            <a:r>
              <a:rPr lang="en-US" sz="2000" spc="-5" smtClean="0">
                <a:latin typeface="+mj-lt"/>
                <a:cs typeface="Arial"/>
              </a:rPr>
              <a:t>	</a:t>
            </a:r>
            <a:r>
              <a:rPr sz="2000" spc="-5" smtClean="0">
                <a:latin typeface="+mj-lt"/>
                <a:cs typeface="Arial"/>
              </a:rPr>
              <a:t>slučaju </a:t>
            </a:r>
            <a:r>
              <a:rPr sz="2000" spc="-5" dirty="0">
                <a:latin typeface="+mj-lt"/>
                <a:cs typeface="Arial"/>
              </a:rPr>
              <a:t>kada dođe do zagušenja u mreži,  prekine slanje video signala</a:t>
            </a:r>
            <a:r>
              <a:rPr sz="2000" spc="-5">
                <a:latin typeface="+mj-lt"/>
                <a:cs typeface="Arial"/>
              </a:rPr>
              <a:t>, </a:t>
            </a:r>
            <a:r>
              <a:rPr sz="2000" spc="-5" smtClean="0">
                <a:latin typeface="+mj-lt"/>
                <a:cs typeface="Arial"/>
              </a:rPr>
              <a:t>ali</a:t>
            </a:r>
            <a:r>
              <a:rPr lang="en-US" sz="2000" spc="-5" smtClean="0">
                <a:latin typeface="+mj-lt"/>
                <a:cs typeface="Arial"/>
              </a:rPr>
              <a:t> </a:t>
            </a:r>
            <a:r>
              <a:rPr sz="2000" spc="-5" smtClean="0">
                <a:latin typeface="+mj-lt"/>
                <a:cs typeface="Arial"/>
              </a:rPr>
              <a:t>zadrži </a:t>
            </a:r>
            <a:r>
              <a:rPr lang="en-US" sz="2000" spc="-5" smtClean="0">
                <a:latin typeface="+mj-lt"/>
                <a:cs typeface="Arial"/>
              </a:rPr>
              <a:t>	</a:t>
            </a:r>
            <a:r>
              <a:rPr sz="2000" spc="-5" smtClean="0">
                <a:latin typeface="+mj-lt"/>
                <a:cs typeface="Arial"/>
              </a:rPr>
              <a:t>slanje </a:t>
            </a:r>
            <a:r>
              <a:rPr sz="2000" spc="-5" dirty="0">
                <a:latin typeface="+mj-lt"/>
                <a:cs typeface="Arial"/>
              </a:rPr>
              <a:t>audio signala da bi  komunikacija ipak </a:t>
            </a:r>
            <a:r>
              <a:rPr sz="2000" spc="-10" dirty="0">
                <a:latin typeface="+mj-lt"/>
                <a:cs typeface="Arial"/>
              </a:rPr>
              <a:t>mogla </a:t>
            </a:r>
            <a:r>
              <a:rPr sz="2000" spc="-5" dirty="0">
                <a:latin typeface="+mj-lt"/>
                <a:cs typeface="Arial"/>
              </a:rPr>
              <a:t>da se </a:t>
            </a:r>
            <a:r>
              <a:rPr sz="2000" spc="-10" dirty="0">
                <a:latin typeface="+mj-lt"/>
                <a:cs typeface="Arial"/>
              </a:rPr>
              <a:t>nastavi </a:t>
            </a:r>
            <a:r>
              <a:rPr sz="2000" spc="-5" dirty="0">
                <a:latin typeface="+mj-lt"/>
                <a:cs typeface="Arial"/>
              </a:rPr>
              <a:t>i </a:t>
            </a:r>
            <a:r>
              <a:rPr sz="2000" spc="-5">
                <a:latin typeface="+mj-lt"/>
                <a:cs typeface="Arial"/>
              </a:rPr>
              <a:t>u </a:t>
            </a:r>
            <a:r>
              <a:rPr lang="en-US" sz="2000" spc="-5" smtClean="0">
                <a:latin typeface="+mj-lt"/>
                <a:cs typeface="Arial"/>
              </a:rPr>
              <a:t>	</a:t>
            </a:r>
            <a:r>
              <a:rPr sz="2000" spc="-10" smtClean="0">
                <a:latin typeface="+mj-lt"/>
                <a:cs typeface="Arial"/>
              </a:rPr>
              <a:t>otežanim</a:t>
            </a:r>
            <a:r>
              <a:rPr sz="2000" spc="60" smtClean="0">
                <a:latin typeface="+mj-lt"/>
                <a:cs typeface="Arial"/>
              </a:rPr>
              <a:t> </a:t>
            </a:r>
            <a:r>
              <a:rPr lang="en-US" sz="2000" spc="60" smtClean="0">
                <a:latin typeface="+mj-lt"/>
                <a:cs typeface="Arial"/>
              </a:rPr>
              <a:t>	</a:t>
            </a:r>
            <a:r>
              <a:rPr sz="2000" spc="-10" smtClean="0">
                <a:latin typeface="+mj-lt"/>
                <a:cs typeface="Arial"/>
              </a:rPr>
              <a:t>uslovima</a:t>
            </a:r>
            <a:r>
              <a:rPr lang="en-US" sz="2000" spc="-10" smtClean="0">
                <a:latin typeface="+mj-lt"/>
                <a:cs typeface="Arial"/>
              </a:rPr>
              <a:t>.</a:t>
            </a:r>
          </a:p>
          <a:p>
            <a:pPr marL="12700" marR="5080" algn="just">
              <a:lnSpc>
                <a:spcPts val="1930"/>
              </a:lnSpc>
              <a:spcBef>
                <a:spcPts val="455"/>
              </a:spcBef>
              <a:tabLst>
                <a:tab pos="356235" algn="l"/>
              </a:tabLst>
            </a:pPr>
            <a:endParaRPr sz="2000">
              <a:latin typeface="+mj-lt"/>
              <a:cs typeface="Arial"/>
            </a:endParaRPr>
          </a:p>
          <a:p>
            <a:pPr marL="355600" marR="184150" indent="-342900" algn="just">
              <a:lnSpc>
                <a:spcPct val="80100"/>
              </a:lnSpc>
              <a:spcBef>
                <a:spcPts val="48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spc="-5" smtClean="0">
                <a:solidFill>
                  <a:srgbClr val="CC0000"/>
                </a:solidFill>
                <a:latin typeface="+mj-lt"/>
                <a:cs typeface="Arial"/>
              </a:rPr>
              <a:t>RTCP protokol </a:t>
            </a:r>
            <a:r>
              <a:rPr sz="2000" spc="-5" smtClean="0">
                <a:latin typeface="+mj-lt"/>
                <a:cs typeface="Arial"/>
              </a:rPr>
              <a:t>omogućava nadgledanje ostvarenog kvaliteta RTP tokova  koji zavisi od stanja u mreži, i </a:t>
            </a:r>
            <a:r>
              <a:rPr sz="2000" spc="-10" smtClean="0">
                <a:latin typeface="+mj-lt"/>
                <a:cs typeface="Arial"/>
              </a:rPr>
              <a:t>omogućava </a:t>
            </a:r>
            <a:r>
              <a:rPr sz="2000" spc="-5" smtClean="0">
                <a:latin typeface="+mj-lt"/>
                <a:cs typeface="Arial"/>
              </a:rPr>
              <a:t>da korisnici u vezi razmenjuju  </a:t>
            </a:r>
            <a:r>
              <a:rPr sz="2000" spc="-10" smtClean="0">
                <a:latin typeface="+mj-lt"/>
                <a:cs typeface="Arial"/>
              </a:rPr>
              <a:t>izv</a:t>
            </a:r>
            <a:r>
              <a:rPr lang="en-US" sz="2000" spc="-10" smtClean="0">
                <a:latin typeface="+mj-lt"/>
                <a:cs typeface="Arial"/>
              </a:rPr>
              <a:t>j</a:t>
            </a:r>
            <a:r>
              <a:rPr sz="2000" spc="-10" smtClean="0">
                <a:latin typeface="+mj-lt"/>
                <a:cs typeface="Arial"/>
              </a:rPr>
              <a:t>eštaje </a:t>
            </a:r>
            <a:r>
              <a:rPr sz="2000" spc="-5" smtClean="0">
                <a:latin typeface="+mj-lt"/>
                <a:cs typeface="Arial"/>
              </a:rPr>
              <a:t>o </a:t>
            </a:r>
            <a:r>
              <a:rPr sz="2000" spc="-10" smtClean="0">
                <a:latin typeface="+mj-lt"/>
                <a:cs typeface="Arial"/>
              </a:rPr>
              <a:t>ostvarenom</a:t>
            </a:r>
            <a:r>
              <a:rPr sz="2000" spc="10" smtClean="0">
                <a:latin typeface="+mj-lt"/>
                <a:cs typeface="Arial"/>
              </a:rPr>
              <a:t> </a:t>
            </a:r>
            <a:r>
              <a:rPr sz="2000" spc="-5" smtClean="0">
                <a:latin typeface="+mj-lt"/>
                <a:cs typeface="Arial"/>
              </a:rPr>
              <a:t>kvalitetu</a:t>
            </a:r>
            <a:r>
              <a:rPr lang="en-US" sz="2000" spc="-5" smtClean="0">
                <a:latin typeface="+mj-lt"/>
                <a:cs typeface="Arial"/>
              </a:rPr>
              <a:t>.</a:t>
            </a:r>
            <a:r>
              <a:rPr lang="en-US" sz="2000" smtClean="0">
                <a:latin typeface="+mj-lt"/>
                <a:cs typeface="Arial"/>
              </a:rPr>
              <a:t> </a:t>
            </a:r>
            <a:r>
              <a:rPr sz="2000" spc="-5" smtClean="0">
                <a:latin typeface="+mj-lt"/>
                <a:cs typeface="Arial"/>
              </a:rPr>
              <a:t>Ako se detektuje pad kvaliteta govorne veze usled nedostataka resursa u  mreži, može se preći na koder manjeg </a:t>
            </a:r>
            <a:r>
              <a:rPr sz="2000" spc="-10" smtClean="0">
                <a:latin typeface="+mj-lt"/>
                <a:cs typeface="Arial"/>
              </a:rPr>
              <a:t>protoka, </a:t>
            </a:r>
            <a:r>
              <a:rPr sz="2000" spc="-5" smtClean="0">
                <a:latin typeface="+mj-lt"/>
                <a:cs typeface="Arial"/>
              </a:rPr>
              <a:t>ili ako nema dovoljno  resursa u mreži za prenos video signala, može se izostaviti video signal i  prenositi samo audio</a:t>
            </a:r>
            <a:r>
              <a:rPr sz="2000" spc="5" smtClean="0">
                <a:latin typeface="+mj-lt"/>
                <a:cs typeface="Arial"/>
              </a:rPr>
              <a:t> </a:t>
            </a:r>
            <a:r>
              <a:rPr sz="2000" spc="-5" smtClean="0">
                <a:latin typeface="+mj-lt"/>
                <a:cs typeface="Arial"/>
              </a:rPr>
              <a:t>signal</a:t>
            </a:r>
            <a:r>
              <a:rPr lang="en-US" sz="2000" spc="-5" smtClean="0">
                <a:latin typeface="+mj-lt"/>
                <a:cs typeface="Arial"/>
              </a:rPr>
              <a:t>.</a:t>
            </a:r>
            <a:r>
              <a:rPr lang="en-US" sz="2000" smtClean="0">
                <a:latin typeface="+mj-lt"/>
                <a:cs typeface="Arial"/>
              </a:rPr>
              <a:t> </a:t>
            </a:r>
            <a:r>
              <a:rPr sz="2000" spc="-5" smtClean="0">
                <a:latin typeface="+mj-lt"/>
                <a:cs typeface="Arial"/>
              </a:rPr>
              <a:t>RTCP tok omogućava i identifikaciju korisnika u vezi, kao i sinhronizaciju  sadržaja iz različitih RTP tokova, npr. sinhronizaciju video i audio</a:t>
            </a:r>
            <a:r>
              <a:rPr sz="2000" spc="180" smtClean="0">
                <a:latin typeface="+mj-lt"/>
                <a:cs typeface="Arial"/>
              </a:rPr>
              <a:t> </a:t>
            </a:r>
            <a:r>
              <a:rPr sz="2000" spc="-5" smtClean="0">
                <a:latin typeface="+mj-lt"/>
                <a:cs typeface="Arial"/>
              </a:rPr>
              <a:t>signala</a:t>
            </a:r>
            <a:r>
              <a:rPr lang="en-US" sz="2000" spc="-5" smtClean="0">
                <a:latin typeface="+mj-lt"/>
                <a:cs typeface="Arial"/>
              </a:rPr>
              <a:t>.</a:t>
            </a:r>
            <a:endParaRPr sz="2000">
              <a:latin typeface="+mj-lt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8012" y="666241"/>
            <a:ext cx="6802374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09370" marR="5080" indent="-12954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Funkcionisanje RTP/RTCP na  </a:t>
            </a:r>
            <a:r>
              <a:rPr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transportnom</a:t>
            </a:r>
            <a:r>
              <a:rPr sz="3600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 </a:t>
            </a:r>
            <a:r>
              <a:rPr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sloju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902" y="3657600"/>
            <a:ext cx="7932420" cy="13336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+mj-lt"/>
                <a:cs typeface="Arial"/>
              </a:rPr>
              <a:t>RTP </a:t>
            </a:r>
            <a:r>
              <a:rPr sz="2000" dirty="0">
                <a:latin typeface="+mj-lt"/>
                <a:cs typeface="Arial"/>
              </a:rPr>
              <a:t>i </a:t>
            </a:r>
            <a:r>
              <a:rPr sz="2000" spc="-5" dirty="0">
                <a:latin typeface="+mj-lt"/>
                <a:cs typeface="Arial"/>
              </a:rPr>
              <a:t>RTCP</a:t>
            </a:r>
            <a:r>
              <a:rPr sz="2000" spc="-5" dirty="0">
                <a:solidFill>
                  <a:srgbClr val="CC0000"/>
                </a:solidFill>
                <a:latin typeface="+mj-lt"/>
                <a:cs typeface="Arial"/>
              </a:rPr>
              <a:t> </a:t>
            </a:r>
            <a:r>
              <a:rPr sz="2000" u="heavy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+mj-lt"/>
                <a:cs typeface="Arial"/>
              </a:rPr>
              <a:t>ne mogu samostalno funkcionisati  na transportnom </a:t>
            </a:r>
            <a:r>
              <a:rPr sz="2000" u="heavy" spc="-5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+mj-lt"/>
                <a:cs typeface="Arial"/>
              </a:rPr>
              <a:t>sloju</a:t>
            </a:r>
            <a:r>
              <a:rPr sz="2000" spc="-5" dirty="0">
                <a:latin typeface="+mj-lt"/>
                <a:cs typeface="Arial"/>
              </a:rPr>
              <a:t>, </a:t>
            </a:r>
            <a:r>
              <a:rPr sz="2000" dirty="0">
                <a:latin typeface="+mj-lt"/>
                <a:cs typeface="Arial"/>
              </a:rPr>
              <a:t>nego koriste usluge UDP  protokola</a:t>
            </a:r>
            <a:endParaRPr sz="2000">
              <a:latin typeface="+mj-lt"/>
              <a:cs typeface="Arial"/>
            </a:endParaRPr>
          </a:p>
          <a:p>
            <a:pPr marL="355600" marR="27940" indent="-342900" algn="just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6235" algn="l"/>
              </a:tabLst>
            </a:pPr>
            <a:r>
              <a:rPr sz="2000" smtClean="0">
                <a:latin typeface="+mj-lt"/>
                <a:cs typeface="Arial"/>
              </a:rPr>
              <a:t>Mogu </a:t>
            </a:r>
            <a:r>
              <a:rPr sz="2000" dirty="0">
                <a:latin typeface="+mj-lt"/>
                <a:cs typeface="Arial"/>
              </a:rPr>
              <a:t>se koristiti usluge i drugih transportnih  protokola, ali u praksi se to gotovo nikad </a:t>
            </a:r>
            <a:r>
              <a:rPr sz="2000">
                <a:latin typeface="+mj-lt"/>
                <a:cs typeface="Arial"/>
              </a:rPr>
              <a:t>ne</a:t>
            </a:r>
            <a:r>
              <a:rPr sz="2000" spc="-80">
                <a:latin typeface="+mj-lt"/>
                <a:cs typeface="Arial"/>
              </a:rPr>
              <a:t> </a:t>
            </a:r>
            <a:r>
              <a:rPr sz="2000" smtClean="0">
                <a:latin typeface="+mj-lt"/>
                <a:cs typeface="Arial"/>
              </a:rPr>
              <a:t>radi</a:t>
            </a:r>
            <a:r>
              <a:rPr lang="en-US" sz="2000" smtClean="0">
                <a:latin typeface="+mj-lt"/>
                <a:cs typeface="Arial"/>
              </a:rPr>
              <a:t>.</a:t>
            </a:r>
            <a:endParaRPr sz="2000">
              <a:latin typeface="+mj-lt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92094" y="687577"/>
            <a:ext cx="2956306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600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RTP</a:t>
            </a:r>
            <a:r>
              <a:rPr sz="3600" spc="-5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 </a:t>
            </a:r>
            <a:r>
              <a:rPr sz="3600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zaglavlje</a:t>
            </a:r>
            <a:endParaRPr sz="360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Caslon Pro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8649" y="1620773"/>
            <a:ext cx="8982550" cy="30274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0730" y="598424"/>
            <a:ext cx="838327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Polja </a:t>
            </a:r>
            <a:r>
              <a:rPr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u </a:t>
            </a:r>
            <a:r>
              <a:rPr sz="3600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obaveznom </a:t>
            </a:r>
            <a:r>
              <a:rPr sz="36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RTP </a:t>
            </a:r>
            <a:r>
              <a:rPr sz="3600" spc="-5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zaglavlju</a:t>
            </a:r>
            <a:endParaRPr sz="3600" spc="-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Caslon Pro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1488" y="2514600"/>
            <a:ext cx="8607299" cy="3078407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245745" indent="-342900">
              <a:lnSpc>
                <a:spcPts val="2590"/>
              </a:lnSpc>
              <a:spcBef>
                <a:spcPts val="42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FF0000"/>
                </a:solidFill>
                <a:latin typeface="+mj-lt"/>
                <a:cs typeface="Arial"/>
              </a:rPr>
              <a:t>Verzija (</a:t>
            </a:r>
            <a:r>
              <a:rPr sz="2000" i="1" dirty="0">
                <a:solidFill>
                  <a:srgbClr val="FF0000"/>
                </a:solidFill>
                <a:latin typeface="+mj-lt"/>
                <a:cs typeface="Arial"/>
              </a:rPr>
              <a:t>V - </a:t>
            </a:r>
            <a:r>
              <a:rPr sz="2000" i="1" spc="-5" dirty="0">
                <a:solidFill>
                  <a:srgbClr val="FF0000"/>
                </a:solidFill>
                <a:latin typeface="+mj-lt"/>
                <a:cs typeface="Arial"/>
              </a:rPr>
              <a:t>Version</a:t>
            </a:r>
            <a:r>
              <a:rPr sz="2000" spc="-5" dirty="0">
                <a:solidFill>
                  <a:srgbClr val="FF0000"/>
                </a:solidFill>
                <a:latin typeface="+mj-lt"/>
                <a:cs typeface="Arial"/>
              </a:rPr>
              <a:t>) </a:t>
            </a:r>
            <a:r>
              <a:rPr sz="2000" dirty="0">
                <a:latin typeface="+mj-lt"/>
                <a:cs typeface="Arial"/>
              </a:rPr>
              <a:t>- polje dužine dva </a:t>
            </a:r>
            <a:r>
              <a:rPr sz="2000" spc="-5" dirty="0">
                <a:latin typeface="+mj-lt"/>
                <a:cs typeface="Arial"/>
              </a:rPr>
              <a:t>bita koje </a:t>
            </a:r>
            <a:r>
              <a:rPr sz="2000" dirty="0">
                <a:latin typeface="+mj-lt"/>
                <a:cs typeface="Arial"/>
              </a:rPr>
              <a:t>definiše  verziju RTP protokola </a:t>
            </a:r>
            <a:r>
              <a:rPr sz="2000" spc="-5" dirty="0">
                <a:latin typeface="+mj-lt"/>
                <a:cs typeface="Arial"/>
              </a:rPr>
              <a:t>(verzija </a:t>
            </a:r>
            <a:r>
              <a:rPr sz="2000" dirty="0">
                <a:latin typeface="+mj-lt"/>
                <a:cs typeface="Arial"/>
              </a:rPr>
              <a:t>2 ili neka</a:t>
            </a:r>
            <a:r>
              <a:rPr sz="2000" spc="-30" dirty="0">
                <a:latin typeface="+mj-lt"/>
                <a:cs typeface="Arial"/>
              </a:rPr>
              <a:t> </a:t>
            </a:r>
            <a:r>
              <a:rPr sz="2000" dirty="0">
                <a:latin typeface="+mj-lt"/>
                <a:cs typeface="Arial"/>
              </a:rPr>
              <a:t>druga)</a:t>
            </a:r>
            <a:endParaRPr sz="2000">
              <a:latin typeface="+mj-lt"/>
              <a:cs typeface="Arial"/>
            </a:endParaRPr>
          </a:p>
          <a:p>
            <a:pPr marL="355600" marR="210820" indent="-342900">
              <a:lnSpc>
                <a:spcPct val="89800"/>
              </a:lnSpc>
              <a:spcBef>
                <a:spcPts val="53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FF0000"/>
                </a:solidFill>
                <a:latin typeface="+mj-lt"/>
                <a:cs typeface="Arial"/>
              </a:rPr>
              <a:t>Indikator </a:t>
            </a:r>
            <a:r>
              <a:rPr sz="2000" dirty="0">
                <a:solidFill>
                  <a:srgbClr val="FF0000"/>
                </a:solidFill>
                <a:latin typeface="+mj-lt"/>
                <a:cs typeface="Arial"/>
              </a:rPr>
              <a:t>dopune (</a:t>
            </a:r>
            <a:r>
              <a:rPr sz="2000" i="1" dirty="0">
                <a:solidFill>
                  <a:srgbClr val="FF0000"/>
                </a:solidFill>
                <a:latin typeface="+mj-lt"/>
                <a:cs typeface="Arial"/>
              </a:rPr>
              <a:t>P - </a:t>
            </a:r>
            <a:r>
              <a:rPr sz="2000" i="1" spc="-5" dirty="0">
                <a:solidFill>
                  <a:srgbClr val="FF0000"/>
                </a:solidFill>
                <a:latin typeface="+mj-lt"/>
                <a:cs typeface="Arial"/>
              </a:rPr>
              <a:t>Padding</a:t>
            </a:r>
            <a:r>
              <a:rPr sz="2000" spc="-5" dirty="0">
                <a:latin typeface="+mj-lt"/>
                <a:cs typeface="Arial"/>
              </a:rPr>
              <a:t>) </a:t>
            </a:r>
            <a:r>
              <a:rPr sz="2000" dirty="0">
                <a:latin typeface="+mj-lt"/>
                <a:cs typeface="Arial"/>
              </a:rPr>
              <a:t>- </a:t>
            </a:r>
            <a:r>
              <a:rPr sz="2000" spc="-5" dirty="0">
                <a:latin typeface="+mj-lt"/>
                <a:cs typeface="Arial"/>
              </a:rPr>
              <a:t>bit </a:t>
            </a:r>
            <a:r>
              <a:rPr sz="2000" dirty="0">
                <a:latin typeface="+mj-lt"/>
                <a:cs typeface="Arial"/>
              </a:rPr>
              <a:t>koji </a:t>
            </a:r>
            <a:r>
              <a:rPr sz="2000" spc="-5" dirty="0">
                <a:latin typeface="+mj-lt"/>
                <a:cs typeface="Arial"/>
              </a:rPr>
              <a:t>ukazuje da </a:t>
            </a:r>
            <a:r>
              <a:rPr sz="2000" dirty="0">
                <a:latin typeface="+mj-lt"/>
                <a:cs typeface="Arial"/>
              </a:rPr>
              <a:t>li se  koristi dopuna u RTP paketu ili ne, pošto ukupna dužina  RTP paketa mora </a:t>
            </a:r>
            <a:r>
              <a:rPr sz="2000">
                <a:latin typeface="+mj-lt"/>
                <a:cs typeface="Arial"/>
              </a:rPr>
              <a:t>biti </a:t>
            </a:r>
            <a:r>
              <a:rPr sz="2000" smtClean="0">
                <a:latin typeface="+mj-lt"/>
                <a:cs typeface="Arial"/>
              </a:rPr>
              <a:t>c</a:t>
            </a:r>
            <a:r>
              <a:rPr lang="en-US" sz="2000" smtClean="0">
                <a:latin typeface="+mj-lt"/>
                <a:cs typeface="Arial"/>
              </a:rPr>
              <a:t>j</a:t>
            </a:r>
            <a:r>
              <a:rPr sz="2000" smtClean="0">
                <a:latin typeface="+mj-lt"/>
                <a:cs typeface="Arial"/>
              </a:rPr>
              <a:t>elobrojan </a:t>
            </a:r>
            <a:r>
              <a:rPr sz="2000" dirty="0">
                <a:latin typeface="+mj-lt"/>
                <a:cs typeface="Arial"/>
              </a:rPr>
              <a:t>umnožak 32-bitnih</a:t>
            </a:r>
            <a:r>
              <a:rPr sz="2000" spc="-120" dirty="0">
                <a:latin typeface="+mj-lt"/>
                <a:cs typeface="Arial"/>
              </a:rPr>
              <a:t> </a:t>
            </a:r>
            <a:r>
              <a:rPr sz="2000" dirty="0">
                <a:latin typeface="+mj-lt"/>
                <a:cs typeface="Arial"/>
              </a:rPr>
              <a:t>reči.  </a:t>
            </a:r>
            <a:r>
              <a:rPr sz="2000" spc="-5" dirty="0">
                <a:latin typeface="+mj-lt"/>
                <a:cs typeface="Arial"/>
              </a:rPr>
              <a:t>Ako </a:t>
            </a:r>
            <a:r>
              <a:rPr sz="2000" dirty="0">
                <a:latin typeface="+mj-lt"/>
                <a:cs typeface="Arial"/>
              </a:rPr>
              <a:t>je </a:t>
            </a:r>
            <a:r>
              <a:rPr sz="2000" i="1" dirty="0">
                <a:latin typeface="+mj-lt"/>
                <a:cs typeface="Arial"/>
              </a:rPr>
              <a:t>P</a:t>
            </a:r>
            <a:r>
              <a:rPr sz="2000" dirty="0">
                <a:latin typeface="+mj-lt"/>
                <a:cs typeface="Arial"/>
              </a:rPr>
              <a:t>=1 tada se koristi dopuna. U slučaju da koristi  dopuna, poslednji bajt RTP paketa ukazuje koliki je broj  bajtova dopune (i ovaj bajt se uračunava u taj</a:t>
            </a:r>
            <a:r>
              <a:rPr sz="2000" spc="-60" dirty="0">
                <a:latin typeface="+mj-lt"/>
                <a:cs typeface="Arial"/>
              </a:rPr>
              <a:t> </a:t>
            </a:r>
            <a:r>
              <a:rPr sz="2000" spc="-5">
                <a:latin typeface="+mj-lt"/>
                <a:cs typeface="Arial"/>
              </a:rPr>
              <a:t>broj</a:t>
            </a:r>
            <a:r>
              <a:rPr sz="2000" spc="-5" smtClean="0">
                <a:latin typeface="+mj-lt"/>
                <a:cs typeface="Arial"/>
              </a:rPr>
              <a:t>)</a:t>
            </a:r>
            <a:r>
              <a:rPr lang="en-US" sz="2000" spc="-5" smtClean="0">
                <a:latin typeface="+mj-lt"/>
                <a:cs typeface="Arial"/>
              </a:rPr>
              <a:t>.</a:t>
            </a:r>
            <a:endParaRPr sz="2000">
              <a:latin typeface="+mj-lt"/>
              <a:cs typeface="Arial"/>
            </a:endParaRPr>
          </a:p>
          <a:p>
            <a:pPr marL="355600" marR="55244" indent="-342900">
              <a:lnSpc>
                <a:spcPct val="899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FF0000"/>
                </a:solidFill>
                <a:latin typeface="+mj-lt"/>
                <a:cs typeface="Arial"/>
              </a:rPr>
              <a:t>Indikator </a:t>
            </a:r>
            <a:r>
              <a:rPr sz="2000" dirty="0">
                <a:solidFill>
                  <a:srgbClr val="FF0000"/>
                </a:solidFill>
                <a:latin typeface="+mj-lt"/>
                <a:cs typeface="Arial"/>
              </a:rPr>
              <a:t>proširenja zaglavlja (</a:t>
            </a:r>
            <a:r>
              <a:rPr sz="2000" i="1" dirty="0">
                <a:solidFill>
                  <a:srgbClr val="FF0000"/>
                </a:solidFill>
                <a:latin typeface="+mj-lt"/>
                <a:cs typeface="Arial"/>
              </a:rPr>
              <a:t>X - </a:t>
            </a:r>
            <a:r>
              <a:rPr sz="2000" i="1" spc="-5" dirty="0">
                <a:solidFill>
                  <a:srgbClr val="FF0000"/>
                </a:solidFill>
                <a:latin typeface="+mj-lt"/>
                <a:cs typeface="Arial"/>
              </a:rPr>
              <a:t>Extension</a:t>
            </a:r>
            <a:r>
              <a:rPr sz="2000" spc="-5" dirty="0">
                <a:solidFill>
                  <a:srgbClr val="FF0000"/>
                </a:solidFill>
                <a:latin typeface="+mj-lt"/>
                <a:cs typeface="Arial"/>
              </a:rPr>
              <a:t>) </a:t>
            </a:r>
            <a:r>
              <a:rPr sz="2000" dirty="0">
                <a:latin typeface="+mj-lt"/>
                <a:cs typeface="Arial"/>
              </a:rPr>
              <a:t>- </a:t>
            </a:r>
            <a:r>
              <a:rPr sz="2000" spc="-5" dirty="0">
                <a:latin typeface="+mj-lt"/>
                <a:cs typeface="Arial"/>
              </a:rPr>
              <a:t>bit </a:t>
            </a:r>
            <a:r>
              <a:rPr sz="2000" dirty="0">
                <a:latin typeface="+mj-lt"/>
                <a:cs typeface="Arial"/>
              </a:rPr>
              <a:t>koji  ukazuje da li u RTP paketu postoji </a:t>
            </a:r>
            <a:r>
              <a:rPr sz="2000" spc="-5" dirty="0">
                <a:latin typeface="+mj-lt"/>
                <a:cs typeface="Arial"/>
              </a:rPr>
              <a:t>proširenje </a:t>
            </a:r>
            <a:r>
              <a:rPr sz="2000" dirty="0">
                <a:latin typeface="+mj-lt"/>
                <a:cs typeface="Arial"/>
              </a:rPr>
              <a:t>zaglavlja </a:t>
            </a:r>
            <a:r>
              <a:rPr sz="2000">
                <a:latin typeface="+mj-lt"/>
                <a:cs typeface="Arial"/>
              </a:rPr>
              <a:t>ili  </a:t>
            </a:r>
            <a:r>
              <a:rPr sz="2000" spc="-5" smtClean="0">
                <a:latin typeface="+mj-lt"/>
                <a:cs typeface="Arial"/>
              </a:rPr>
              <a:t>ne.</a:t>
            </a:r>
            <a:r>
              <a:rPr lang="en-US" sz="2000" spc="-5" smtClean="0">
                <a:latin typeface="+mj-lt"/>
                <a:cs typeface="Arial"/>
              </a:rPr>
              <a:t> </a:t>
            </a:r>
            <a:r>
              <a:rPr sz="2000" spc="-5" smtClean="0">
                <a:latin typeface="+mj-lt"/>
                <a:cs typeface="Arial"/>
              </a:rPr>
              <a:t>Ako </a:t>
            </a:r>
            <a:r>
              <a:rPr sz="2000" i="1" dirty="0">
                <a:latin typeface="+mj-lt"/>
                <a:cs typeface="Arial"/>
              </a:rPr>
              <a:t>X</a:t>
            </a:r>
            <a:r>
              <a:rPr sz="2000" dirty="0">
                <a:latin typeface="+mj-lt"/>
                <a:cs typeface="Arial"/>
              </a:rPr>
              <a:t>=1 tada postoji proširenje zaglavlja. Proširenje  zaglavlja (ako postoji) </a:t>
            </a:r>
            <a:r>
              <a:rPr sz="2000">
                <a:latin typeface="+mj-lt"/>
                <a:cs typeface="Arial"/>
              </a:rPr>
              <a:t>uvek </a:t>
            </a:r>
            <a:r>
              <a:rPr sz="2000" smtClean="0">
                <a:latin typeface="+mj-lt"/>
                <a:cs typeface="Arial"/>
              </a:rPr>
              <a:t>sl</a:t>
            </a:r>
            <a:r>
              <a:rPr lang="en-US" sz="2000" smtClean="0">
                <a:latin typeface="+mj-lt"/>
                <a:cs typeface="Arial"/>
              </a:rPr>
              <a:t>ij</a:t>
            </a:r>
            <a:r>
              <a:rPr sz="2000" smtClean="0">
                <a:latin typeface="+mj-lt"/>
                <a:cs typeface="Arial"/>
              </a:rPr>
              <a:t>edi </a:t>
            </a:r>
            <a:r>
              <a:rPr sz="2000" dirty="0">
                <a:latin typeface="+mj-lt"/>
                <a:cs typeface="Arial"/>
              </a:rPr>
              <a:t>obavezno </a:t>
            </a:r>
            <a:r>
              <a:rPr sz="2000">
                <a:latin typeface="+mj-lt"/>
                <a:cs typeface="Arial"/>
              </a:rPr>
              <a:t>RTP</a:t>
            </a:r>
            <a:r>
              <a:rPr sz="2000" spc="-120">
                <a:latin typeface="+mj-lt"/>
                <a:cs typeface="Arial"/>
              </a:rPr>
              <a:t> </a:t>
            </a:r>
            <a:r>
              <a:rPr sz="2000" smtClean="0">
                <a:latin typeface="+mj-lt"/>
                <a:cs typeface="Arial"/>
              </a:rPr>
              <a:t>zaglavlje</a:t>
            </a:r>
            <a:r>
              <a:rPr lang="en-US" sz="2000" smtClean="0">
                <a:latin typeface="+mj-lt"/>
                <a:cs typeface="Arial"/>
              </a:rPr>
              <a:t>.</a:t>
            </a:r>
            <a:endParaRPr sz="2000">
              <a:latin typeface="+mj-lt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6700" y="1676400"/>
            <a:ext cx="8983345" cy="3681777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355600" marR="5080" indent="-342900" algn="just">
              <a:lnSpc>
                <a:spcPct val="80000"/>
              </a:lnSpc>
              <a:spcBef>
                <a:spcPts val="63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FF0000"/>
                </a:solidFill>
                <a:latin typeface="+mj-lt"/>
                <a:cs typeface="Arial"/>
              </a:rPr>
              <a:t>Marker (</a:t>
            </a:r>
            <a:r>
              <a:rPr sz="2000" i="1" spc="-5" dirty="0">
                <a:solidFill>
                  <a:srgbClr val="FF0000"/>
                </a:solidFill>
                <a:latin typeface="+mj-lt"/>
                <a:cs typeface="Arial"/>
              </a:rPr>
              <a:t>M </a:t>
            </a:r>
            <a:r>
              <a:rPr sz="2000" i="1" dirty="0">
                <a:solidFill>
                  <a:srgbClr val="FF0000"/>
                </a:solidFill>
                <a:latin typeface="+mj-lt"/>
                <a:cs typeface="Arial"/>
              </a:rPr>
              <a:t>- Marker</a:t>
            </a:r>
            <a:r>
              <a:rPr sz="2000" dirty="0">
                <a:solidFill>
                  <a:srgbClr val="FF0000"/>
                </a:solidFill>
                <a:latin typeface="+mj-lt"/>
                <a:cs typeface="Arial"/>
              </a:rPr>
              <a:t>) </a:t>
            </a:r>
            <a:r>
              <a:rPr sz="2000" dirty="0">
                <a:latin typeface="+mj-lt"/>
                <a:cs typeface="Arial"/>
              </a:rPr>
              <a:t>- </a:t>
            </a:r>
            <a:r>
              <a:rPr sz="2000" spc="-5" dirty="0">
                <a:latin typeface="+mj-lt"/>
                <a:cs typeface="Arial"/>
              </a:rPr>
              <a:t>koristi </a:t>
            </a:r>
            <a:r>
              <a:rPr sz="2000" dirty="0">
                <a:latin typeface="+mj-lt"/>
                <a:cs typeface="Arial"/>
              </a:rPr>
              <a:t>se za </a:t>
            </a:r>
            <a:r>
              <a:rPr sz="2000" spc="-5" dirty="0">
                <a:latin typeface="+mj-lt"/>
                <a:cs typeface="Arial"/>
              </a:rPr>
              <a:t>označavanje značajnih događaja </a:t>
            </a:r>
            <a:r>
              <a:rPr sz="2000" dirty="0">
                <a:latin typeface="+mj-lt"/>
                <a:cs typeface="Arial"/>
              </a:rPr>
              <a:t>u  </a:t>
            </a:r>
            <a:r>
              <a:rPr sz="2000" spc="-5" dirty="0">
                <a:latin typeface="+mj-lt"/>
                <a:cs typeface="Arial"/>
              </a:rPr>
              <a:t>RTP </a:t>
            </a:r>
            <a:r>
              <a:rPr sz="2000" dirty="0">
                <a:latin typeface="+mj-lt"/>
                <a:cs typeface="Arial"/>
              </a:rPr>
              <a:t>toku. Precizna </a:t>
            </a:r>
            <a:r>
              <a:rPr sz="2000" spc="-5" dirty="0">
                <a:latin typeface="+mj-lt"/>
                <a:cs typeface="Arial"/>
              </a:rPr>
              <a:t>definicija </a:t>
            </a:r>
            <a:r>
              <a:rPr sz="2000" dirty="0">
                <a:latin typeface="+mj-lt"/>
                <a:cs typeface="Arial"/>
              </a:rPr>
              <a:t>zavisi </a:t>
            </a:r>
            <a:r>
              <a:rPr sz="2000" spc="-5" dirty="0">
                <a:latin typeface="+mj-lt"/>
                <a:cs typeface="Arial"/>
              </a:rPr>
              <a:t>od </a:t>
            </a:r>
            <a:r>
              <a:rPr sz="2000" dirty="0">
                <a:latin typeface="+mj-lt"/>
                <a:cs typeface="Arial"/>
              </a:rPr>
              <a:t>toga šta se </a:t>
            </a:r>
            <a:r>
              <a:rPr sz="2000" spc="-5" dirty="0">
                <a:latin typeface="+mj-lt"/>
                <a:cs typeface="Arial"/>
              </a:rPr>
              <a:t>prenosi, </a:t>
            </a:r>
            <a:r>
              <a:rPr sz="2000" dirty="0">
                <a:latin typeface="+mj-lt"/>
                <a:cs typeface="Arial"/>
              </a:rPr>
              <a:t>tj. koji  </a:t>
            </a:r>
            <a:r>
              <a:rPr sz="2000" spc="-5" dirty="0">
                <a:latin typeface="+mj-lt"/>
                <a:cs typeface="Arial"/>
              </a:rPr>
              <a:t>RTP profil </a:t>
            </a:r>
            <a:r>
              <a:rPr sz="2000" dirty="0">
                <a:latin typeface="+mj-lt"/>
                <a:cs typeface="Arial"/>
              </a:rPr>
              <a:t>i tip sadržaja se koriste. Pri prenosu </a:t>
            </a:r>
            <a:r>
              <a:rPr sz="2000" spc="-5" dirty="0">
                <a:latin typeface="+mj-lt"/>
                <a:cs typeface="Arial"/>
              </a:rPr>
              <a:t>govornog </a:t>
            </a:r>
            <a:r>
              <a:rPr sz="2000" dirty="0">
                <a:latin typeface="+mj-lt"/>
                <a:cs typeface="Arial"/>
              </a:rPr>
              <a:t>signala,  </a:t>
            </a:r>
            <a:r>
              <a:rPr sz="2000" spc="-5" dirty="0">
                <a:latin typeface="+mj-lt"/>
                <a:cs typeface="Arial"/>
              </a:rPr>
              <a:t>ovaj bit </a:t>
            </a:r>
            <a:r>
              <a:rPr sz="2000" dirty="0">
                <a:latin typeface="+mj-lt"/>
                <a:cs typeface="Arial"/>
              </a:rPr>
              <a:t>može </a:t>
            </a:r>
            <a:r>
              <a:rPr sz="2000" spc="-5" dirty="0">
                <a:latin typeface="+mj-lt"/>
                <a:cs typeface="Arial"/>
              </a:rPr>
              <a:t>da označava kraj perioda </a:t>
            </a:r>
            <a:r>
              <a:rPr sz="2000" dirty="0">
                <a:latin typeface="+mj-lt"/>
                <a:cs typeface="Arial"/>
              </a:rPr>
              <a:t>tišine i </a:t>
            </a:r>
            <a:r>
              <a:rPr sz="2000" spc="-5" dirty="0">
                <a:latin typeface="+mj-lt"/>
                <a:cs typeface="Arial"/>
              </a:rPr>
              <a:t>ponovni početak  </a:t>
            </a:r>
            <a:r>
              <a:rPr sz="2000" dirty="0">
                <a:latin typeface="+mj-lt"/>
                <a:cs typeface="Arial"/>
              </a:rPr>
              <a:t>korisnog govornog signala. </a:t>
            </a:r>
            <a:r>
              <a:rPr sz="2000" spc="-5" dirty="0">
                <a:latin typeface="+mj-lt"/>
                <a:cs typeface="Arial"/>
              </a:rPr>
              <a:t>Međutim, </a:t>
            </a:r>
            <a:r>
              <a:rPr sz="2000" dirty="0">
                <a:latin typeface="+mj-lt"/>
                <a:cs typeface="Arial"/>
              </a:rPr>
              <a:t>pošto paketi </a:t>
            </a:r>
            <a:r>
              <a:rPr sz="2000" spc="-5" dirty="0">
                <a:latin typeface="+mj-lt"/>
                <a:cs typeface="Arial"/>
              </a:rPr>
              <a:t>sa </a:t>
            </a:r>
            <a:r>
              <a:rPr sz="2000" dirty="0">
                <a:latin typeface="+mj-lt"/>
                <a:cs typeface="Arial"/>
              </a:rPr>
              <a:t>setovanim  markerom mogu biti </a:t>
            </a:r>
            <a:r>
              <a:rPr sz="2000" spc="-5" dirty="0">
                <a:latin typeface="+mj-lt"/>
                <a:cs typeface="Arial"/>
              </a:rPr>
              <a:t>izgubljeni, </a:t>
            </a:r>
            <a:r>
              <a:rPr sz="2000" dirty="0">
                <a:latin typeface="+mj-lt"/>
                <a:cs typeface="Arial"/>
              </a:rPr>
              <a:t>aplikacije se kreiraju tako da im  marker služi samo kao </a:t>
            </a:r>
            <a:r>
              <a:rPr sz="2000">
                <a:latin typeface="+mj-lt"/>
                <a:cs typeface="Arial"/>
              </a:rPr>
              <a:t>dodatno </a:t>
            </a:r>
            <a:r>
              <a:rPr sz="2000" spc="-5" smtClean="0">
                <a:latin typeface="+mj-lt"/>
                <a:cs typeface="Arial"/>
              </a:rPr>
              <a:t>obav</a:t>
            </a:r>
            <a:r>
              <a:rPr lang="en-US" sz="2000" spc="-5" smtClean="0">
                <a:latin typeface="+mj-lt"/>
                <a:cs typeface="Arial"/>
              </a:rPr>
              <a:t>j</a:t>
            </a:r>
            <a:r>
              <a:rPr sz="2000" spc="-5" smtClean="0">
                <a:latin typeface="+mj-lt"/>
                <a:cs typeface="Arial"/>
              </a:rPr>
              <a:t>eštenje</a:t>
            </a:r>
            <a:r>
              <a:rPr sz="2000" spc="-5" dirty="0">
                <a:latin typeface="+mj-lt"/>
                <a:cs typeface="Arial"/>
              </a:rPr>
              <a:t>, </a:t>
            </a:r>
            <a:r>
              <a:rPr sz="2000" dirty="0">
                <a:latin typeface="+mj-lt"/>
                <a:cs typeface="Arial"/>
              </a:rPr>
              <a:t>ali </a:t>
            </a:r>
            <a:r>
              <a:rPr sz="2000" spc="-5">
                <a:latin typeface="+mj-lt"/>
                <a:cs typeface="Arial"/>
              </a:rPr>
              <a:t>ne </a:t>
            </a:r>
            <a:r>
              <a:rPr sz="2000" smtClean="0">
                <a:latin typeface="+mj-lt"/>
                <a:cs typeface="Arial"/>
              </a:rPr>
              <a:t>sm</a:t>
            </a:r>
            <a:r>
              <a:rPr lang="en-US" sz="2000" smtClean="0">
                <a:latin typeface="+mj-lt"/>
                <a:cs typeface="Arial"/>
              </a:rPr>
              <a:t>ij</a:t>
            </a:r>
            <a:r>
              <a:rPr sz="2000" smtClean="0">
                <a:latin typeface="+mj-lt"/>
                <a:cs typeface="Arial"/>
              </a:rPr>
              <a:t>u </a:t>
            </a:r>
            <a:r>
              <a:rPr sz="2000" dirty="0">
                <a:latin typeface="+mj-lt"/>
                <a:cs typeface="Arial"/>
              </a:rPr>
              <a:t>u  potpunosti da zavise od markera. </a:t>
            </a:r>
            <a:r>
              <a:rPr sz="2000" spc="-5" dirty="0">
                <a:latin typeface="+mj-lt"/>
                <a:cs typeface="Arial"/>
              </a:rPr>
              <a:t>Npr. </a:t>
            </a:r>
            <a:r>
              <a:rPr sz="2000" dirty="0">
                <a:latin typeface="+mj-lt"/>
                <a:cs typeface="Arial"/>
              </a:rPr>
              <a:t>aplikacija za razgovor mora  biti sposobna da i bez markera detektuje kraj perioda tišine (možda</a:t>
            </a:r>
            <a:r>
              <a:rPr sz="2000" spc="-70" dirty="0">
                <a:latin typeface="+mj-lt"/>
                <a:cs typeface="Arial"/>
              </a:rPr>
              <a:t> </a:t>
            </a:r>
            <a:r>
              <a:rPr sz="2000" dirty="0">
                <a:latin typeface="+mj-lt"/>
                <a:cs typeface="Arial"/>
              </a:rPr>
              <a:t>ta  </a:t>
            </a:r>
            <a:r>
              <a:rPr sz="2000" spc="-5" dirty="0">
                <a:latin typeface="+mj-lt"/>
                <a:cs typeface="Arial"/>
              </a:rPr>
              <a:t>detekcija </a:t>
            </a:r>
            <a:r>
              <a:rPr sz="2000" dirty="0">
                <a:latin typeface="+mj-lt"/>
                <a:cs typeface="Arial"/>
              </a:rPr>
              <a:t>neće </a:t>
            </a:r>
            <a:r>
              <a:rPr sz="2000" spc="-5" dirty="0">
                <a:latin typeface="+mj-lt"/>
                <a:cs typeface="Arial"/>
              </a:rPr>
              <a:t>biti </a:t>
            </a:r>
            <a:r>
              <a:rPr sz="2000" dirty="0">
                <a:latin typeface="+mj-lt"/>
                <a:cs typeface="Arial"/>
              </a:rPr>
              <a:t>kvalitetna kao </a:t>
            </a:r>
            <a:r>
              <a:rPr sz="2000" spc="-5" dirty="0">
                <a:latin typeface="+mj-lt"/>
                <a:cs typeface="Arial"/>
              </a:rPr>
              <a:t>sa </a:t>
            </a:r>
            <a:r>
              <a:rPr sz="2000" dirty="0">
                <a:latin typeface="+mj-lt"/>
                <a:cs typeface="Arial"/>
              </a:rPr>
              <a:t>upotrebom markera, ali </a:t>
            </a:r>
            <a:r>
              <a:rPr sz="2000" spc="-5" dirty="0">
                <a:latin typeface="+mj-lt"/>
                <a:cs typeface="Arial"/>
              </a:rPr>
              <a:t>mora </a:t>
            </a:r>
            <a:r>
              <a:rPr sz="2000" dirty="0">
                <a:latin typeface="+mj-lt"/>
                <a:cs typeface="Arial"/>
              </a:rPr>
              <a:t>da  </a:t>
            </a:r>
            <a:r>
              <a:rPr sz="2000" spc="-5" dirty="0">
                <a:latin typeface="+mj-lt"/>
                <a:cs typeface="Arial"/>
              </a:rPr>
              <a:t>postoji jer </a:t>
            </a:r>
            <a:r>
              <a:rPr sz="2000" dirty="0">
                <a:latin typeface="+mj-lt"/>
                <a:cs typeface="Arial"/>
              </a:rPr>
              <a:t>u suprotnom može doći </a:t>
            </a:r>
            <a:r>
              <a:rPr sz="2000" spc="-5" dirty="0">
                <a:latin typeface="+mj-lt"/>
                <a:cs typeface="Arial"/>
              </a:rPr>
              <a:t>do </a:t>
            </a:r>
            <a:r>
              <a:rPr sz="2000" dirty="0">
                <a:latin typeface="+mj-lt"/>
                <a:cs typeface="Arial"/>
              </a:rPr>
              <a:t>značajnog narušavanja  kvaliteta razgovora </a:t>
            </a:r>
            <a:r>
              <a:rPr sz="2000" spc="-5" dirty="0">
                <a:latin typeface="+mj-lt"/>
                <a:cs typeface="Arial"/>
              </a:rPr>
              <a:t>kao </a:t>
            </a:r>
            <a:r>
              <a:rPr sz="2000" dirty="0">
                <a:latin typeface="+mj-lt"/>
                <a:cs typeface="Arial"/>
              </a:rPr>
              <a:t>kada </a:t>
            </a:r>
            <a:r>
              <a:rPr sz="2000" spc="-5" dirty="0">
                <a:latin typeface="+mj-lt"/>
                <a:cs typeface="Arial"/>
              </a:rPr>
              <a:t>bismo </a:t>
            </a:r>
            <a:r>
              <a:rPr sz="2000" dirty="0">
                <a:latin typeface="+mj-lt"/>
                <a:cs typeface="Arial"/>
              </a:rPr>
              <a:t>se </a:t>
            </a:r>
            <a:r>
              <a:rPr sz="2000" spc="-5" dirty="0">
                <a:latin typeface="+mj-lt"/>
                <a:cs typeface="Arial"/>
              </a:rPr>
              <a:t>oslanjali samo na RTP pakete  </a:t>
            </a:r>
            <a:r>
              <a:rPr sz="2000" dirty="0">
                <a:latin typeface="+mj-lt"/>
                <a:cs typeface="Arial"/>
              </a:rPr>
              <a:t>sa setovanim</a:t>
            </a:r>
            <a:r>
              <a:rPr sz="2000" spc="-5" dirty="0">
                <a:latin typeface="+mj-lt"/>
                <a:cs typeface="Arial"/>
              </a:rPr>
              <a:t> </a:t>
            </a:r>
            <a:r>
              <a:rPr sz="2000">
                <a:latin typeface="+mj-lt"/>
                <a:cs typeface="Arial"/>
              </a:rPr>
              <a:t>markerom</a:t>
            </a:r>
            <a:r>
              <a:rPr sz="2000" smtClean="0">
                <a:latin typeface="+mj-lt"/>
                <a:cs typeface="Arial"/>
              </a:rPr>
              <a:t>)</a:t>
            </a:r>
            <a:r>
              <a:rPr lang="en-US" sz="2000" smtClean="0">
                <a:latin typeface="+mj-lt"/>
                <a:cs typeface="Arial"/>
              </a:rPr>
              <a:t>.</a:t>
            </a:r>
          </a:p>
          <a:p>
            <a:pPr marL="355600" marR="5080" indent="-342900" algn="just">
              <a:lnSpc>
                <a:spcPct val="80000"/>
              </a:lnSpc>
              <a:spcBef>
                <a:spcPts val="630"/>
              </a:spcBef>
              <a:buChar char="•"/>
              <a:tabLst>
                <a:tab pos="354965" algn="l"/>
                <a:tab pos="355600" algn="l"/>
              </a:tabLst>
            </a:pPr>
            <a:endParaRPr lang="en-US" sz="2000">
              <a:latin typeface="+mj-lt"/>
              <a:cs typeface="Arial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630"/>
              </a:spcBef>
              <a:buFontTx/>
              <a:buChar char="•"/>
              <a:tabLst>
                <a:tab pos="354965" algn="l"/>
                <a:tab pos="355600" algn="l"/>
              </a:tabLst>
            </a:pPr>
            <a:r>
              <a:rPr lang="vi-VN" sz="2000" spc="-5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 </a:t>
            </a:r>
            <a:r>
              <a:rPr lang="vi-VN" sz="20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sadržaja </a:t>
            </a:r>
            <a:r>
              <a:rPr lang="vi-VN" sz="2000" spc="-5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vi-VN" sz="2000" i="1" spc="-5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PT </a:t>
            </a:r>
            <a:r>
              <a:rPr lang="vi-VN" sz="2000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Payload</a:t>
            </a:r>
            <a:r>
              <a:rPr lang="vi-VN" sz="2000" i="1" spc="-2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000" i="1" spc="-5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Type)</a:t>
            </a:r>
            <a:r>
              <a:rPr lang="en-US" sz="2000" i="1" spc="-5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00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vi-VN" sz="2000" spc="-5">
                <a:latin typeface="Calibri" panose="020F0502020204030204" pitchFamily="34" charset="0"/>
                <a:cs typeface="Calibri" panose="020F0502020204030204" pitchFamily="34" charset="0"/>
              </a:rPr>
              <a:t>sedmobitno polje koje definiše</a:t>
            </a:r>
            <a:r>
              <a:rPr lang="vi-VN" sz="2000" spc="-45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000" spc="-5">
                <a:latin typeface="Calibri" panose="020F0502020204030204" pitchFamily="34" charset="0"/>
                <a:cs typeface="Calibri" panose="020F0502020204030204" pitchFamily="34" charset="0"/>
              </a:rPr>
              <a:t>koji </a:t>
            </a:r>
            <a:r>
              <a:rPr lang="vi-VN" sz="2000" smtClean="0">
                <a:latin typeface="Calibri" panose="020F0502020204030204" pitchFamily="34" charset="0"/>
                <a:cs typeface="Calibri" panose="020F0502020204030204" pitchFamily="34" charset="0"/>
              </a:rPr>
              <a:t>sadržaj se prenosi u </a:t>
            </a:r>
            <a:r>
              <a:rPr lang="vi-VN" sz="2000" spc="-5" smtClean="0">
                <a:latin typeface="Calibri" panose="020F0502020204030204" pitchFamily="34" charset="0"/>
                <a:cs typeface="Calibri" panose="020F0502020204030204" pitchFamily="34" charset="0"/>
              </a:rPr>
              <a:t>RTP </a:t>
            </a:r>
            <a:r>
              <a:rPr lang="vi-VN" sz="2000" smtClean="0">
                <a:latin typeface="Calibri" panose="020F0502020204030204" pitchFamily="34" charset="0"/>
                <a:cs typeface="Calibri" panose="020F0502020204030204" pitchFamily="34" charset="0"/>
              </a:rPr>
              <a:t>paketu </a:t>
            </a:r>
            <a:r>
              <a:rPr lang="vi-VN" sz="2000" spc="-5" smtClean="0">
                <a:latin typeface="Calibri" panose="020F0502020204030204" pitchFamily="34" charset="0"/>
                <a:cs typeface="Calibri" panose="020F0502020204030204" pitchFamily="34" charset="0"/>
              </a:rPr>
              <a:t>da bi </a:t>
            </a:r>
            <a:r>
              <a:rPr lang="vi-VN" sz="2000" smtClean="0">
                <a:latin typeface="Calibri" panose="020F0502020204030204" pitchFamily="34" charset="0"/>
                <a:cs typeface="Calibri" panose="020F0502020204030204" pitchFamily="34" charset="0"/>
              </a:rPr>
              <a:t>se moglo izvršiti korektno  dekodiranje i reprodukcija. </a:t>
            </a:r>
            <a:endParaRPr sz="2000">
              <a:latin typeface="+mj-lt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533400" y="2438400"/>
            <a:ext cx="8738694" cy="29232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265" algn="just">
              <a:lnSpc>
                <a:spcPct val="80200"/>
              </a:lnSpc>
              <a:spcBef>
                <a:spcPts val="475"/>
              </a:spcBef>
              <a:buChar char="•"/>
              <a:tabLst>
                <a:tab pos="354965" algn="l"/>
                <a:tab pos="355600" algn="l"/>
              </a:tabLst>
            </a:pPr>
            <a:r>
              <a:rPr lang="vi-VN" sz="2000" spc="-5" smtClean="0">
                <a:solidFill>
                  <a:srgbClr val="FF0000"/>
                </a:solidFill>
                <a:latin typeface="+mj-lt"/>
                <a:cs typeface="Arial"/>
              </a:rPr>
              <a:t>Vremenska </a:t>
            </a:r>
            <a:r>
              <a:rPr lang="vi-VN" sz="2000" spc="-5">
                <a:solidFill>
                  <a:srgbClr val="FF0000"/>
                </a:solidFill>
                <a:latin typeface="+mj-lt"/>
                <a:cs typeface="Arial"/>
              </a:rPr>
              <a:t>oznaka (</a:t>
            </a:r>
            <a:r>
              <a:rPr lang="vi-VN" sz="2000" i="1" spc="-5">
                <a:solidFill>
                  <a:srgbClr val="FF0000"/>
                </a:solidFill>
                <a:latin typeface="+mj-lt"/>
                <a:cs typeface="Arial"/>
              </a:rPr>
              <a:t>Timestamp</a:t>
            </a:r>
            <a:r>
              <a:rPr lang="vi-VN" sz="2000" spc="-5">
                <a:solidFill>
                  <a:srgbClr val="FF0000"/>
                </a:solidFill>
                <a:latin typeface="+mj-lt"/>
                <a:cs typeface="Arial"/>
              </a:rPr>
              <a:t>) </a:t>
            </a:r>
            <a:r>
              <a:rPr lang="vi-VN" sz="2000" spc="-5">
                <a:latin typeface="+mj-lt"/>
                <a:cs typeface="Arial"/>
              </a:rPr>
              <a:t>- </a:t>
            </a:r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dužine 32 bita pokazuje </a:t>
            </a:r>
            <a:r>
              <a:rPr lang="vi-VN" sz="2000" smtClean="0">
                <a:latin typeface="Calibri" panose="020F0502020204030204" pitchFamily="34" charset="0"/>
                <a:cs typeface="Calibri" panose="020F0502020204030204" pitchFamily="34" charset="0"/>
              </a:rPr>
              <a:t>vr</a:t>
            </a:r>
            <a:r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t>ij</a:t>
            </a:r>
            <a:r>
              <a:rPr lang="vi-VN" sz="2000" smtClean="0">
                <a:latin typeface="Calibri" panose="020F0502020204030204" pitchFamily="34" charset="0"/>
                <a:cs typeface="Calibri" panose="020F0502020204030204" pitchFamily="34" charset="0"/>
              </a:rPr>
              <a:t>eme </a:t>
            </a:r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nastanka prvog bajta korisničkog sadržaja. Uzastopne RTP poruke mogu imati istu </a:t>
            </a:r>
            <a:r>
              <a:rPr lang="vi-VN" sz="2000" smtClean="0">
                <a:latin typeface="Calibri" panose="020F0502020204030204" pitchFamily="34" charset="0"/>
                <a:cs typeface="Calibri" panose="020F0502020204030204" pitchFamily="34" charset="0"/>
              </a:rPr>
              <a:t>vr</a:t>
            </a:r>
            <a:r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t>ij</a:t>
            </a:r>
            <a:r>
              <a:rPr lang="vi-VN" sz="2000" smtClean="0">
                <a:latin typeface="Calibri" panose="020F0502020204030204" pitchFamily="34" charset="0"/>
                <a:cs typeface="Calibri" panose="020F0502020204030204" pitchFamily="34" charset="0"/>
              </a:rPr>
              <a:t>ednost </a:t>
            </a:r>
            <a:r>
              <a:rPr lang="vi-VN" sz="2000">
                <a:latin typeface="Calibri" panose="020F0502020204030204" pitchFamily="34" charset="0"/>
                <a:cs typeface="Calibri" panose="020F0502020204030204" pitchFamily="34" charset="0"/>
              </a:rPr>
              <a:t>vremena nastanka ukoliko je sadržaj koji nose nastao u istom postupku</a:t>
            </a:r>
            <a:r>
              <a:rPr lang="sr-Latn-ME" sz="200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000" spc="-5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4965" marR="5080" indent="-342265" algn="just">
              <a:lnSpc>
                <a:spcPct val="80200"/>
              </a:lnSpc>
              <a:spcBef>
                <a:spcPts val="475"/>
              </a:spcBef>
              <a:buFontTx/>
              <a:buChar char="•"/>
              <a:tabLst>
                <a:tab pos="354965" algn="l"/>
                <a:tab pos="355600" algn="l"/>
              </a:tabLst>
            </a:pPr>
            <a:r>
              <a:rPr lang="en-US" sz="2000" spc="-5">
                <a:solidFill>
                  <a:srgbClr val="FF0000"/>
                </a:solidFill>
                <a:cs typeface="Arial"/>
              </a:rPr>
              <a:t>Redni broj (</a:t>
            </a:r>
            <a:r>
              <a:rPr lang="en-US" sz="2000" i="1" spc="-5">
                <a:solidFill>
                  <a:srgbClr val="FF0000"/>
                </a:solidFill>
                <a:cs typeface="Arial"/>
              </a:rPr>
              <a:t>Sequence</a:t>
            </a:r>
            <a:r>
              <a:rPr lang="en-US" sz="2000" i="1" spc="5">
                <a:solidFill>
                  <a:srgbClr val="FF0000"/>
                </a:solidFill>
                <a:cs typeface="Arial"/>
              </a:rPr>
              <a:t> </a:t>
            </a:r>
            <a:r>
              <a:rPr lang="en-US" sz="2000" i="1" spc="-5">
                <a:solidFill>
                  <a:srgbClr val="FF0000"/>
                </a:solidFill>
                <a:cs typeface="Arial"/>
              </a:rPr>
              <a:t>Number</a:t>
            </a:r>
            <a:r>
              <a:rPr lang="en-US" sz="2000" spc="-5">
                <a:cs typeface="Arial"/>
              </a:rPr>
              <a:t>)</a:t>
            </a:r>
            <a:r>
              <a:rPr lang="en-US" sz="2000">
                <a:cs typeface="Arial"/>
              </a:rPr>
              <a:t> </a:t>
            </a:r>
            <a:r>
              <a:rPr lang="en-US" sz="2000" spc="-5">
                <a:cs typeface="Arial"/>
              </a:rPr>
              <a:t>- </a:t>
            </a:r>
            <a:r>
              <a:rPr lang="en-US" sz="2000" spc="-10">
                <a:cs typeface="Arial"/>
              </a:rPr>
              <a:t>16-bitni </a:t>
            </a:r>
            <a:r>
              <a:rPr lang="en-US" sz="2000" spc="-5">
                <a:cs typeface="Arial"/>
              </a:rPr>
              <a:t>redni broj </a:t>
            </a:r>
            <a:r>
              <a:rPr lang="en-US" sz="2000" spc="-10">
                <a:cs typeface="Arial"/>
              </a:rPr>
              <a:t>paketa </a:t>
            </a:r>
            <a:r>
              <a:rPr lang="en-US" sz="2000" spc="-5">
                <a:cs typeface="Arial"/>
              </a:rPr>
              <a:t>koji se šalje.</a:t>
            </a:r>
            <a:r>
              <a:rPr lang="en-US" sz="2000" spc="50">
                <a:cs typeface="Arial"/>
              </a:rPr>
              <a:t> </a:t>
            </a:r>
            <a:r>
              <a:rPr lang="en-US" sz="2000" spc="-5">
                <a:cs typeface="Arial"/>
              </a:rPr>
              <a:t>Pri uspostavi veze se definiše slučajna početna </a:t>
            </a:r>
            <a:r>
              <a:rPr lang="en-US" sz="2000" spc="-5" smtClean="0">
                <a:cs typeface="Arial"/>
              </a:rPr>
              <a:t>vrijednost </a:t>
            </a:r>
            <a:r>
              <a:rPr lang="en-US" sz="2000" spc="-5">
                <a:cs typeface="Arial"/>
              </a:rPr>
              <a:t>od koje se </a:t>
            </a:r>
            <a:r>
              <a:rPr lang="en-US" sz="2000" spc="-10">
                <a:cs typeface="Arial"/>
              </a:rPr>
              <a:t>broje  paketi. </a:t>
            </a:r>
            <a:r>
              <a:rPr lang="en-US" sz="2000" spc="-5">
                <a:cs typeface="Arial"/>
              </a:rPr>
              <a:t>Ovaj broj se inkrementira za 1 za svaki poslati RTP paket dotičnog  toka. Na prijemu, se ovo polje koristi za identifikaciju redosleda paketa, i što  je još važnije, njihovih gubitaka, što omogućava prijemniku da </a:t>
            </a:r>
            <a:r>
              <a:rPr lang="en-US" sz="2000" spc="-5" smtClean="0">
                <a:cs typeface="Arial"/>
              </a:rPr>
              <a:t>primijeni </a:t>
            </a:r>
            <a:r>
              <a:rPr lang="en-US" sz="2000" spc="-5">
                <a:cs typeface="Arial"/>
              </a:rPr>
              <a:t>neku  od tehnika za ublažavanje</a:t>
            </a:r>
            <a:r>
              <a:rPr lang="en-US" sz="2000" spc="5">
                <a:cs typeface="Arial"/>
              </a:rPr>
              <a:t> </a:t>
            </a:r>
            <a:r>
              <a:rPr lang="en-US" sz="2000" spc="-5" smtClean="0">
                <a:cs typeface="Arial"/>
              </a:rPr>
              <a:t>gubitaka.</a:t>
            </a:r>
            <a:endParaRPr lang="en-US" sz="2000">
              <a:cs typeface="Arial"/>
            </a:endParaRPr>
          </a:p>
          <a:p>
            <a:pPr marL="354965" marR="5080" indent="-342265" algn="just">
              <a:lnSpc>
                <a:spcPct val="80200"/>
              </a:lnSpc>
              <a:spcBef>
                <a:spcPts val="475"/>
              </a:spcBef>
              <a:buChar char="•"/>
              <a:tabLst>
                <a:tab pos="354965" algn="l"/>
                <a:tab pos="355600" algn="l"/>
              </a:tabLst>
            </a:pPr>
            <a:endParaRPr lang="vi-VN" sz="2000">
              <a:latin typeface="+mj-lt"/>
              <a:cs typeface="Arial"/>
            </a:endParaRPr>
          </a:p>
          <a:p>
            <a:pPr marL="12700">
              <a:spcBef>
                <a:spcPts val="95"/>
              </a:spcBef>
            </a:pP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</TotalTime>
  <Words>1157</Words>
  <Application>Microsoft Office PowerPoint</Application>
  <PresentationFormat>Custom</PresentationFormat>
  <Paragraphs>38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Protokolski okvir RTP/RTCP</vt:lpstr>
      <vt:lpstr>Funkcionisanje RTP/RTCP na  transportnom sloju</vt:lpstr>
      <vt:lpstr>RTP zaglavlje</vt:lpstr>
      <vt:lpstr>Polja u obaveznom RTP zaglavlju</vt:lpstr>
      <vt:lpstr>PowerPoint Presentation</vt:lpstr>
      <vt:lpstr>PowerPoint Presentation</vt:lpstr>
      <vt:lpstr>PowerPoint Presentation</vt:lpstr>
      <vt:lpstr>Fleksibilnost RTP/RTCP</vt:lpstr>
      <vt:lpstr>Uloga RTP profila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ITT_p5.ppt</dc:title>
  <dc:creator>Administrator</dc:creator>
  <cp:lastModifiedBy>Korisnik</cp:lastModifiedBy>
  <cp:revision>12</cp:revision>
  <dcterms:created xsi:type="dcterms:W3CDTF">2018-11-17T15:21:04Z</dcterms:created>
  <dcterms:modified xsi:type="dcterms:W3CDTF">2020-11-10T09:23:55Z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2016-04-03T00:00:00Z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2018-11-17T00:00:00Z</vt:filetime>
  </property>
</Properties>
</file>