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73" autoAdjust="0"/>
    <p:restoredTop sz="94660"/>
  </p:normalViewPr>
  <p:slideViewPr>
    <p:cSldViewPr snapToGrid="0">
      <p:cViewPr varScale="1">
        <p:scale>
          <a:sx n="89" d="100"/>
          <a:sy n="89" d="100"/>
        </p:scale>
        <p:origin x="32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4/27/2021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91123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4/27/2021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1116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4/27/2021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5140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4/27/2021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95874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2D4E0E4C-905F-4440-A489-D09EFE081250}" type="datetimeFigureOut">
              <a:rPr lang="en-US" smtClean="0"/>
              <a:t>4/27/2021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55819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4/27/2021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4521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4/27/2021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34601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4/27/2021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765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4/27/2021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1608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4/27/2021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7089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4/27/2021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88480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2D4E0E4C-905F-4440-A489-D09EFE081250}" type="datetimeFigureOut">
              <a:rPr lang="en-US" smtClean="0"/>
              <a:t>4/27/2021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9293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800" dirty="0" smtClean="0">
                <a:latin typeface="Franklin Gothic Medium" panose="020B0603020102020204" pitchFamily="34" charset="0"/>
              </a:rPr>
              <a:t> </a:t>
            </a:r>
            <a:r>
              <a:rPr lang="en-US" sz="4800" dirty="0" err="1" smtClean="0">
                <a:latin typeface="Franklin Gothic Medium" panose="020B0603020102020204" pitchFamily="34" charset="0"/>
              </a:rPr>
              <a:t>Određeni</a:t>
            </a:r>
            <a:r>
              <a:rPr lang="en-US" sz="4800" dirty="0" smtClean="0">
                <a:latin typeface="Franklin Gothic Medium" panose="020B0603020102020204" pitchFamily="34" charset="0"/>
              </a:rPr>
              <a:t> integral</a:t>
            </a:r>
            <a:endParaRPr lang="en-US" sz="4800" dirty="0">
              <a:latin typeface="Franklin Gothic Medium" panose="020B06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1923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0615" y="267419"/>
            <a:ext cx="43045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Određeni</a:t>
            </a:r>
            <a:r>
              <a:rPr lang="en-US" sz="2400" dirty="0" smtClean="0"/>
              <a:t> integral 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/>
            </p:nvSpPr>
            <p:spPr>
              <a:xfrm>
                <a:off x="320615" y="1330968"/>
                <a:ext cx="10515600" cy="435133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sr-Latn-ME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Određeni integral izgleda slično neodređenom integralu, uz neka ograničenja: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ctrlPr>
                            <a:rPr lang="sr-Latn-ME" sz="26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sr-Latn-ME" sz="26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sub>
                        <m:sup>
                          <m:r>
                            <a:rPr lang="sr-Latn-ME" sz="26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sup>
                        <m:e>
                          <m:r>
                            <a:rPr lang="sr-Latn-ME" sz="26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  <m:d>
                            <m:dPr>
                              <m:ctrlPr>
                                <a:rPr lang="sr-Latn-ME" sz="26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ME" sz="26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  <m:r>
                            <a:rPr lang="sr-Latn-ME" sz="2600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</m:oMath>
                  </m:oMathPara>
                </a14:m>
                <a:endParaRPr lang="sr-Latn-ME" sz="26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sr-Latn-ME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Broj </a:t>
                </a:r>
                <a14:m>
                  <m:oMath xmlns:m="http://schemas.openxmlformats.org/officeDocument/2006/math">
                    <m:r>
                      <a:rPr lang="sr-Latn-ME" sz="2600" i="1" dirty="0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sr-Latn-ME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je donja,a broj </a:t>
                </a:r>
                <a14:m>
                  <m:oMath xmlns:m="http://schemas.openxmlformats.org/officeDocument/2006/math">
                    <m:r>
                      <a:rPr lang="sr-Latn-ME" sz="2600" i="1" dirty="0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sr-Latn-ME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gornja granica integrala.</a:t>
                </a:r>
              </a:p>
              <a:p>
                <a:r>
                  <a:rPr lang="sr-Latn-ME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Odsječak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sr-Latn-ME" sz="2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sr-Latn-ME" sz="2600"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sr-Latn-ME" sz="260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sr-Latn-ME" sz="2600">
                            <a:latin typeface="Cambria Math" panose="02040503050406030204" pitchFamily="18" charset="0"/>
                          </a:rPr>
                          <m:t>b</m:t>
                        </m:r>
                      </m:e>
                    </m:d>
                  </m:oMath>
                </a14:m>
                <a:r>
                  <a:rPr lang="sr-Latn-ME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nazivamo odsječak integracije, a </a:t>
                </a:r>
                <a14:m>
                  <m:oMath xmlns:m="http://schemas.openxmlformats.org/officeDocument/2006/math">
                    <m:r>
                      <a:rPr lang="sr-Latn-ME" sz="2600" i="1" dirty="0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sr-Latn-ME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promjenljiva integracije.</a:t>
                </a:r>
              </a:p>
              <a:p>
                <a:r>
                  <a:rPr lang="sr-Latn-ME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Za funkciju </a:t>
                </a:r>
                <a14:m>
                  <m:oMath xmlns:m="http://schemas.openxmlformats.org/officeDocument/2006/math">
                    <m:r>
                      <a:rPr lang="sr-Latn-ME" sz="2600" i="1" dirty="0" smtClean="0"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sr-Latn-ME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kažemo da je integrabilna na odsječku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sr-Latn-ME" sz="2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sr-Latn-ME" sz="2600"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sr-Latn-ME" sz="260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sr-Latn-ME" sz="2600">
                            <a:latin typeface="Cambria Math" panose="02040503050406030204" pitchFamily="18" charset="0"/>
                          </a:rPr>
                          <m:t>b</m:t>
                        </m:r>
                      </m:e>
                    </m:d>
                  </m:oMath>
                </a14:m>
                <a:r>
                  <a:rPr lang="sr-Latn-ME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ako postoji 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ctrlPr>
                          <a:rPr lang="sr-Latn-ME" sz="26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4"/>
                          </m:rPr>
                          <a:rPr lang="sr-Latn-ME" sz="2600" i="1"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  <m:sup>
                        <m:r>
                          <a:rPr lang="sr-Latn-ME" sz="2600" i="1">
                            <a:latin typeface="Cambria Math" panose="02040503050406030204" pitchFamily="18" charset="0"/>
                          </a:rPr>
                          <m:t>𝑏</m:t>
                        </m:r>
                      </m:sup>
                      <m:e>
                        <m:r>
                          <a:rPr lang="sr-Latn-ME" sz="2600" i="1">
                            <a:latin typeface="Cambria Math" panose="02040503050406030204" pitchFamily="18" charset="0"/>
                          </a:rPr>
                          <m:t>𝑓</m:t>
                        </m:r>
                        <m:d>
                          <m:dPr>
                            <m:ctrlPr>
                              <a:rPr lang="sr-Latn-ME" sz="26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sr-Latn-ME" sz="26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  <m:r>
                          <a:rPr lang="sr-Latn-ME" sz="2600" i="1">
                            <a:latin typeface="Cambria Math" panose="02040503050406030204" pitchFamily="18" charset="0"/>
                          </a:rPr>
                          <m:t>𝑑𝑥</m:t>
                        </m:r>
                      </m:e>
                    </m:nary>
                  </m:oMath>
                </a14:m>
                <a:r>
                  <a:rPr lang="sr-Latn-ME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sr-Latn-ME" sz="2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sr-Latn-ME" sz="2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615" y="1330968"/>
                <a:ext cx="10515600" cy="4351338"/>
              </a:xfrm>
              <a:prstGeom prst="rect">
                <a:avLst/>
              </a:prstGeom>
              <a:blipFill rotWithShape="0">
                <a:blip r:embed="rId2"/>
                <a:stretch>
                  <a:fillRect l="-928" t="-2241" r="-15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83119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5275" y="353683"/>
            <a:ext cx="48652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Kako</a:t>
            </a:r>
            <a:r>
              <a:rPr lang="en-US" dirty="0" smtClean="0"/>
              <a:t> </a:t>
            </a:r>
            <a:r>
              <a:rPr lang="en-US" dirty="0" err="1" smtClean="0"/>
              <a:t>rješavamo</a:t>
            </a:r>
            <a:r>
              <a:rPr lang="en-US" dirty="0" smtClean="0"/>
              <a:t> </a:t>
            </a:r>
            <a:r>
              <a:rPr lang="en-US" dirty="0" err="1" smtClean="0"/>
              <a:t>određeni</a:t>
            </a:r>
            <a:r>
              <a:rPr lang="en-US" dirty="0" smtClean="0"/>
              <a:t> integral?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/>
              <p:cNvSpPr txBox="1"/>
              <p:nvPr/>
            </p:nvSpPr>
            <p:spPr>
              <a:xfrm>
                <a:off x="155275" y="1086928"/>
                <a:ext cx="9816861" cy="50542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000" dirty="0" smtClean="0"/>
                  <a:t>Određeni integral </a:t>
                </a:r>
                <a:r>
                  <a:rPr lang="en-US" sz="2000" dirty="0" err="1" smtClean="0"/>
                  <a:t>rješavamo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na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isti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način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kao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i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neodređeni</a:t>
                </a:r>
                <a:r>
                  <a:rPr lang="en-US" sz="2000" dirty="0" smtClean="0"/>
                  <a:t> (</a:t>
                </a:r>
                <a:r>
                  <a:rPr lang="en-US" sz="2000" dirty="0" err="1" smtClean="0"/>
                  <a:t>koristimo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tablicu</a:t>
                </a:r>
                <a:r>
                  <a:rPr lang="en-US" sz="2000" dirty="0" smtClean="0"/>
                  <a:t> integral, </a:t>
                </a:r>
                <a:r>
                  <a:rPr lang="en-US" sz="2000" dirty="0" err="1" smtClean="0"/>
                  <a:t>metod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smjene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i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parcijalnu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integraciju</a:t>
                </a:r>
                <a:r>
                  <a:rPr lang="en-US" sz="2000" dirty="0" smtClean="0"/>
                  <a:t>). 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000" dirty="0" err="1" smtClean="0"/>
                  <a:t>Postoji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jedna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razlika</a:t>
                </a:r>
                <a:r>
                  <a:rPr lang="en-US" sz="2000" dirty="0" smtClean="0"/>
                  <a:t>, u </a:t>
                </a:r>
                <a:r>
                  <a:rPr lang="en-US" sz="2000" dirty="0" err="1" smtClean="0"/>
                  <a:t>rješavanju</a:t>
                </a:r>
                <a:r>
                  <a:rPr lang="en-US" sz="2000" dirty="0" smtClean="0"/>
                  <a:t>  </a:t>
                </a:r>
                <a:r>
                  <a:rPr lang="en-US" sz="2000" dirty="0" err="1" smtClean="0"/>
                  <a:t>određenog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integrala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nam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pomaže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Njutn-Lajbnicova</a:t>
                </a:r>
                <a:r>
                  <a:rPr lang="en-US" sz="2000" dirty="0" smtClean="0"/>
                  <a:t> formula:</a:t>
                </a:r>
              </a:p>
              <a:p>
                <a:endParaRPr lang="en-US" dirty="0" smtClean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sz="20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000" b="1" dirty="0" err="1" smtClean="0">
                    <a:solidFill>
                      <a:srgbClr val="FF0000"/>
                    </a:solidFill>
                  </a:rPr>
                  <a:t>Njutn-Lajbnicova</a:t>
                </a:r>
                <a:r>
                  <a:rPr lang="en-US" sz="2000" b="1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sz="2000" b="1" dirty="0" err="1" smtClean="0">
                    <a:solidFill>
                      <a:srgbClr val="FF0000"/>
                    </a:solidFill>
                  </a:rPr>
                  <a:t>teorema</a:t>
                </a:r>
                <a:r>
                  <a:rPr lang="en-US" sz="2000" b="1" dirty="0" smtClean="0">
                    <a:solidFill>
                      <a:srgbClr val="FF0000"/>
                    </a:solidFill>
                  </a:rPr>
                  <a:t>:</a:t>
                </a:r>
              </a:p>
              <a:p>
                <a:r>
                  <a:rPr lang="en-US" dirty="0" smtClean="0"/>
                  <a:t>    </a:t>
                </a:r>
              </a:p>
              <a:p>
                <a:r>
                  <a:rPr lang="en-US" dirty="0" smtClean="0"/>
                  <a:t>    </a:t>
                </a:r>
                <a:r>
                  <a:rPr lang="en-US" sz="2000" dirty="0" err="1" smtClean="0"/>
                  <a:t>Neka</a:t>
                </a:r>
                <a:r>
                  <a:rPr lang="en-US" sz="2000" dirty="0" smtClean="0"/>
                  <a:t> je </a:t>
                </a:r>
                <a:r>
                  <a:rPr lang="en-US" sz="2000" dirty="0" err="1" smtClean="0"/>
                  <a:t>funkcija</a:t>
                </a:r>
                <a:r>
                  <a:rPr lang="en-US" sz="2000" dirty="0" smtClean="0"/>
                  <a:t>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US" sz="2000" dirty="0" smtClean="0"/>
                  <a:t> </a:t>
                </a:r>
                <a:r>
                  <a:rPr lang="en-US" sz="2000" dirty="0" err="1" smtClean="0"/>
                  <a:t>neprekidna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na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odsječku</a:t>
                </a:r>
                <a:r>
                  <a:rPr lang="en-US" sz="2000" dirty="0" smtClean="0"/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sr-Latn-ME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sr-Latn-ME" sz="2000"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sr-Latn-ME" sz="200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sr-Latn-ME" sz="2000">
                            <a:latin typeface="Cambria Math" panose="02040503050406030204" pitchFamily="18" charset="0"/>
                          </a:rPr>
                          <m:t>b</m:t>
                        </m:r>
                      </m:e>
                    </m:d>
                  </m:oMath>
                </a14:m>
                <a:r>
                  <a:rPr lang="en-US" sz="2000" dirty="0" smtClean="0"/>
                  <a:t>. Tada je:</a:t>
                </a:r>
              </a:p>
              <a:p>
                <a:endParaRPr lang="en-US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sub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sup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</m:d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US" dirty="0" smtClean="0"/>
              </a:p>
              <a:p>
                <a:endParaRPr lang="en-US" dirty="0" smtClean="0"/>
              </a:p>
              <a:p>
                <a:r>
                  <a:rPr lang="en-US" dirty="0"/>
                  <a:t> </a:t>
                </a:r>
                <a:r>
                  <a:rPr lang="en-US" dirty="0" smtClean="0"/>
                  <a:t>   </a:t>
                </a:r>
              </a:p>
              <a:p>
                <a:r>
                  <a:rPr lang="en-US" sz="2000" dirty="0"/>
                  <a:t> </a:t>
                </a:r>
                <a:r>
                  <a:rPr lang="en-US" sz="2000" dirty="0" smtClean="0"/>
                  <a:t>  </a:t>
                </a:r>
                <a:r>
                  <a:rPr lang="en-US" sz="2000" dirty="0" err="1" smtClean="0"/>
                  <a:t>gdje</a:t>
                </a:r>
                <a:r>
                  <a:rPr lang="en-US" sz="2000" dirty="0" smtClean="0"/>
                  <a:t> je F </a:t>
                </a:r>
                <a:r>
                  <a:rPr lang="en-US" sz="2000" dirty="0" err="1" smtClean="0"/>
                  <a:t>primitivna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funkcija</a:t>
                </a:r>
                <a:r>
                  <a:rPr lang="en-US" sz="2000" dirty="0" smtClean="0"/>
                  <a:t>, </a:t>
                </a:r>
                <a:r>
                  <a:rPr lang="en-US" sz="2000" dirty="0" err="1" smtClean="0"/>
                  <a:t>tj</a:t>
                </a:r>
                <a:r>
                  <a:rPr lang="en-US" sz="2000" dirty="0" smtClean="0"/>
                  <a:t>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p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∀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d>
                      <m:dPr>
                        <m:begChr m:val="["/>
                        <m:endChr m:val="]"/>
                        <m:ctrlP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</m:t>
                        </m:r>
                      </m:e>
                    </m:d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275" y="1086928"/>
                <a:ext cx="9816861" cy="5054269"/>
              </a:xfrm>
              <a:prstGeom prst="rect">
                <a:avLst/>
              </a:prstGeom>
              <a:blipFill rotWithShape="0">
                <a:blip r:embed="rId2"/>
                <a:stretch>
                  <a:fillRect l="-559" t="-603" b="-12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/>
          <p:cNvSpPr/>
          <p:nvPr/>
        </p:nvSpPr>
        <p:spPr>
          <a:xfrm>
            <a:off x="3252157" y="4278703"/>
            <a:ext cx="3666228" cy="112143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364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8022" y="336431"/>
            <a:ext cx="74187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Svojstva </a:t>
            </a:r>
            <a:r>
              <a:rPr lang="en-US" b="1" dirty="0" err="1" smtClean="0"/>
              <a:t>određenog</a:t>
            </a:r>
            <a:r>
              <a:rPr lang="en-US" b="1" dirty="0" smtClean="0"/>
              <a:t> </a:t>
            </a:r>
            <a:r>
              <a:rPr lang="en-US" b="1" dirty="0" err="1" smtClean="0"/>
              <a:t>integrala</a:t>
            </a:r>
            <a:endParaRPr 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58793" y="2166445"/>
                <a:ext cx="681486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1. </a:t>
                </a:r>
                <a:r>
                  <a:rPr lang="en-US" dirty="0" err="1" smtClean="0"/>
                  <a:t>Neka</a:t>
                </a:r>
                <a:r>
                  <a:rPr lang="en-US" dirty="0" smtClean="0"/>
                  <a:t> je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US" dirty="0" smtClean="0"/>
                  <a:t> </a:t>
                </a:r>
                <a:r>
                  <a:rPr lang="en-US" dirty="0" err="1" smtClean="0"/>
                  <a:t>proizvoljna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konstanta</a:t>
                </a:r>
                <a:r>
                  <a:rPr lang="en-US" dirty="0" smtClean="0"/>
                  <a:t>. Tada je</a:t>
                </a:r>
                <a:endParaRPr lang="en-US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8793" y="2166445"/>
                <a:ext cx="6814868" cy="369332"/>
              </a:xfrm>
              <a:prstGeom prst="rect">
                <a:avLst/>
              </a:prstGeom>
              <a:blipFill rotWithShape="0">
                <a:blip r:embed="rId2"/>
                <a:stretch>
                  <a:fillRect l="-716" t="-8197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890512" y="2812099"/>
                <a:ext cx="3441940" cy="7904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sub>
                        <m:sup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sup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𝑐𝑓</m:t>
                          </m:r>
                          <m:d>
                            <m:d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  <m:nary>
                            <m:nary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sub>
                            <m:sup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sup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  <m:d>
                                <m:dPr>
                                  <m:ctrlP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d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𝑑𝑥</m:t>
                              </m:r>
                            </m:e>
                          </m:nary>
                        </m:e>
                      </m:nary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90512" y="2812099"/>
                <a:ext cx="3441940" cy="790473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396814" y="4228302"/>
            <a:ext cx="100238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2. </a:t>
            </a:r>
            <a:r>
              <a:rPr lang="en-US" dirty="0" err="1" smtClean="0"/>
              <a:t>Svojstvo</a:t>
            </a:r>
            <a:r>
              <a:rPr lang="en-US" dirty="0" smtClean="0"/>
              <a:t> </a:t>
            </a:r>
            <a:r>
              <a:rPr lang="en-US" dirty="0" err="1" smtClean="0"/>
              <a:t>aditivnosti</a:t>
            </a:r>
            <a:r>
              <a:rPr lang="en-US" dirty="0" smtClean="0"/>
              <a:t>, </a:t>
            </a:r>
            <a:r>
              <a:rPr lang="en-US" dirty="0" err="1" smtClean="0"/>
              <a:t>tj.integral</a:t>
            </a:r>
            <a:r>
              <a:rPr lang="en-US" dirty="0" smtClean="0"/>
              <a:t> </a:t>
            </a:r>
            <a:r>
              <a:rPr lang="en-US" dirty="0" err="1" smtClean="0"/>
              <a:t>zbira</a:t>
            </a:r>
            <a:r>
              <a:rPr lang="en-US" dirty="0" smtClean="0"/>
              <a:t> (</a:t>
            </a:r>
            <a:r>
              <a:rPr lang="en-US" dirty="0" err="1" smtClean="0"/>
              <a:t>razlike</a:t>
            </a:r>
            <a:r>
              <a:rPr lang="en-US" dirty="0" smtClean="0"/>
              <a:t>) je </a:t>
            </a:r>
            <a:r>
              <a:rPr lang="en-US" dirty="0" err="1" smtClean="0"/>
              <a:t>jednak</a:t>
            </a:r>
            <a:r>
              <a:rPr lang="en-US" dirty="0" smtClean="0"/>
              <a:t> </a:t>
            </a:r>
            <a:r>
              <a:rPr lang="en-US" dirty="0" err="1" smtClean="0"/>
              <a:t>zbiru</a:t>
            </a:r>
            <a:r>
              <a:rPr lang="en-US" dirty="0"/>
              <a:t> </a:t>
            </a:r>
            <a:r>
              <a:rPr lang="en-US" dirty="0" smtClean="0"/>
              <a:t>(</a:t>
            </a:r>
            <a:r>
              <a:rPr lang="en-US" dirty="0" err="1" smtClean="0"/>
              <a:t>razlici</a:t>
            </a:r>
            <a:r>
              <a:rPr lang="en-US" dirty="0" smtClean="0"/>
              <a:t>) </a:t>
            </a:r>
            <a:r>
              <a:rPr lang="en-US" dirty="0" err="1" smtClean="0"/>
              <a:t>integrala</a:t>
            </a:r>
            <a:r>
              <a:rPr lang="en-US" dirty="0" smtClean="0"/>
              <a:t>.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458528" y="5058622"/>
                <a:ext cx="6305909" cy="7904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sub>
                        <m:sup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sup>
                        <m:e>
                          <m:d>
                            <m:d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  <m:d>
                                <m:dPr>
                                  <m:ctrlP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d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±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𝑔</m:t>
                              </m:r>
                              <m:d>
                                <m:dPr>
                                  <m:ctrlPr>
                                    <a:rPr lang="en-US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d>
                            </m:e>
                          </m:d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𝑑𝑥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</m:t>
                          </m:r>
                          <m:nary>
                            <m:nary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𝑎</m:t>
                              </m:r>
                            </m:sub>
                            <m:sup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𝑏</m:t>
                              </m:r>
                            </m:sup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𝑓</m:t>
                              </m:r>
                              <m:d>
                                <m:dPr>
                                  <m:ctrlPr>
                                    <a:rPr lang="en-US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d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𝑑𝑥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±</m:t>
                              </m:r>
                              <m:nary>
                                <m:naryPr>
                                  <m:ctrlPr>
                                    <a:rPr lang="en-US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23"/>
                                    </m:rPr>
                                    <a:rPr lang="en-US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𝑎</m:t>
                                  </m:r>
                                </m:sub>
                                <m:sup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𝑏</m:t>
                                  </m:r>
                                </m:sup>
                                <m:e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𝑔</m:t>
                                  </m:r>
                                  <m:d>
                                    <m:dPr>
                                      <m:ctrlPr>
                                        <a:rPr lang="en-US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</m:d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𝑑𝑥</m:t>
                                  </m:r>
                                </m:e>
                              </m:nary>
                            </m:e>
                          </m:nary>
                        </m:e>
                      </m:nary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58528" y="5058622"/>
                <a:ext cx="6305909" cy="790473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138022" y="1066772"/>
                <a:ext cx="8410756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i="1" dirty="0" smtClean="0">
                    <a:solidFill>
                      <a:srgbClr val="00B0F0"/>
                    </a:solidFill>
                  </a:rPr>
                  <a:t>podrazumijeva </a:t>
                </a:r>
                <a:r>
                  <a:rPr lang="en-US" i="1" dirty="0">
                    <a:solidFill>
                      <a:srgbClr val="00B0F0"/>
                    </a:solidFill>
                  </a:rPr>
                  <a:t>se da je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rgbClr val="00B0F0"/>
                        </a:solidFill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US" i="1" dirty="0">
                    <a:solidFill>
                      <a:srgbClr val="00B0F0"/>
                    </a:solidFill>
                  </a:rPr>
                  <a:t> </a:t>
                </a:r>
                <a:r>
                  <a:rPr lang="en-US" i="1" dirty="0" err="1">
                    <a:solidFill>
                      <a:srgbClr val="00B0F0"/>
                    </a:solidFill>
                  </a:rPr>
                  <a:t>neprekidna</a:t>
                </a:r>
                <a:r>
                  <a:rPr lang="en-US" i="1" dirty="0">
                    <a:solidFill>
                      <a:srgbClr val="00B0F0"/>
                    </a:solidFill>
                  </a:rPr>
                  <a:t> </a:t>
                </a:r>
                <a:r>
                  <a:rPr lang="en-US" i="1" dirty="0" err="1">
                    <a:solidFill>
                      <a:srgbClr val="00B0F0"/>
                    </a:solidFill>
                  </a:rPr>
                  <a:t>na</a:t>
                </a:r>
                <a:r>
                  <a:rPr lang="en-US" i="1" dirty="0">
                    <a:solidFill>
                      <a:srgbClr val="00B0F0"/>
                    </a:solidFill>
                  </a:rPr>
                  <a:t> </a:t>
                </a:r>
                <a:r>
                  <a:rPr lang="en-US" i="1" dirty="0" err="1">
                    <a:solidFill>
                      <a:srgbClr val="00B0F0"/>
                    </a:solidFill>
                  </a:rPr>
                  <a:t>segmentu</a:t>
                </a:r>
                <a:r>
                  <a:rPr lang="en-US" i="1" dirty="0">
                    <a:solidFill>
                      <a:srgbClr val="00B0F0"/>
                    </a:solidFill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</m:oMath>
                </a14:m>
                <a:endParaRPr lang="en-US" i="1" dirty="0">
                  <a:solidFill>
                    <a:srgbClr val="00B0F0"/>
                  </a:solidFill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022" y="1066772"/>
                <a:ext cx="8410756" cy="369332"/>
              </a:xfrm>
              <a:prstGeom prst="rect">
                <a:avLst/>
              </a:prstGeom>
              <a:blipFill rotWithShape="0">
                <a:blip r:embed="rId5"/>
                <a:stretch>
                  <a:fillRect l="-653" t="-8197" b="-262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67235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69343" y="586597"/>
                <a:ext cx="909224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3. </a:t>
                </a:r>
                <a:r>
                  <a:rPr lang="en-US" dirty="0" err="1" smtClean="0"/>
                  <a:t>Prilikom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zamjene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mjesta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granica</a:t>
                </a:r>
                <a:r>
                  <a:rPr lang="en-US" dirty="0" smtClean="0"/>
                  <a:t>, </a:t>
                </a:r>
                <a:r>
                  <a:rPr lang="en-US" dirty="0" err="1" smtClean="0"/>
                  <a:t>odnosno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US" dirty="0" smtClean="0"/>
                  <a:t> </a:t>
                </a:r>
                <a:r>
                  <a:rPr lang="en-US" dirty="0" err="1" smtClean="0"/>
                  <a:t>i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 </m:t>
                    </m:r>
                  </m:oMath>
                </a14:m>
                <a:r>
                  <a:rPr lang="en-US" dirty="0" err="1" smtClean="0"/>
                  <a:t>taj</a:t>
                </a:r>
                <a:r>
                  <a:rPr lang="en-US" dirty="0" smtClean="0"/>
                  <a:t> integral </a:t>
                </a:r>
                <a:r>
                  <a:rPr lang="en-US" dirty="0" err="1" smtClean="0"/>
                  <a:t>mijenja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znak</a:t>
                </a:r>
                <a:endParaRPr lang="en-US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9343" y="586597"/>
                <a:ext cx="9092242" cy="369332"/>
              </a:xfrm>
              <a:prstGeom prst="rect">
                <a:avLst/>
              </a:prstGeom>
              <a:blipFill rotWithShape="0">
                <a:blip r:embed="rId2"/>
                <a:stretch>
                  <a:fillRect l="-536" t="-8197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036498" y="1345721"/>
                <a:ext cx="4157932" cy="7905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sub>
                        <m:sup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sup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  <m:d>
                            <m:d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=−</m:t>
                          </m:r>
                          <m:nary>
                            <m:nary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sub>
                            <m:sup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sup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  <m:d>
                                <m:dPr>
                                  <m:ctrlP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d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𝑑𝑥</m:t>
                              </m:r>
                            </m:e>
                          </m:nary>
                        </m:e>
                      </m:nary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6498" y="1345721"/>
                <a:ext cx="4157932" cy="790537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638354" y="3149736"/>
            <a:ext cx="52621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4. 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3838411" y="3149736"/>
                <a:ext cx="1870961" cy="7590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000" i="1">
                              <a:latin typeface="Cambria Math" panose="02040503050406030204" pitchFamily="18" charset="0"/>
                            </a:rPr>
                            <m:t>𝑎</m:t>
                          </m:r>
                        </m:sub>
                        <m:sup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𝑎</m:t>
                          </m:r>
                        </m:sup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𝑓</m:t>
                          </m:r>
                          <m:d>
                            <m:d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𝑑𝑥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=0</m:t>
                          </m:r>
                        </m:e>
                      </m:nary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8411" y="3149736"/>
                <a:ext cx="1870961" cy="759054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638354" y="4922268"/>
                <a:ext cx="972197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5.  </a:t>
                </a:r>
                <a:r>
                  <a:rPr lang="en-US" dirty="0" err="1" smtClean="0"/>
                  <a:t>Neka</a:t>
                </a:r>
                <a:r>
                  <a:rPr lang="en-US" dirty="0" smtClean="0"/>
                  <a:t> je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US" dirty="0" smtClean="0"/>
                  <a:t> </a:t>
                </a:r>
                <a:r>
                  <a:rPr lang="en-US" dirty="0" err="1" smtClean="0"/>
                  <a:t>integrabilna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na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odsječku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 smtClean="0"/>
                  <a:t> </a:t>
                </a:r>
                <a:r>
                  <a:rPr lang="en-US" dirty="0" err="1" smtClean="0"/>
                  <a:t>i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neka</a:t>
                </a:r>
                <a:r>
                  <a:rPr lang="en-US" dirty="0" smtClean="0"/>
                  <a:t> je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</m:t>
                        </m:r>
                      </m:e>
                    </m:d>
                    <m:r>
                      <a:rPr lang="en-US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 </m:t>
                    </m:r>
                  </m:oMath>
                </a14:m>
                <a:r>
                  <a:rPr lang="en-US" dirty="0" smtClean="0"/>
                  <a:t>Tada </a:t>
                </a:r>
                <a:r>
                  <a:rPr lang="en-US" dirty="0" err="1" smtClean="0"/>
                  <a:t>važi</a:t>
                </a:r>
                <a:r>
                  <a:rPr lang="en-US" dirty="0" smtClean="0"/>
                  <a:t>:</a:t>
                </a:r>
                <a:endParaRPr lang="en-US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354" y="4922268"/>
                <a:ext cx="9721971" cy="369332"/>
              </a:xfrm>
              <a:prstGeom prst="rect">
                <a:avLst/>
              </a:prstGeom>
              <a:blipFill rotWithShape="0">
                <a:blip r:embed="rId5"/>
                <a:stretch>
                  <a:fillRect l="-564" t="-8197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3269411" y="5712875"/>
                <a:ext cx="4343240" cy="79047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sub>
                        <m:sup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sup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nary>
                            <m:nary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sub>
                            <m:sup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sup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  <m:d>
                                <m:dPr>
                                  <m:ctrlP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d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𝑑𝑥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nary>
                                <m:naryPr>
                                  <m:ctrlP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23"/>
                                    </m:rP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sub>
                                <m:sup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sup>
                                <m:e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  <m:d>
                                    <m:dPr>
                                      <m:ctrlPr>
                                        <a:rPr lang="en-US" sz="20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000" b="0" i="1" smtClean="0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</m:d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𝑑𝑥</m:t>
                                  </m:r>
                                </m:e>
                              </m:nary>
                            </m:e>
                          </m:nary>
                        </m:e>
                      </m:nary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9411" y="5712875"/>
                <a:ext cx="4343240" cy="790473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13227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7033" y="507875"/>
            <a:ext cx="36403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1. </a:t>
            </a:r>
            <a:r>
              <a:rPr lang="en-US" sz="2400" dirty="0" err="1" smtClean="0"/>
              <a:t>Izračunati</a:t>
            </a:r>
            <a:r>
              <a:rPr lang="en-US" sz="2400" dirty="0" smtClean="0"/>
              <a:t>: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421639" y="1464448"/>
                <a:ext cx="1605568" cy="59394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dirty="0" smtClean="0"/>
                  <a:t>a) 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ctrlPr>
                          <a:rPr lang="sr-Latn-ME" sz="24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4"/>
                          </m:rPr>
                          <a:rPr lang="sr-Latn-ME" sz="240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sr-Latn-ME" sz="2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  <m:e>
                        <m:r>
                          <a:rPr lang="sr-Latn-ME" sz="2400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sr-Latn-ME" sz="2400" i="1">
                            <a:latin typeface="Cambria Math" panose="02040503050406030204" pitchFamily="18" charset="0"/>
                          </a:rPr>
                          <m:t>𝑥𝑑𝑥</m:t>
                        </m:r>
                      </m:e>
                    </m:nary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639" y="1464448"/>
                <a:ext cx="1605568" cy="593945"/>
              </a:xfrm>
              <a:prstGeom prst="rect">
                <a:avLst/>
              </a:prstGeom>
              <a:blipFill rotWithShape="0">
                <a:blip r:embed="rId2"/>
                <a:stretch>
                  <a:fillRect l="-5682" b="-122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421639" y="2471787"/>
                <a:ext cx="1354602" cy="67338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dirty="0" smtClean="0"/>
                  <a:t>b) 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ctrlPr>
                          <a:rPr lang="sr-Latn-ME" sz="24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4"/>
                          </m:rPr>
                          <a:rPr lang="sr-Latn-ME" sz="2400" i="1"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  <m:sup>
                        <m:sSup>
                          <m:sSupPr>
                            <m:ctrlPr>
                              <a:rPr lang="sr-Latn-ME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ME" sz="2400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sr-Latn-ME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sup>
                      <m:e>
                        <m:f>
                          <m:fPr>
                            <m:ctrlPr>
                              <a:rPr lang="sr-Latn-ME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ME" sz="2400" i="1">
                                <a:latin typeface="Cambria Math" panose="02040503050406030204" pitchFamily="18" charset="0"/>
                              </a:rPr>
                              <m:t>𝑑𝑥</m:t>
                            </m:r>
                          </m:num>
                          <m:den>
                            <m:r>
                              <a:rPr lang="sr-Latn-ME" sz="2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den>
                        </m:f>
                      </m:e>
                    </m:nary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639" y="2471787"/>
                <a:ext cx="1354602" cy="673389"/>
              </a:xfrm>
              <a:prstGeom prst="rect">
                <a:avLst/>
              </a:prstGeom>
              <a:blipFill rotWithShape="0">
                <a:blip r:embed="rId3"/>
                <a:stretch>
                  <a:fillRect l="-6757" b="-63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421639" y="3640084"/>
                <a:ext cx="1849224" cy="67621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dirty="0" smtClean="0"/>
                  <a:t>c) 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ctrlPr>
                          <a:rPr lang="sr-Latn-ME" sz="24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4"/>
                          </m:rPr>
                          <a:rPr lang="sr-Latn-ME" sz="240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f>
                          <m:fPr>
                            <m:ctrlPr>
                              <a:rPr lang="sr-Latn-ME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ME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sr-Latn-ME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sup>
                      <m:e>
                        <m:r>
                          <a:rPr lang="sr-Latn-ME" sz="2400" i="1">
                            <a:latin typeface="Cambria Math" panose="02040503050406030204" pitchFamily="18" charset="0"/>
                          </a:rPr>
                          <m:t>𝑠𝑖𝑛𝑥𝑑𝑥</m:t>
                        </m:r>
                      </m:e>
                    </m:nary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639" y="3640084"/>
                <a:ext cx="1849224" cy="676211"/>
              </a:xfrm>
              <a:prstGeom prst="rect">
                <a:avLst/>
              </a:prstGeom>
              <a:blipFill rotWithShape="0">
                <a:blip r:embed="rId4"/>
                <a:stretch>
                  <a:fillRect l="-4934" b="-108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2050" y="4726866"/>
            <a:ext cx="3816610" cy="1009699"/>
          </a:xfrm>
          <a:prstGeom prst="rect">
            <a:avLst/>
          </a:prstGeom>
          <a:noFill/>
        </p:spPr>
      </p:pic>
      <p:sp>
        <p:nvSpPr>
          <p:cNvPr id="7" name="Rectangle 6"/>
          <p:cNvSpPr/>
          <p:nvPr/>
        </p:nvSpPr>
        <p:spPr>
          <a:xfrm>
            <a:off x="421639" y="5072332"/>
            <a:ext cx="328859" cy="2760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379034" y="5025688"/>
            <a:ext cx="4140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931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7418" y="500333"/>
            <a:ext cx="47013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2. </a:t>
            </a:r>
            <a:r>
              <a:rPr lang="en-US" dirty="0" err="1" smtClean="0"/>
              <a:t>Metodom</a:t>
            </a:r>
            <a:r>
              <a:rPr lang="en-US" dirty="0" smtClean="0"/>
              <a:t> </a:t>
            </a:r>
            <a:r>
              <a:rPr lang="en-US" dirty="0" err="1" smtClean="0"/>
              <a:t>smjene</a:t>
            </a:r>
            <a:r>
              <a:rPr lang="en-US" dirty="0"/>
              <a:t> </a:t>
            </a:r>
            <a:r>
              <a:rPr lang="en-US" dirty="0" err="1" smtClean="0"/>
              <a:t>izračunati</a:t>
            </a:r>
            <a:r>
              <a:rPr lang="en-US" dirty="0" smtClean="0"/>
              <a:t>: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17585" y="1207697"/>
                <a:ext cx="4735902" cy="6208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/>
                  <a:t>a) </a:t>
                </a:r>
                <a14:m>
                  <m:oMath xmlns:m="http://schemas.openxmlformats.org/officeDocument/2006/math">
                    <m:nary>
                      <m:nary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  <m:e>
                        <m:f>
                          <m:fPr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+2</m:t>
                            </m:r>
                          </m:den>
                        </m:f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e>
                    </m:nary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7585" y="1207697"/>
                <a:ext cx="4735902" cy="620876"/>
              </a:xfrm>
              <a:prstGeom prst="rect">
                <a:avLst/>
              </a:prstGeom>
              <a:blipFill rotWithShape="0">
                <a:blip r:embed="rId2"/>
                <a:stretch>
                  <a:fillRect l="-2059" b="-68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17585" y="2287278"/>
                <a:ext cx="3674853" cy="5931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/>
                  <a:t>b) </a:t>
                </a:r>
                <a14:m>
                  <m:oMath xmlns:m="http://schemas.openxmlformats.org/officeDocument/2006/math">
                    <m:nary>
                      <m:nary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  <m:e>
                        <m:d>
                          <m:d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sSup>
                              <m:sSupPr>
                                <m:ctrlP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−1)</m:t>
                                </m:r>
                              </m:e>
                              <m:sup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  <m:sup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sup>
                            </m:sSup>
                          </m:e>
                        </m:d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e>
                    </m:nary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7585" y="2287278"/>
                <a:ext cx="3674853" cy="593176"/>
              </a:xfrm>
              <a:prstGeom prst="rect">
                <a:avLst/>
              </a:prstGeom>
              <a:blipFill rotWithShape="0">
                <a:blip r:embed="rId3"/>
                <a:stretch>
                  <a:fillRect l="-2653" b="-112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517585" y="3462009"/>
                <a:ext cx="2544793" cy="5916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/>
                  <a:t>c) </a:t>
                </a:r>
                <a14:m>
                  <m:oMath xmlns:m="http://schemas.openxmlformats.org/officeDocument/2006/math">
                    <m:nary>
                      <m:nary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  <m:e>
                        <m:rad>
                          <m:radPr>
                            <m:degHide m:val="on"/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+3</m:t>
                            </m:r>
                          </m:e>
                        </m:rad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e>
                    </m:nary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7585" y="3462009"/>
                <a:ext cx="2544793" cy="591637"/>
              </a:xfrm>
              <a:prstGeom prst="rect">
                <a:avLst/>
              </a:prstGeom>
              <a:blipFill rotWithShape="0">
                <a:blip r:embed="rId4"/>
                <a:stretch>
                  <a:fillRect l="-3837" b="-134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17585" y="4629391"/>
                <a:ext cx="2570672" cy="6683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/>
                  <a:t>d) </a:t>
                </a:r>
                <a14:m>
                  <m:oMath xmlns:m="http://schemas.openxmlformats.org/officeDocument/2006/math">
                    <m:nary>
                      <m:nary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sup>
                      <m:e>
                        <m:f>
                          <m:fPr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sSup>
                              <m:sSupPr>
                                <m:ctrlPr>
                                  <a:rPr lang="en-US" sz="240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𝑙𝑛𝑥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e>
                              <m:sup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sup>
                            </m:sSup>
                          </m:num>
                          <m:den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den>
                        </m:f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e>
                    </m:nary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7585" y="4629391"/>
                <a:ext cx="2570672" cy="668388"/>
              </a:xfrm>
              <a:prstGeom prst="rect">
                <a:avLst/>
              </a:prstGeom>
              <a:blipFill rotWithShape="0">
                <a:blip r:embed="rId5"/>
                <a:stretch>
                  <a:fillRect l="-3791" b="-63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56198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4"/>
              <p:cNvSpPr txBox="1"/>
              <p:nvPr/>
            </p:nvSpPr>
            <p:spPr>
              <a:xfrm>
                <a:off x="460661" y="1574041"/>
                <a:ext cx="4301120" cy="43291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sr-Latn-ME" sz="2000" b="1" i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itchFamily="34" charset="0"/>
                    <a:cs typeface="Calibri" panose="020F0502020204030204" pitchFamily="34" charset="0"/>
                  </a:rPr>
                  <a:t>1. Metodom smjene riješiti: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ctrlPr>
                            <a:rPr lang="sr-Latn-ME" sz="2000" b="1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sr-Latn-ME" sz="2000" b="1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sr-Latn-ME" sz="2000" b="1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  <m:e>
                          <m:f>
                            <m:fPr>
                              <m:ctrlPr>
                                <a:rPr lang="sr-Latn-ME" sz="2000" b="1" i="1" smtClean="0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ME" sz="2000" b="1" i="1" smtClean="0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  <m:r>
                                <a:rPr lang="sr-Latn-ME" sz="2000" b="1" i="1" smtClean="0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𝒙𝒅𝒙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sr-Latn-ME" sz="2000" b="1" i="1" smtClean="0">
                                      <a:solidFill>
                                        <a:schemeClr val="tx1">
                                          <a:lumMod val="75000"/>
                                          <a:lumOff val="2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sr-Latn-ME" sz="2000" b="1" i="1" smtClean="0">
                                      <a:solidFill>
                                        <a:schemeClr val="tx1">
                                          <a:lumMod val="75000"/>
                                          <a:lumOff val="2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sr-Latn-ME" sz="2000" b="1" i="1" smtClean="0">
                                      <a:solidFill>
                                        <a:schemeClr val="tx1">
                                          <a:lumMod val="75000"/>
                                          <a:lumOff val="2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sr-Latn-ME" sz="2000" b="1" i="1" smtClean="0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sr-Latn-ME" sz="2000" b="1" i="1" smtClean="0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den>
                          </m:f>
                        </m:e>
                      </m:nary>
                    </m:oMath>
                  </m:oMathPara>
                </a14:m>
                <a:endParaRPr lang="en-US" sz="2000" b="1" i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anose="020F0502020204030204" pitchFamily="34" charset="0"/>
                </a:endParaRPr>
              </a:p>
              <a:p>
                <a:endParaRPr lang="sr-Latn-ME" sz="2000" b="1" i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anose="020F0502020204030204" pitchFamily="34" charset="0"/>
                </a:endParaRPr>
              </a:p>
              <a:p>
                <a:r>
                  <a:rPr lang="sr-Latn-ME" sz="2000" b="1" i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itchFamily="34" charset="0"/>
                    <a:cs typeface="Calibri" panose="020F0502020204030204" pitchFamily="34" charset="0"/>
                  </a:rPr>
                  <a:t>2. Metodom smjene riješiti: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ctrlPr>
                            <a:rPr lang="en-US" b="1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sr-Latn-ME" b="1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f>
                            <m:fPr>
                              <m:ctrlPr>
                                <a:rPr lang="en-US" b="1" i="1" smtClean="0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1" i="1" smtClean="0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𝝅</m:t>
                              </m:r>
                            </m:num>
                            <m:den>
                              <m:r>
                                <a:rPr lang="sr-Latn-ME" b="1" i="1" smtClean="0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𝟗</m:t>
                              </m:r>
                            </m:den>
                          </m:f>
                        </m:sup>
                        <m:e>
                          <m:r>
                            <a:rPr lang="sr-Latn-ME" b="1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𝒔𝒊𝒏</m:t>
                          </m:r>
                          <m:r>
                            <a:rPr lang="sr-Latn-ME" b="1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sr-Latn-ME" b="1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𝒙𝒅𝒙</m:t>
                          </m:r>
                        </m:e>
                      </m:nary>
                    </m:oMath>
                  </m:oMathPara>
                </a14:m>
                <a:endParaRPr lang="en-US" b="1" i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endParaRPr lang="sr-Latn-ME" b="1" i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r>
                  <a:rPr lang="sr-Latn-ME" sz="2000" b="1" i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3. Metodom smjene riješiti: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ctrlPr>
                            <a:rPr lang="en-US" b="1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sr-Latn-ME" b="1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sr-Latn-ME" b="1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  <m:e>
                          <m:r>
                            <a:rPr lang="sr-Latn-ME" b="1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sSup>
                            <m:sSupPr>
                              <m:ctrlPr>
                                <a:rPr lang="sr-Latn-ME" b="1" i="1" smtClean="0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ME" b="1" i="1" smtClean="0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p>
                              <m:sSup>
                                <m:sSupPr>
                                  <m:ctrlPr>
                                    <a:rPr lang="sr-Latn-ME" b="1" i="1" smtClean="0">
                                      <a:solidFill>
                                        <a:schemeClr val="tx1">
                                          <a:lumMod val="75000"/>
                                          <a:lumOff val="2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sr-Latn-ME" b="1" i="1" smtClean="0">
                                      <a:solidFill>
                                        <a:schemeClr val="tx1">
                                          <a:lumMod val="75000"/>
                                          <a:lumOff val="2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sr-Latn-ME" b="1" i="1" smtClean="0">
                                      <a:solidFill>
                                        <a:schemeClr val="tx1">
                                          <a:lumMod val="75000"/>
                                          <a:lumOff val="2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sup>
                          </m:sSup>
                          <m:r>
                            <a:rPr lang="sr-Latn-ME" b="1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</m:oMath>
                  </m:oMathPara>
                </a14:m>
                <a:endParaRPr lang="en-US" b="1" i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661" y="1574041"/>
                <a:ext cx="4301120" cy="4329198"/>
              </a:xfrm>
              <a:prstGeom prst="rect">
                <a:avLst/>
              </a:prstGeom>
              <a:blipFill rotWithShape="0">
                <a:blip r:embed="rId2"/>
                <a:stretch>
                  <a:fillRect l="-1560" t="-7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/>
          <p:cNvSpPr txBox="1"/>
          <p:nvPr/>
        </p:nvSpPr>
        <p:spPr>
          <a:xfrm>
            <a:off x="460661" y="508958"/>
            <a:ext cx="3571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Domaći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2437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TM03090434[[fn=Wood Type]]</Template>
  <TotalTime>1945</TotalTime>
  <Words>166</Words>
  <Application>Microsoft Office PowerPoint</Application>
  <PresentationFormat>Widescreen</PresentationFormat>
  <Paragraphs>52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6" baseType="lpstr">
      <vt:lpstr>Arial</vt:lpstr>
      <vt:lpstr>Calibri</vt:lpstr>
      <vt:lpstr>Cambria Math</vt:lpstr>
      <vt:lpstr>Franklin Gothic Medium</vt:lpstr>
      <vt:lpstr>Rockwell</vt:lpstr>
      <vt:lpstr>Rockwell Condensed</vt:lpstr>
      <vt:lpstr>Wingdings</vt:lpstr>
      <vt:lpstr>Wood Type</vt:lpstr>
      <vt:lpstr> Određeni integral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BIOS I priprema za instalaciju operativnog sistema</dc:title>
  <dc:creator>Korisnik</dc:creator>
  <cp:lastModifiedBy>Korisnik</cp:lastModifiedBy>
  <cp:revision>166</cp:revision>
  <dcterms:created xsi:type="dcterms:W3CDTF">2020-11-08T09:24:49Z</dcterms:created>
  <dcterms:modified xsi:type="dcterms:W3CDTF">2021-04-27T09:54:05Z</dcterms:modified>
</cp:coreProperties>
</file>