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763" r:id="rId4"/>
    <p:sldId id="266" r:id="rId5"/>
    <p:sldId id="764" r:id="rId6"/>
    <p:sldId id="765" r:id="rId7"/>
    <p:sldId id="766" r:id="rId8"/>
    <p:sldId id="799" r:id="rId9"/>
    <p:sldId id="772" r:id="rId10"/>
    <p:sldId id="264" r:id="rId1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CADA1-86A2-4889-8403-023DADB5A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0732AF-D1AF-4F61-A3CF-DB6841AD2E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4A479C-B003-4F6B-9F08-2D0C20D91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54AD9-6897-44FC-80C9-B88A99D8470B}" type="datetimeFigureOut">
              <a:rPr lang="sr-Latn-ME" smtClean="0"/>
              <a:t>21.1.2019.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4BE37-BBA6-49BA-AFE6-5DB7F90E2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A28C7A-2419-403A-8990-DB4050232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BB036-F5F1-413C-B8A9-1CB06943310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059126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D80BF-E3E4-4188-B9AD-80BD52E51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CD12B3-24AD-46FF-B411-766F6B150B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3BBEFF-D153-4A25-9EDB-3DEC27A55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54AD9-6897-44FC-80C9-B88A99D8470B}" type="datetimeFigureOut">
              <a:rPr lang="sr-Latn-ME" smtClean="0"/>
              <a:t>21.1.2019.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B90EF9-6AF1-4771-8E29-8FAB77809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936A66-1BE6-4C87-8B43-33A098A98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BB036-F5F1-413C-B8A9-1CB06943310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70732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F30D5B-BAF4-421D-907B-6C0A425BD2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760F0A-BC16-4EE3-9306-210D4940F8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8BD0A5-6F68-419D-8183-8F9B2715E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54AD9-6897-44FC-80C9-B88A99D8470B}" type="datetimeFigureOut">
              <a:rPr lang="sr-Latn-ME" smtClean="0"/>
              <a:t>21.1.2019.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76C25-C063-4139-B119-332481FFD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E68E3-609D-455B-A984-A28D38784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BB036-F5F1-413C-B8A9-1CB06943310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636456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rilagođeni izgled">
    <p:bg>
      <p:bgPr>
        <a:solidFill>
          <a:srgbClr val="0D13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defRPr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285709" y="6357958"/>
            <a:ext cx="1682744" cy="280966"/>
          </a:xfrm>
        </p:spPr>
        <p:txBody>
          <a:bodyPr/>
          <a:lstStyle>
            <a:lvl1pPr>
              <a:defRPr b="1">
                <a:solidFill>
                  <a:srgbClr val="F6B941"/>
                </a:solidFill>
              </a:defRPr>
            </a:lvl1pPr>
          </a:lstStyle>
          <a:p>
            <a:pPr>
              <a:defRPr/>
            </a:pPr>
            <a:r>
              <a:rPr lang="en-US" dirty="0" err="1"/>
              <a:t>Sanda</a:t>
            </a:r>
            <a:r>
              <a:rPr lang="en-US" dirty="0"/>
              <a:t> 2015.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C000"/>
                </a:solidFill>
              </a:defRPr>
            </a:lvl1pPr>
          </a:lstStyle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zervirano mjesto teksta 6"/>
          <p:cNvSpPr>
            <a:spLocks noGrp="1"/>
          </p:cNvSpPr>
          <p:nvPr>
            <p:ph type="body" sz="quarter" idx="13"/>
          </p:nvPr>
        </p:nvSpPr>
        <p:spPr>
          <a:xfrm>
            <a:off x="571461" y="1643051"/>
            <a:ext cx="11144328" cy="4071937"/>
          </a:xfrm>
        </p:spPr>
        <p:txBody>
          <a:bodyPr/>
          <a:lstStyle>
            <a:lvl1pPr>
              <a:buClr>
                <a:srgbClr val="F6B940"/>
              </a:buClr>
              <a:defRPr>
                <a:solidFill>
                  <a:srgbClr val="FFFFFF"/>
                </a:solidFill>
                <a:effectLst/>
              </a:defRPr>
            </a:lvl1pPr>
            <a:lvl2pPr>
              <a:buClr>
                <a:srgbClr val="DF980B"/>
              </a:buClr>
              <a:defRPr>
                <a:solidFill>
                  <a:srgbClr val="FFFFFF"/>
                </a:solidFill>
                <a:effectLst/>
              </a:defRPr>
            </a:lvl2pPr>
            <a:lvl3pPr>
              <a:buClr>
                <a:srgbClr val="DF980B"/>
              </a:buClr>
              <a:defRPr>
                <a:solidFill>
                  <a:schemeClr val="accent1">
                    <a:lumMod val="40000"/>
                    <a:lumOff val="60000"/>
                  </a:schemeClr>
                </a:solidFill>
                <a:effectLst/>
              </a:defRPr>
            </a:lvl3pPr>
            <a:lvl4pPr>
              <a:buClr>
                <a:srgbClr val="DF980B"/>
              </a:buCl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buClr>
                <a:srgbClr val="DF980B"/>
              </a:buCl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hr-HR" dirty="0"/>
              <a:t>Kliknite da biste uredili stilove teksta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</a:t>
            </a:r>
          </a:p>
        </p:txBody>
      </p:sp>
    </p:spTree>
    <p:extLst>
      <p:ext uri="{BB962C8B-B14F-4D97-AF65-F5344CB8AC3E}">
        <p14:creationId xmlns:p14="http://schemas.microsoft.com/office/powerpoint/2010/main" val="27870834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B783E-C965-4CDD-BC0B-DDA8C1BBB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4D2A1-17AC-4ED2-B2B8-FED280CD0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38E822-F281-46D2-8AEE-7AA953720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54AD9-6897-44FC-80C9-B88A99D8470B}" type="datetimeFigureOut">
              <a:rPr lang="sr-Latn-ME" smtClean="0"/>
              <a:t>21.1.2019.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7BABD-3C57-42A2-8FA1-5A6A58E7F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680615-D696-445D-BD2E-312D4BF78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BB036-F5F1-413C-B8A9-1CB06943310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8679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8BCBB-F81D-45AA-9789-F06FCEEAF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CF5046-AB0B-49E8-B12D-7BA2260FA2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7EC29F-8151-42B8-A391-061A23F42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54AD9-6897-44FC-80C9-B88A99D8470B}" type="datetimeFigureOut">
              <a:rPr lang="sr-Latn-ME" smtClean="0"/>
              <a:t>21.1.2019.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8933F-89D1-4191-B6D6-338A2CAA4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8E6C8-B0CA-4B48-A97B-2340BABAD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BB036-F5F1-413C-B8A9-1CB06943310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120112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AC98D-E59C-4CBA-9476-EC5812153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347E86-1688-4FA3-8150-C895C93411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A8E801-CBC1-439B-B42F-982718679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838EC1-F0B2-4B1F-8D34-00F9FD659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54AD9-6897-44FC-80C9-B88A99D8470B}" type="datetimeFigureOut">
              <a:rPr lang="sr-Latn-ME" smtClean="0"/>
              <a:t>21.1.2019.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B93DAB-1D4F-4EA9-8B24-6AA8A0767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0364A8-6D49-4589-9B8C-623C1FFC4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BB036-F5F1-413C-B8A9-1CB06943310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453601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0986E-E130-4DD4-A5F8-2055E82E9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16D3CB-AC2A-424A-9F92-28FEE0F583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FB56F6-0CF5-44C3-8EB5-BCAC3D4CBD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6F762D-35BB-46EF-8E91-118A3B057C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334416-2CA2-4F2B-8EC3-AE610C144C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0FF28D-7EDA-4513-82F4-3D5C983C6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54AD9-6897-44FC-80C9-B88A99D8470B}" type="datetimeFigureOut">
              <a:rPr lang="sr-Latn-ME" smtClean="0"/>
              <a:t>21.1.2019.</a:t>
            </a:fld>
            <a:endParaRPr lang="sr-Latn-M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4A5A13-0ED8-4AD8-AF5E-7A24A0F99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BDD1A1-3C0D-4BFC-8927-8144077B8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BB036-F5F1-413C-B8A9-1CB06943310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895399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BB0DA-4176-4319-945F-433987891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430B43-588C-411B-B2CA-6BDD60EA2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54AD9-6897-44FC-80C9-B88A99D8470B}" type="datetimeFigureOut">
              <a:rPr lang="sr-Latn-ME" smtClean="0"/>
              <a:t>21.1.2019.</a:t>
            </a:fld>
            <a:endParaRPr lang="sr-Latn-M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9510B5-3E50-4590-9438-882271E9B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C4A8E7-CA25-423B-9F02-DCE26E877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BB036-F5F1-413C-B8A9-1CB06943310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606263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7ABFAF-0555-4175-92D3-BA7E85D04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54AD9-6897-44FC-80C9-B88A99D8470B}" type="datetimeFigureOut">
              <a:rPr lang="sr-Latn-ME" smtClean="0"/>
              <a:t>21.1.2019.</a:t>
            </a:fld>
            <a:endParaRPr lang="sr-Latn-M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B52191-E867-4A8C-B04C-FA3179A1F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E3B87E-B2DF-41AE-8FA2-F46D167BE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BB036-F5F1-413C-B8A9-1CB06943310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347680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AF091-CEA2-4685-8541-F5F091A02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EF12D-E3C9-429B-B199-2A4081693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5336F4-5BB9-45CB-A82F-EAACB1A3EA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D08A82-56FF-478A-B213-B1695A7D0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54AD9-6897-44FC-80C9-B88A99D8470B}" type="datetimeFigureOut">
              <a:rPr lang="sr-Latn-ME" smtClean="0"/>
              <a:t>21.1.2019.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97BD64-5A69-468D-A914-B2D3E338A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D7E4A3-5FA8-4D9E-A17C-B6CC232F6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BB036-F5F1-413C-B8A9-1CB06943310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169041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26A87-6253-4D6B-AE3D-B90BF2723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FC0CAB-A5D7-4EA7-B1E5-2F28EA3340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M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21F227-8B42-4A7A-A0F1-AAC8E3DCB3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A327D3-F5A2-4EA3-B188-93D552189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54AD9-6897-44FC-80C9-B88A99D8470B}" type="datetimeFigureOut">
              <a:rPr lang="sr-Latn-ME" smtClean="0"/>
              <a:t>21.1.2019.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8D8F90-729A-4679-9CC4-C959D451B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7EAA-DCFF-46FF-B569-7E1FAE606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BB036-F5F1-413C-B8A9-1CB06943310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747634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13089D-0846-4E41-83AD-46FF2F184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9779B8-46E6-409C-9BFF-B95F93E667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253BF7-6F82-4221-8640-500A713040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54AD9-6897-44FC-80C9-B88A99D8470B}" type="datetimeFigureOut">
              <a:rPr lang="sr-Latn-ME" smtClean="0"/>
              <a:t>21.1.2019.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480596-24A9-44DD-B2CD-7712FB5A5E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6D42B8-5E20-4D08-885D-79A727FDE0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BB036-F5F1-413C-B8A9-1CB06943310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678983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5555856-9970-4BC3-9AA9-6A917F53A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9972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F487851-BFAF-46D8-A1ED-50CAD6E46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21EA50-68A1-4D94-9B82-AF9F6B2293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484" y="4267832"/>
            <a:ext cx="4805996" cy="1297115"/>
          </a:xfrm>
        </p:spPr>
        <p:txBody>
          <a:bodyPr anchor="t">
            <a:normAutofit/>
          </a:bodyPr>
          <a:lstStyle/>
          <a:p>
            <a:pPr algn="l"/>
            <a:r>
              <a:rPr lang="sr-Latn-ME" sz="4400" dirty="0">
                <a:solidFill>
                  <a:srgbClr val="000000"/>
                </a:solidFill>
              </a:rPr>
              <a:t>MS WORD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EE59AB-8C06-443E-BAF3-3946EE6BAE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788" y="3428999"/>
            <a:ext cx="4805691" cy="838831"/>
          </a:xfrm>
        </p:spPr>
        <p:txBody>
          <a:bodyPr anchor="b">
            <a:normAutofit/>
          </a:bodyPr>
          <a:lstStyle/>
          <a:p>
            <a:pPr algn="l"/>
            <a:r>
              <a:rPr lang="sr-Latn-ME" sz="1800" dirty="0">
                <a:solidFill>
                  <a:srgbClr val="000000"/>
                </a:solidFill>
              </a:rPr>
              <a:t>Simboli</a:t>
            </a:r>
            <a:r>
              <a:rPr lang="sr-Latn-ME" sz="1800">
                <a:solidFill>
                  <a:srgbClr val="000000"/>
                </a:solidFill>
              </a:rPr>
              <a:t>, Nabrajanja</a:t>
            </a:r>
            <a:endParaRPr lang="sr-Latn-ME" sz="1800" dirty="0">
              <a:solidFill>
                <a:srgbClr val="000000"/>
              </a:solidFill>
            </a:endParaRPr>
          </a:p>
        </p:txBody>
      </p:sp>
      <p:sp>
        <p:nvSpPr>
          <p:cNvPr id="14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27121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630991FD-F213-4E49-8DC3-B0207A3A22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9770" y="1851561"/>
            <a:ext cx="4141760" cy="4069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882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A499E-E8BC-4E26-A5AE-0796ECD48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99682"/>
            <a:ext cx="10515600" cy="7434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Latn-ME" sz="4000" dirty="0"/>
              <a:t>HVALA NA PAŽNJI</a:t>
            </a:r>
          </a:p>
        </p:txBody>
      </p:sp>
    </p:spTree>
    <p:extLst>
      <p:ext uri="{BB962C8B-B14F-4D97-AF65-F5344CB8AC3E}">
        <p14:creationId xmlns:p14="http://schemas.microsoft.com/office/powerpoint/2010/main" val="2716655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1CDD38-B944-45F4-920B-220D71B16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237" y="914400"/>
            <a:ext cx="36576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Simboli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90120-7689-4293-B7E9-28F905F07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237" y="4170501"/>
            <a:ext cx="3657600" cy="1525597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sr-Latn-ME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U Word-u postoji mogućnost </a:t>
            </a:r>
            <a:r>
              <a:rPr lang="sr-Latn-ME" sz="2000" dirty="0">
                <a:solidFill>
                  <a:srgbClr val="FFFFFF"/>
                </a:solidFill>
              </a:rPr>
              <a:t>unosa simbola i posebnih znakova kojih nema na tastaturi.</a:t>
            </a:r>
            <a:endParaRPr lang="en-US" sz="20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screenshot of a computer&#10;&#10;Description automatically generated">
            <a:extLst>
              <a:ext uri="{FF2B5EF4-FFF2-40B4-BE49-F238E27FC236}">
                <a16:creationId xmlns:a16="http://schemas.microsoft.com/office/drawing/2014/main" id="{BB4D91AF-FDE6-4B7A-9246-E36AB6C078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2162" y="492573"/>
            <a:ext cx="5996864" cy="588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660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Vježba 1.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10" name="Tablic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248916"/>
              </p:ext>
            </p:extLst>
          </p:nvPr>
        </p:nvGraphicFramePr>
        <p:xfrm>
          <a:off x="2166910" y="1571613"/>
          <a:ext cx="8062616" cy="4438677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8062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37308">
                <a:tc>
                  <a:txBody>
                    <a:bodyPr/>
                    <a:lstStyle/>
                    <a:p>
                      <a:pPr marL="173038" marR="0" lvl="1" indent="-15875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hr-HR" sz="2400" dirty="0"/>
                        <a:t>Kreirati novi prazan dokument. Sačuvati ga na Desktopu pod nazivom Simboli.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7281">
                <a:tc>
                  <a:txBody>
                    <a:bodyPr/>
                    <a:lstStyle/>
                    <a:p>
                      <a:pPr marL="174625" indent="0" eaLnBrk="1" hangingPunct="1">
                        <a:defRPr/>
                      </a:pPr>
                      <a:r>
                        <a:rPr kumimoji="0" lang="hr-HR" sz="24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U novootvoreni dokument umetnuti simbole:</a:t>
                      </a:r>
                      <a:br>
                        <a:rPr lang="hr-HR" sz="2400" dirty="0"/>
                      </a:br>
                      <a:br>
                        <a:rPr lang="hr-HR" sz="2400" dirty="0"/>
                      </a:br>
                      <a:r>
                        <a:rPr lang="hr-HR" sz="3200" dirty="0"/>
                        <a:t>     </a:t>
                      </a:r>
                      <a:r>
                        <a:rPr lang="en-US" sz="3200" dirty="0">
                          <a:sym typeface="Wingdings" pitchFamily="2" charset="2"/>
                        </a:rPr>
                        <a:t></a:t>
                      </a:r>
                      <a:r>
                        <a:rPr lang="hr-HR" sz="3200" dirty="0">
                          <a:sym typeface="Wingdings" pitchFamily="2" charset="2"/>
                        </a:rPr>
                        <a:t>  </a:t>
                      </a:r>
                      <a:r>
                        <a:rPr lang="en-US" sz="3200" dirty="0">
                          <a:sym typeface="Wingdings" pitchFamily="2" charset="2"/>
                        </a:rPr>
                        <a:t>½</a:t>
                      </a:r>
                      <a:r>
                        <a:rPr lang="hr-HR" sz="3200" dirty="0">
                          <a:sym typeface="Wingdings" pitchFamily="2" charset="2"/>
                        </a:rPr>
                        <a:t>  </a:t>
                      </a:r>
                      <a:r>
                        <a:rPr lang="en-US" sz="3200" dirty="0">
                          <a:sym typeface="Wingdings" pitchFamily="2" charset="2"/>
                        </a:rPr>
                        <a:t>¶</a:t>
                      </a:r>
                      <a:r>
                        <a:rPr lang="hr-HR" sz="3200" dirty="0">
                          <a:sym typeface="Wingdings" pitchFamily="2" charset="2"/>
                        </a:rPr>
                        <a:t>  </a:t>
                      </a:r>
                      <a:r>
                        <a:rPr lang="en-US" sz="3200" dirty="0">
                          <a:sym typeface="Wingdings" pitchFamily="2" charset="2"/>
                        </a:rPr>
                        <a:t>€</a:t>
                      </a:r>
                      <a:r>
                        <a:rPr lang="hr-HR" sz="3200" dirty="0">
                          <a:sym typeface="Wingdings" pitchFamily="2" charset="2"/>
                        </a:rPr>
                        <a:t>  </a:t>
                      </a:r>
                      <a:r>
                        <a:rPr lang="el-GR" sz="3200" dirty="0">
                          <a:sym typeface="Wingdings" pitchFamily="2" charset="2"/>
                        </a:rPr>
                        <a:t>Ω</a:t>
                      </a:r>
                      <a:r>
                        <a:rPr lang="hr-HR" sz="3200" dirty="0">
                          <a:sym typeface="Wingdings" pitchFamily="2" charset="2"/>
                        </a:rPr>
                        <a:t>  </a:t>
                      </a:r>
                      <a:r>
                        <a:rPr lang="el-GR" sz="3200" dirty="0">
                          <a:sym typeface="Wingdings" pitchFamily="2" charset="2"/>
                        </a:rPr>
                        <a:t>∞</a:t>
                      </a:r>
                      <a:r>
                        <a:rPr lang="hr-HR" sz="3200" dirty="0">
                          <a:sym typeface="Wingdings" pitchFamily="2" charset="2"/>
                        </a:rPr>
                        <a:t>  </a:t>
                      </a:r>
                      <a:r>
                        <a:rPr lang="el-GR" sz="3200" dirty="0">
                          <a:sym typeface="Wingdings" pitchFamily="2" charset="2"/>
                        </a:rPr>
                        <a:t>♫</a:t>
                      </a:r>
                      <a:r>
                        <a:rPr lang="hr-HR" sz="3200" dirty="0">
                          <a:sym typeface="Wingdings" pitchFamily="2" charset="2"/>
                        </a:rPr>
                        <a:t>  </a:t>
                      </a:r>
                      <a:r>
                        <a:rPr lang="el-GR" sz="3200" dirty="0">
                          <a:sym typeface="Wingdings" pitchFamily="2" charset="2"/>
                        </a:rPr>
                        <a:t>♣</a:t>
                      </a:r>
                      <a:r>
                        <a:rPr lang="hr-HR" sz="3200" dirty="0">
                          <a:sym typeface="Wingdings" pitchFamily="2" charset="2"/>
                        </a:rPr>
                        <a:t>  </a:t>
                      </a:r>
                      <a:r>
                        <a:rPr lang="el-GR" sz="3200" dirty="0">
                          <a:sym typeface="Symbol" pitchFamily="18" charset="2"/>
                        </a:rPr>
                        <a:t></a:t>
                      </a:r>
                      <a:r>
                        <a:rPr lang="hr-HR" sz="3200" dirty="0">
                          <a:sym typeface="Symbol" pitchFamily="18" charset="2"/>
                        </a:rPr>
                        <a:t>  </a:t>
                      </a:r>
                      <a:r>
                        <a:rPr lang="el-GR" sz="3200" dirty="0">
                          <a:sym typeface="Symbol" pitchFamily="18" charset="2"/>
                        </a:rPr>
                        <a:t></a:t>
                      </a:r>
                      <a:r>
                        <a:rPr lang="hr-HR" sz="3200" dirty="0">
                          <a:sym typeface="Symbol" pitchFamily="18" charset="2"/>
                        </a:rPr>
                        <a:t>  </a:t>
                      </a:r>
                      <a:r>
                        <a:rPr lang="el-GR" sz="3200" dirty="0">
                          <a:sym typeface="Symbol" pitchFamily="18" charset="2"/>
                        </a:rPr>
                        <a:t></a:t>
                      </a:r>
                      <a:r>
                        <a:rPr lang="hr-HR" sz="3200" dirty="0">
                          <a:sym typeface="Symbol" pitchFamily="18" charset="2"/>
                        </a:rPr>
                        <a:t>  </a:t>
                      </a:r>
                      <a:r>
                        <a:rPr lang="el-GR" sz="3200" dirty="0">
                          <a:sym typeface="Symbol" pitchFamily="18" charset="2"/>
                        </a:rPr>
                        <a:t>Σ</a:t>
                      </a:r>
                      <a:r>
                        <a:rPr lang="hr-HR" sz="3200" dirty="0">
                          <a:sym typeface="Symbol" pitchFamily="18" charset="2"/>
                        </a:rPr>
                        <a:t>  </a:t>
                      </a:r>
                      <a:r>
                        <a:rPr lang="el-GR" sz="3200" dirty="0">
                          <a:sym typeface="Symbol" pitchFamily="18" charset="2"/>
                        </a:rPr>
                        <a:t>λ</a:t>
                      </a:r>
                      <a:r>
                        <a:rPr lang="hr-HR" sz="3200" dirty="0">
                          <a:sym typeface="Symbol" pitchFamily="18" charset="2"/>
                        </a:rPr>
                        <a:t>  </a:t>
                      </a:r>
                      <a:r>
                        <a:rPr lang="el-GR" sz="3200" dirty="0">
                          <a:sym typeface="Symbol" pitchFamily="18" charset="2"/>
                        </a:rPr>
                        <a:t>‰</a:t>
                      </a:r>
                      <a:endParaRPr lang="hr-HR" sz="3200" dirty="0">
                        <a:sym typeface="Symbol" pitchFamily="18" charset="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marL="17462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Symbol" pitchFamily="18" charset="2"/>
                        </a:rPr>
                        <a:t>Simbolima postaviti veličinu znakova 26 i plavu boju.</a:t>
                      </a:r>
                      <a:endParaRPr kumimoji="0" lang="hr-HR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marL="180975" indent="0" algn="just"/>
                      <a:r>
                        <a:rPr kumimoji="0" lang="en-US" sz="2400" b="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Tako</a:t>
                      </a:r>
                      <a:r>
                        <a:rPr kumimoji="0" lang="en-US" sz="24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kumimoji="0" lang="en-US" sz="2400" b="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promijenjen</a:t>
                      </a:r>
                      <a:r>
                        <a:rPr kumimoji="0" lang="en-US" sz="24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kumimoji="0" lang="en-US" sz="2400" b="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dokument</a:t>
                      </a:r>
                      <a:r>
                        <a:rPr kumimoji="0" lang="en-US" sz="24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kumimoji="0" lang="en-US" sz="2400" b="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spremiti</a:t>
                      </a:r>
                      <a:r>
                        <a:rPr kumimoji="0" lang="en-US" sz="24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pa </a:t>
                      </a:r>
                      <a:r>
                        <a:rPr kumimoji="0" lang="en-US" sz="2400" b="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zatvoriti</a:t>
                      </a:r>
                      <a:r>
                        <a:rPr lang="en-US" sz="2400" dirty="0"/>
                        <a:t>.</a:t>
                      </a:r>
                      <a:endParaRPr lang="hr-HR" sz="2400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9186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9899462-FC16-43B0-966B-FCA2634507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654295" y="478232"/>
            <a:ext cx="7034121" cy="5918673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7823F8-5505-4A56-8A53-2C3F70445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1053711"/>
            <a:ext cx="5638994" cy="1424446"/>
          </a:xfrm>
        </p:spPr>
        <p:txBody>
          <a:bodyPr>
            <a:normAutofit/>
          </a:bodyPr>
          <a:lstStyle/>
          <a:p>
            <a:r>
              <a:rPr lang="sr-Latn-ME">
                <a:solidFill>
                  <a:srgbClr val="FFFFFF"/>
                </a:solidFill>
              </a:rPr>
              <a:t>Nabrajanje</a:t>
            </a:r>
          </a:p>
        </p:txBody>
      </p:sp>
      <p:pic>
        <p:nvPicPr>
          <p:cNvPr id="5" name="Picture 5" descr="wo162">
            <a:extLst>
              <a:ext uri="{FF2B5EF4-FFF2-40B4-BE49-F238E27FC236}">
                <a16:creationId xmlns:a16="http://schemas.microsoft.com/office/drawing/2014/main" id="{261159CF-B5AF-42DA-BD77-912E03A2F4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3944" y="478232"/>
            <a:ext cx="3658614" cy="2789902"/>
          </a:xfrm>
          <a:prstGeom prst="rect">
            <a:avLst/>
          </a:prstGeom>
          <a:noFill/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AFEA932-2DF1-410C-A00A-7A1E7DBF75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30098" y="2639023"/>
            <a:ext cx="4562441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4" descr="wo161">
            <a:extLst>
              <a:ext uri="{FF2B5EF4-FFF2-40B4-BE49-F238E27FC236}">
                <a16:creationId xmlns:a16="http://schemas.microsoft.com/office/drawing/2014/main" id="{9D9B7BB8-87D5-4E2B-8D68-64B041060B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1886" y="3621256"/>
            <a:ext cx="3662730" cy="2726141"/>
          </a:xfrm>
          <a:prstGeom prst="rect">
            <a:avLst/>
          </a:prstGeom>
          <a:noFill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16657-B167-4B12-8AC2-5172E68A7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2" y="2799889"/>
            <a:ext cx="5747187" cy="2987543"/>
          </a:xfrm>
        </p:spPr>
        <p:txBody>
          <a:bodyPr anchor="t">
            <a:normAutofit/>
          </a:bodyPr>
          <a:lstStyle/>
          <a:p>
            <a:r>
              <a:rPr lang="hr-HR" sz="2400">
                <a:solidFill>
                  <a:srgbClr val="FFFFFF"/>
                </a:solidFill>
              </a:rPr>
              <a:t>Ako u dokumentu postoje nabrajanja, </a:t>
            </a:r>
            <a:r>
              <a:rPr lang="hr-HR" sz="2400" b="1" i="1">
                <a:solidFill>
                  <a:srgbClr val="FFFFFF"/>
                </a:solidFill>
              </a:rPr>
              <a:t>stavke nabrajanja </a:t>
            </a:r>
            <a:r>
              <a:rPr lang="hr-HR" sz="2400">
                <a:solidFill>
                  <a:srgbClr val="FFFFFF"/>
                </a:solidFill>
              </a:rPr>
              <a:t>se mogu </a:t>
            </a:r>
            <a:r>
              <a:rPr lang="hr-HR" sz="2400" b="1" i="1">
                <a:solidFill>
                  <a:srgbClr val="FFFFFF"/>
                </a:solidFill>
              </a:rPr>
              <a:t>označiti grafičkim oznakama, brojevima ili slovima</a:t>
            </a:r>
            <a:r>
              <a:rPr lang="hr-HR" sz="2400">
                <a:solidFill>
                  <a:srgbClr val="FFFFFF"/>
                </a:solidFill>
              </a:rPr>
              <a:t>.</a:t>
            </a:r>
            <a:endParaRPr lang="en-US" sz="2400">
              <a:solidFill>
                <a:srgbClr val="FFFFFF"/>
              </a:solidFill>
            </a:endParaRPr>
          </a:p>
          <a:p>
            <a:endParaRPr lang="sr-Latn-ME" sz="2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800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09B6B1-695A-4E13-A958-9D90AA470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sr-Latn-ME">
                <a:solidFill>
                  <a:schemeClr val="accent1"/>
                </a:solidFill>
              </a:rPr>
              <a:t>Nabrajanja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F8DAA3-DEDA-4E0A-A245-ABAA703DD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hr-HR" sz="2400"/>
              <a:t>Nabrajanja označena g</a:t>
            </a:r>
            <a:r>
              <a:rPr lang="en-US" sz="2400"/>
              <a:t>rafičk</a:t>
            </a:r>
            <a:r>
              <a:rPr lang="hr-HR" sz="2400"/>
              <a:t>im</a:t>
            </a:r>
            <a:r>
              <a:rPr lang="en-US" sz="2400"/>
              <a:t> oznak</a:t>
            </a:r>
            <a:r>
              <a:rPr lang="hr-HR" sz="2400"/>
              <a:t>ama</a:t>
            </a:r>
            <a:r>
              <a:rPr lang="en-US" sz="2400"/>
              <a:t> ili </a:t>
            </a:r>
            <a:r>
              <a:rPr lang="hr-HR" sz="2400"/>
              <a:t>numerisana nabrajanja</a:t>
            </a:r>
            <a:r>
              <a:rPr lang="en-US" sz="2400"/>
              <a:t> mogu se </a:t>
            </a:r>
            <a:r>
              <a:rPr lang="hr-HR" sz="2400"/>
              <a:t>stvoriti:</a:t>
            </a:r>
          </a:p>
          <a:p>
            <a:pPr lvl="1"/>
            <a:r>
              <a:rPr lang="hr-HR" b="1" i="1" dirty="0"/>
              <a:t>na već upisanim</a:t>
            </a:r>
            <a:r>
              <a:rPr lang="en-US" b="1" i="1" dirty="0"/>
              <a:t> </a:t>
            </a:r>
            <a:r>
              <a:rPr lang="hr-HR" b="1" i="1" dirty="0"/>
              <a:t>stavkama </a:t>
            </a:r>
            <a:r>
              <a:rPr lang="hr-HR" dirty="0"/>
              <a:t>nabrajanja,</a:t>
            </a:r>
            <a:r>
              <a:rPr lang="en-US" dirty="0"/>
              <a:t> </a:t>
            </a:r>
            <a:endParaRPr lang="hr-HR" dirty="0"/>
          </a:p>
          <a:p>
            <a:pPr lvl="1"/>
            <a:r>
              <a:rPr lang="en-US" b="1" i="1" dirty="0"/>
              <a:t>za </a:t>
            </a:r>
            <a:r>
              <a:rPr lang="en-US" b="1" i="1"/>
              <a:t>vrijeme</a:t>
            </a:r>
            <a:r>
              <a:rPr lang="en-US" b="1" i="1" dirty="0"/>
              <a:t> </a:t>
            </a:r>
            <a:r>
              <a:rPr lang="en-US" b="1" i="1"/>
              <a:t>upisa</a:t>
            </a:r>
            <a:r>
              <a:rPr lang="hr-HR" b="1" i="1" dirty="0"/>
              <a:t> stavki </a:t>
            </a:r>
            <a:r>
              <a:rPr lang="hr-HR" dirty="0"/>
              <a:t>nabrajanja</a:t>
            </a:r>
            <a:r>
              <a:rPr lang="en-US" dirty="0"/>
              <a:t>.</a:t>
            </a:r>
            <a:endParaRPr lang="hr-HR" dirty="0"/>
          </a:p>
          <a:p>
            <a:pPr lvl="1"/>
            <a:endParaRPr lang="hr-HR" dirty="0"/>
          </a:p>
          <a:p>
            <a:r>
              <a:rPr lang="hr-HR" sz="2400"/>
              <a:t>Pošto se oznakom naglašava početak odlomka, </a:t>
            </a:r>
            <a:r>
              <a:rPr lang="hr-HR" sz="2400" b="1" i="1"/>
              <a:t>u novi red</a:t>
            </a:r>
            <a:r>
              <a:rPr lang="hr-HR" sz="2400"/>
              <a:t> se mora preći pritiskom na tipku [</a:t>
            </a:r>
            <a:r>
              <a:rPr lang="hr-HR" sz="2400" b="1" i="1" u="sng"/>
              <a:t>Enter]</a:t>
            </a:r>
            <a:r>
              <a:rPr lang="hr-HR" sz="2400"/>
              <a:t>.</a:t>
            </a:r>
            <a:endParaRPr lang="en-US" sz="2400"/>
          </a:p>
          <a:p>
            <a:endParaRPr lang="sr-Latn-ME" sz="2400"/>
          </a:p>
        </p:txBody>
      </p:sp>
    </p:spTree>
    <p:extLst>
      <p:ext uri="{BB962C8B-B14F-4D97-AF65-F5344CB8AC3E}">
        <p14:creationId xmlns:p14="http://schemas.microsoft.com/office/powerpoint/2010/main" val="2031893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D49F1-1042-4B87-9E8D-F6C693FE9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Nabrajanja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F987B-5822-43DC-98F9-5A00D9C44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pc="-80" dirty="0"/>
              <a:t>Oznake za nabrajanja se mogu odabrati iz kartice Home:</a:t>
            </a:r>
          </a:p>
          <a:p>
            <a:endParaRPr lang="sr-Latn-ME" dirty="0"/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170E6442-80BF-4145-9BE7-0120EC7294E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47" b="10081"/>
          <a:stretch/>
        </p:blipFill>
        <p:spPr>
          <a:xfrm>
            <a:off x="2608941" y="2637971"/>
            <a:ext cx="6572250" cy="1582058"/>
          </a:xfrm>
          <a:prstGeom prst="rect">
            <a:avLst/>
          </a:prstGeom>
        </p:spPr>
      </p:pic>
      <p:pic>
        <p:nvPicPr>
          <p:cNvPr id="7" name="Slika 26">
            <a:extLst>
              <a:ext uri="{FF2B5EF4-FFF2-40B4-BE49-F238E27FC236}">
                <a16:creationId xmlns:a16="http://schemas.microsoft.com/office/drawing/2014/main" id="{5D8437E2-E545-4EA8-8765-CAC7DCB1C70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977" b="36203"/>
          <a:stretch/>
        </p:blipFill>
        <p:spPr>
          <a:xfrm>
            <a:off x="2090617" y="4069783"/>
            <a:ext cx="3010320" cy="1092200"/>
          </a:xfrm>
          <a:prstGeom prst="rect">
            <a:avLst/>
          </a:prstGeom>
          <a:ln w="28575">
            <a:solidFill>
              <a:schemeClr val="accent1"/>
            </a:solidFill>
          </a:ln>
        </p:spPr>
      </p:pic>
      <p:pic>
        <p:nvPicPr>
          <p:cNvPr id="12" name="Slika 28">
            <a:extLst>
              <a:ext uri="{FF2B5EF4-FFF2-40B4-BE49-F238E27FC236}">
                <a16:creationId xmlns:a16="http://schemas.microsoft.com/office/drawing/2014/main" id="{CAB200DB-C9F8-4863-940F-47291F27C2B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655" b="29932"/>
          <a:stretch/>
        </p:blipFill>
        <p:spPr>
          <a:xfrm>
            <a:off x="6679095" y="4220029"/>
            <a:ext cx="2502096" cy="2496457"/>
          </a:xfrm>
          <a:prstGeom prst="rect">
            <a:avLst/>
          </a:prstGeom>
          <a:ln w="28575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921655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22F1C62-E122-42EE-B760-1D47F0701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sr-Latn-ME" sz="4000">
                <a:solidFill>
                  <a:srgbClr val="FFFFFF"/>
                </a:solidFill>
              </a:rPr>
              <a:t>Grafičke oznake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1B4E4C-06BB-40F6-9E3F-09490C279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r>
              <a:rPr lang="sr-Latn-ME" sz="2000">
                <a:solidFill>
                  <a:srgbClr val="000000"/>
                </a:solidFill>
              </a:rPr>
              <a:t>Kada su u pitanju grafičke oznake moguće je dodati nove u vidu simbola ili slike.</a:t>
            </a:r>
          </a:p>
          <a:p>
            <a:pPr marL="0" indent="0">
              <a:buNone/>
            </a:pPr>
            <a:endParaRPr lang="sr-Latn-ME" sz="200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sr-Latn-ME" sz="2000">
              <a:solidFill>
                <a:srgbClr val="000000"/>
              </a:solidFill>
            </a:endParaRPr>
          </a:p>
        </p:txBody>
      </p:sp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DB338361-7C61-4E82-9426-787549EE24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3137" y="3705225"/>
            <a:ext cx="2482210" cy="2877467"/>
          </a:xfrm>
          <a:prstGeom prst="rect">
            <a:avLst/>
          </a:prstGeom>
        </p:spPr>
      </p:pic>
      <p:pic>
        <p:nvPicPr>
          <p:cNvPr id="11" name="Picture 10" descr="A screenshot of a cell phone&#10;&#10;Description automatically generated">
            <a:extLst>
              <a:ext uri="{FF2B5EF4-FFF2-40B4-BE49-F238E27FC236}">
                <a16:creationId xmlns:a16="http://schemas.microsoft.com/office/drawing/2014/main" id="{FB0B8F69-F7D3-4092-96CC-CFB318FE47A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17"/>
          <a:stretch/>
        </p:blipFill>
        <p:spPr>
          <a:xfrm>
            <a:off x="7028484" y="3612490"/>
            <a:ext cx="2285753" cy="306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728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Vježba 2.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10" name="Tablic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373079"/>
              </p:ext>
            </p:extLst>
          </p:nvPr>
        </p:nvGraphicFramePr>
        <p:xfrm>
          <a:off x="2738414" y="1928802"/>
          <a:ext cx="6984000" cy="327538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698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pPr marL="180975" marR="0" lvl="1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hr-HR" sz="2400" dirty="0"/>
                        <a:t>Otvoriti datoteku Nabrajanja_1.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4325">
                <a:tc>
                  <a:txBody>
                    <a:bodyPr/>
                    <a:lstStyle/>
                    <a:p>
                      <a:pPr marL="174625" indent="0" algn="just" eaLnBrk="1" hangingPunct="1">
                        <a:defRPr/>
                      </a:pPr>
                      <a:r>
                        <a:rPr kumimoji="0" lang="hr-HR" sz="24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Nabrajanje na </a:t>
                      </a:r>
                      <a:r>
                        <a:rPr kumimoji="0" lang="hr-HR" sz="24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stranici 1 </a:t>
                      </a:r>
                      <a:r>
                        <a:rPr kumimoji="0" lang="hr-HR" sz="24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oblikovati u nabrajanje označen grafičkim oznakama (stil oznaka po vlastitom odabiru).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2365">
                <a:tc>
                  <a:txBody>
                    <a:bodyPr/>
                    <a:lstStyle/>
                    <a:p>
                      <a:pPr marL="174625" indent="0" algn="l" eaLnBrk="1" hangingPunct="1">
                        <a:defRPr/>
                      </a:pPr>
                      <a:r>
                        <a:rPr kumimoji="0" lang="hr-HR" sz="2400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Nabrajanje na </a:t>
                      </a:r>
                      <a:r>
                        <a:rPr kumimoji="0" lang="hr-HR" sz="2400" b="1" i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stranici 2 </a:t>
                      </a:r>
                      <a:r>
                        <a:rPr kumimoji="0" lang="hr-HR" sz="2400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oblikovati u </a:t>
                      </a:r>
                      <a:r>
                        <a:rPr kumimoji="0" lang="hr-HR" sz="2400" b="0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numerisani</a:t>
                      </a:r>
                      <a:r>
                        <a:rPr kumimoji="0" lang="hr-HR" sz="2400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popis (stil oznaka po vlastitom odabiru).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5873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Vježba 3.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10" name="Tablic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492342"/>
              </p:ext>
            </p:extLst>
          </p:nvPr>
        </p:nvGraphicFramePr>
        <p:xfrm>
          <a:off x="1991544" y="1628801"/>
          <a:ext cx="8280920" cy="4005043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8280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7667">
                <a:tc>
                  <a:txBody>
                    <a:bodyPr/>
                    <a:lstStyle/>
                    <a:p>
                      <a:pPr marL="180975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hr-HR" sz="2400" dirty="0"/>
                        <a:t>Otvoriti datoteku </a:t>
                      </a:r>
                      <a:r>
                        <a:rPr lang="hr-HR" sz="2400" i="1" dirty="0"/>
                        <a:t>Nabrajanja_2</a:t>
                      </a:r>
                      <a:r>
                        <a:rPr lang="hr-HR" sz="2400" dirty="0"/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7464">
                <a:tc>
                  <a:txBody>
                    <a:bodyPr/>
                    <a:lstStyle/>
                    <a:p>
                      <a:pPr marL="180975" indent="-7938" eaLnBrk="1" hangingPunct="1">
                        <a:defRPr/>
                      </a:pPr>
                      <a:r>
                        <a:rPr kumimoji="0" lang="hr-HR" sz="24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Postojeće nabrajanje preoblikovati u </a:t>
                      </a:r>
                      <a:r>
                        <a:rPr kumimoji="0" lang="hr-HR" sz="2400" b="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numerisano</a:t>
                      </a:r>
                      <a:r>
                        <a:rPr kumimoji="0" lang="hr-HR" sz="24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nabrajanje.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6138">
                <a:tc>
                  <a:txBody>
                    <a:bodyPr/>
                    <a:lstStyle/>
                    <a:p>
                      <a:pPr marL="174625" indent="0" eaLnBrk="1" hangingPunct="1">
                        <a:defRPr/>
                      </a:pPr>
                      <a:r>
                        <a:rPr kumimoji="0" lang="hr-HR" sz="2400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Ukloniti stavku 6.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5035">
                <a:tc>
                  <a:txBody>
                    <a:bodyPr/>
                    <a:lstStyle/>
                    <a:p>
                      <a:pPr marL="17462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4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Umetnuti novu stavku 3. sadržaja:  </a:t>
                      </a:r>
                      <a:r>
                        <a:rPr kumimoji="0" lang="hr-HR" sz="24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Šta je </a:t>
                      </a:r>
                      <a:r>
                        <a:rPr kumimoji="0" lang="hr-HR" sz="2400" b="1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tab</a:t>
                      </a:r>
                      <a:r>
                        <a:rPr kumimoji="0" lang="hr-HR" sz="24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? </a:t>
                      </a:r>
                      <a:endParaRPr kumimoji="0" lang="en-US" sz="24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4683">
                <a:tc>
                  <a:txBody>
                    <a:bodyPr/>
                    <a:lstStyle/>
                    <a:p>
                      <a:pPr marL="17462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400" b="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Nastaviti nabrajanje dodajući stavke:</a:t>
                      </a:r>
                      <a:r>
                        <a:rPr kumimoji="0" lang="hr-HR" sz="2400" b="0" kern="1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kumimoji="0" lang="hr-HR" sz="2400" b="1" kern="1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11</a:t>
                      </a:r>
                      <a:r>
                        <a:rPr kumimoji="0" lang="hr-HR" sz="2400" b="0" kern="1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(Kako se postavlja obrub stranice?) i </a:t>
                      </a:r>
                      <a:r>
                        <a:rPr kumimoji="0" lang="hr-HR" sz="2400" b="1" kern="1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12</a:t>
                      </a:r>
                      <a:r>
                        <a:rPr kumimoji="0" lang="hr-HR" sz="2400" b="0" kern="1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(Čemu služi naredba </a:t>
                      </a:r>
                      <a:r>
                        <a:rPr kumimoji="0" lang="hr-HR" sz="2400" b="0" kern="1200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Find</a:t>
                      </a:r>
                      <a:r>
                        <a:rPr kumimoji="0" lang="hr-HR" sz="2400" b="0" kern="1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?).</a:t>
                      </a:r>
                      <a:endParaRPr kumimoji="0" lang="en-US" sz="24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6736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3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251</Words>
  <Application>Microsoft Office PowerPoint</Application>
  <PresentationFormat>Widescreen</PresentationFormat>
  <Paragraphs>35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Book Antiqua</vt:lpstr>
      <vt:lpstr>Symbol</vt:lpstr>
      <vt:lpstr>Wingdings</vt:lpstr>
      <vt:lpstr>Office Theme</vt:lpstr>
      <vt:lpstr>MS WORD</vt:lpstr>
      <vt:lpstr>Simboli</vt:lpstr>
      <vt:lpstr>Vježba 1.</vt:lpstr>
      <vt:lpstr>Nabrajanje</vt:lpstr>
      <vt:lpstr>Nabrajanja</vt:lpstr>
      <vt:lpstr>Nabrajanja</vt:lpstr>
      <vt:lpstr>Grafičke oznake </vt:lpstr>
      <vt:lpstr>Vježba 2.</vt:lpstr>
      <vt:lpstr>Vježba 3.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 WORD</dc:title>
  <dc:creator>marija z</dc:creator>
  <cp:lastModifiedBy>marija z</cp:lastModifiedBy>
  <cp:revision>2</cp:revision>
  <dcterms:created xsi:type="dcterms:W3CDTF">2019-01-21T16:50:44Z</dcterms:created>
  <dcterms:modified xsi:type="dcterms:W3CDTF">2019-01-21T17:20:48Z</dcterms:modified>
</cp:coreProperties>
</file>