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74" r:id="rId7"/>
    <p:sldId id="263" r:id="rId8"/>
    <p:sldId id="266" r:id="rId9"/>
    <p:sldId id="267" r:id="rId10"/>
    <p:sldId id="275" r:id="rId11"/>
    <p:sldId id="268" r:id="rId12"/>
    <p:sldId id="273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ADEFCC-4AC9-4BED-BB5C-85D694236C65}">
          <p14:sldIdLst>
            <p14:sldId id="256"/>
            <p14:sldId id="257"/>
            <p14:sldId id="258"/>
            <p14:sldId id="259"/>
            <p14:sldId id="260"/>
            <p14:sldId id="274"/>
            <p14:sldId id="263"/>
            <p14:sldId id="266"/>
            <p14:sldId id="267"/>
            <p14:sldId id="275"/>
            <p14:sldId id="268"/>
          </p14:sldIdLst>
        </p14:section>
        <p14:section name="Untitled Section" id="{9503E824-7DEB-4AFA-9DC7-BD10F3A520ED}">
          <p14:sldIdLst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5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E6F2E1-6100-4B39-899C-A6B7A88821B7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0A3E3C-0E3E-4382-93DE-45F4B1AB8A09}">
      <dgm:prSet phldrT="[Text]" custT="1"/>
      <dgm:spPr>
        <a:solidFill>
          <a:schemeClr val="bg2">
            <a:lumMod val="50000"/>
            <a:alpha val="5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sr-Latn-ME" sz="2400" b="1" dirty="0" smtClean="0"/>
            <a:t>POSLOVNA ŠANSA</a:t>
          </a:r>
          <a:endParaRPr lang="en-US" sz="2400" b="1" dirty="0"/>
        </a:p>
      </dgm:t>
    </dgm:pt>
    <dgm:pt modelId="{50692454-BD16-4E63-873B-0655ACBF627B}" type="parTrans" cxnId="{290A6407-9A29-4D12-B139-19FDA6142920}">
      <dgm:prSet/>
      <dgm:spPr/>
      <dgm:t>
        <a:bodyPr/>
        <a:lstStyle/>
        <a:p>
          <a:endParaRPr lang="en-US"/>
        </a:p>
      </dgm:t>
    </dgm:pt>
    <dgm:pt modelId="{B3033341-D7AE-4E36-B24F-6F47C16E3247}" type="sibTrans" cxnId="{290A6407-9A29-4D12-B139-19FDA6142920}">
      <dgm:prSet/>
      <dgm:spPr/>
      <dgm:t>
        <a:bodyPr/>
        <a:lstStyle/>
        <a:p>
          <a:endParaRPr lang="en-US"/>
        </a:p>
      </dgm:t>
    </dgm:pt>
    <dgm:pt modelId="{DE9C42FC-FC99-4155-8A98-3595E81B698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sr-Latn-ME" sz="2000" dirty="0" smtClean="0">
              <a:latin typeface="Calibri" pitchFamily="34" charset="0"/>
              <a:cs typeface="Calibri" pitchFamily="34" charset="0"/>
            </a:rPr>
            <a:t>PRIVLAČNA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37758629-9089-4B02-AABB-64E603AB3C27}" type="parTrans" cxnId="{6CB71A6E-DD6A-4926-A320-875DA1382D5F}">
      <dgm:prSet/>
      <dgm:spPr/>
      <dgm:t>
        <a:bodyPr/>
        <a:lstStyle/>
        <a:p>
          <a:endParaRPr lang="en-US"/>
        </a:p>
      </dgm:t>
    </dgm:pt>
    <dgm:pt modelId="{3D50F6A7-B2A4-4C66-811D-8DDD5338C1DF}" type="sibTrans" cxnId="{6CB71A6E-DD6A-4926-A320-875DA1382D5F}">
      <dgm:prSet/>
      <dgm:spPr/>
      <dgm:t>
        <a:bodyPr/>
        <a:lstStyle/>
        <a:p>
          <a:endParaRPr lang="en-US"/>
        </a:p>
      </dgm:t>
    </dgm:pt>
    <dgm:pt modelId="{9F283190-EC48-47FC-86E9-87B2DA6D4EC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sr-Latn-ME" sz="2400" dirty="0" smtClean="0">
              <a:latin typeface="Calibri" pitchFamily="34" charset="0"/>
              <a:cs typeface="Calibri" pitchFamily="34" charset="0"/>
            </a:rPr>
            <a:t>ODRŽIVA</a:t>
          </a:r>
          <a:endParaRPr lang="en-US" sz="2400" dirty="0">
            <a:latin typeface="Calibri" pitchFamily="34" charset="0"/>
            <a:cs typeface="Calibri" pitchFamily="34" charset="0"/>
          </a:endParaRPr>
        </a:p>
      </dgm:t>
    </dgm:pt>
    <dgm:pt modelId="{904866BD-B905-4691-9B3D-8F2ECF7E875C}" type="parTrans" cxnId="{D093F61E-7B22-4E30-913D-CC0D990F3E58}">
      <dgm:prSet/>
      <dgm:spPr/>
      <dgm:t>
        <a:bodyPr/>
        <a:lstStyle/>
        <a:p>
          <a:endParaRPr lang="en-US"/>
        </a:p>
      </dgm:t>
    </dgm:pt>
    <dgm:pt modelId="{68E8DE47-404A-47F7-9E85-BFF2AA03983B}" type="sibTrans" cxnId="{D093F61E-7B22-4E30-913D-CC0D990F3E58}">
      <dgm:prSet/>
      <dgm:spPr/>
      <dgm:t>
        <a:bodyPr/>
        <a:lstStyle/>
        <a:p>
          <a:endParaRPr lang="en-US"/>
        </a:p>
      </dgm:t>
    </dgm:pt>
    <dgm:pt modelId="{CA529633-41B9-47A4-B87C-DB717213C012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sr-Latn-ME" sz="2000" dirty="0" smtClean="0">
              <a:latin typeface="Calibri" pitchFamily="34" charset="0"/>
              <a:cs typeface="Calibri" pitchFamily="34" charset="0"/>
            </a:rPr>
            <a:t>OSTVARIVA U </a:t>
          </a:r>
          <a:r>
            <a:rPr lang="sr-Latn-ME" sz="2000" dirty="0" smtClean="0">
              <a:latin typeface="Calibri" pitchFamily="34" charset="0"/>
              <a:cs typeface="Calibri" pitchFamily="34" charset="0"/>
            </a:rPr>
            <a:t>PROIZVODU,USLUZI </a:t>
          </a:r>
          <a:r>
            <a:rPr lang="sr-Latn-ME" sz="2000" dirty="0" smtClean="0">
              <a:latin typeface="Calibri" pitchFamily="34" charset="0"/>
              <a:cs typeface="Calibri" pitchFamily="34" charset="0"/>
            </a:rPr>
            <a:t>ILI PRODAJI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E7435CBA-C4BC-4FD7-AC59-67CFCA5ADD83}" type="parTrans" cxnId="{050B0365-A606-423E-A053-9843CCCBDCF3}">
      <dgm:prSet/>
      <dgm:spPr/>
      <dgm:t>
        <a:bodyPr/>
        <a:lstStyle/>
        <a:p>
          <a:endParaRPr lang="en-US"/>
        </a:p>
      </dgm:t>
    </dgm:pt>
    <dgm:pt modelId="{4EAD7D53-9E27-4379-B5C8-98D65B8FF4E5}" type="sibTrans" cxnId="{050B0365-A606-423E-A053-9843CCCBDCF3}">
      <dgm:prSet/>
      <dgm:spPr/>
      <dgm:t>
        <a:bodyPr/>
        <a:lstStyle/>
        <a:p>
          <a:endParaRPr lang="en-US"/>
        </a:p>
      </dgm:t>
    </dgm:pt>
    <dgm:pt modelId="{2B449287-9978-46BC-B211-83255A78F61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sr-Latn-ME" sz="2000" dirty="0" smtClean="0">
              <a:latin typeface="Calibri" pitchFamily="34" charset="0"/>
              <a:cs typeface="Calibri" pitchFamily="34" charset="0"/>
            </a:rPr>
            <a:t>PRAVO-VREMENA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9321B598-8611-46D7-8B08-BDC6CA0E5BC6}" type="parTrans" cxnId="{9B044890-2A19-4653-9479-9C68B1987666}">
      <dgm:prSet/>
      <dgm:spPr/>
      <dgm:t>
        <a:bodyPr/>
        <a:lstStyle/>
        <a:p>
          <a:endParaRPr lang="en-US"/>
        </a:p>
      </dgm:t>
    </dgm:pt>
    <dgm:pt modelId="{F44AE0AD-231E-4F80-BA22-B7A551DC3240}" type="sibTrans" cxnId="{9B044890-2A19-4653-9479-9C68B1987666}">
      <dgm:prSet/>
      <dgm:spPr/>
      <dgm:t>
        <a:bodyPr/>
        <a:lstStyle/>
        <a:p>
          <a:endParaRPr lang="en-US"/>
        </a:p>
      </dgm:t>
    </dgm:pt>
    <dgm:pt modelId="{5C83F5A7-A295-4CC4-A346-BC84F66DB0D0}" type="pres">
      <dgm:prSet presAssocID="{66E6F2E1-6100-4B39-899C-A6B7A88821B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C0DB33-40DD-4490-A5AF-974107660F3F}" type="pres">
      <dgm:prSet presAssocID="{66E6F2E1-6100-4B39-899C-A6B7A88821B7}" presName="radial" presStyleCnt="0">
        <dgm:presLayoutVars>
          <dgm:animLvl val="ctr"/>
        </dgm:presLayoutVars>
      </dgm:prSet>
      <dgm:spPr/>
    </dgm:pt>
    <dgm:pt modelId="{E7C2E669-A8C8-49AC-B3B0-82A15F5857AE}" type="pres">
      <dgm:prSet presAssocID="{2A0A3E3C-0E3E-4382-93DE-45F4B1AB8A09}" presName="centerShape" presStyleLbl="vennNode1" presStyleIdx="0" presStyleCnt="5" custLinFactNeighborX="1102" custLinFactNeighborY="-524"/>
      <dgm:spPr/>
      <dgm:t>
        <a:bodyPr/>
        <a:lstStyle/>
        <a:p>
          <a:endParaRPr lang="en-US"/>
        </a:p>
      </dgm:t>
    </dgm:pt>
    <dgm:pt modelId="{0AB039FF-C7DF-404A-98CD-E30EA3D725CB}" type="pres">
      <dgm:prSet presAssocID="{DE9C42FC-FC99-4155-8A98-3595E81B6981}" presName="node" presStyleLbl="vennNode1" presStyleIdx="1" presStyleCnt="5" custScaleX="169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49E08-B12E-43B0-B2AC-9688D0A49B70}" type="pres">
      <dgm:prSet presAssocID="{9F283190-EC48-47FC-86E9-87B2DA6D4ECB}" presName="node" presStyleLbl="vennNode1" presStyleIdx="2" presStyleCnt="5" custScaleX="142032" custRadScaleRad="109834" custRadScaleInc="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D043C-E2CD-4AA3-8E50-F82208B28D94}" type="pres">
      <dgm:prSet presAssocID="{CA529633-41B9-47A4-B87C-DB717213C012}" presName="node" presStyleLbl="vennNode1" presStyleIdx="3" presStyleCnt="5" custScaleX="253371" custRadScaleRad="100030" custRadScaleInc="-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5D83A-8368-4A5B-94FF-4224588B9407}" type="pres">
      <dgm:prSet presAssocID="{2B449287-9978-46BC-B211-83255A78F61B}" presName="node" presStyleLbl="vennNode1" presStyleIdx="4" presStyleCnt="5" custScaleX="151512" custRadScaleRad="106245" custRadScaleInc="-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815583-A389-4AD3-8F2E-66CE452BBC20}" type="presOf" srcId="{CA529633-41B9-47A4-B87C-DB717213C012}" destId="{B81D043C-E2CD-4AA3-8E50-F82208B28D94}" srcOrd="0" destOrd="0" presId="urn:microsoft.com/office/officeart/2005/8/layout/radial3"/>
    <dgm:cxn modelId="{D093F61E-7B22-4E30-913D-CC0D990F3E58}" srcId="{2A0A3E3C-0E3E-4382-93DE-45F4B1AB8A09}" destId="{9F283190-EC48-47FC-86E9-87B2DA6D4ECB}" srcOrd="1" destOrd="0" parTransId="{904866BD-B905-4691-9B3D-8F2ECF7E875C}" sibTransId="{68E8DE47-404A-47F7-9E85-BFF2AA03983B}"/>
    <dgm:cxn modelId="{6CB71A6E-DD6A-4926-A320-875DA1382D5F}" srcId="{2A0A3E3C-0E3E-4382-93DE-45F4B1AB8A09}" destId="{DE9C42FC-FC99-4155-8A98-3595E81B6981}" srcOrd="0" destOrd="0" parTransId="{37758629-9089-4B02-AABB-64E603AB3C27}" sibTransId="{3D50F6A7-B2A4-4C66-811D-8DDD5338C1DF}"/>
    <dgm:cxn modelId="{050B0365-A606-423E-A053-9843CCCBDCF3}" srcId="{2A0A3E3C-0E3E-4382-93DE-45F4B1AB8A09}" destId="{CA529633-41B9-47A4-B87C-DB717213C012}" srcOrd="2" destOrd="0" parTransId="{E7435CBA-C4BC-4FD7-AC59-67CFCA5ADD83}" sibTransId="{4EAD7D53-9E27-4379-B5C8-98D65B8FF4E5}"/>
    <dgm:cxn modelId="{5816A2DF-D022-446D-8F96-BD24558CFF33}" type="presOf" srcId="{2A0A3E3C-0E3E-4382-93DE-45F4B1AB8A09}" destId="{E7C2E669-A8C8-49AC-B3B0-82A15F5857AE}" srcOrd="0" destOrd="0" presId="urn:microsoft.com/office/officeart/2005/8/layout/radial3"/>
    <dgm:cxn modelId="{9B044890-2A19-4653-9479-9C68B1987666}" srcId="{2A0A3E3C-0E3E-4382-93DE-45F4B1AB8A09}" destId="{2B449287-9978-46BC-B211-83255A78F61B}" srcOrd="3" destOrd="0" parTransId="{9321B598-8611-46D7-8B08-BDC6CA0E5BC6}" sibTransId="{F44AE0AD-231E-4F80-BA22-B7A551DC3240}"/>
    <dgm:cxn modelId="{877AA055-BE19-4B2B-B6F6-193AAB4C4AB4}" type="presOf" srcId="{2B449287-9978-46BC-B211-83255A78F61B}" destId="{8A65D83A-8368-4A5B-94FF-4224588B9407}" srcOrd="0" destOrd="0" presId="urn:microsoft.com/office/officeart/2005/8/layout/radial3"/>
    <dgm:cxn modelId="{1120EC2A-4804-498E-AD30-62788B89C186}" type="presOf" srcId="{DE9C42FC-FC99-4155-8A98-3595E81B6981}" destId="{0AB039FF-C7DF-404A-98CD-E30EA3D725CB}" srcOrd="0" destOrd="0" presId="urn:microsoft.com/office/officeart/2005/8/layout/radial3"/>
    <dgm:cxn modelId="{290A6407-9A29-4D12-B139-19FDA6142920}" srcId="{66E6F2E1-6100-4B39-899C-A6B7A88821B7}" destId="{2A0A3E3C-0E3E-4382-93DE-45F4B1AB8A09}" srcOrd="0" destOrd="0" parTransId="{50692454-BD16-4E63-873B-0655ACBF627B}" sibTransId="{B3033341-D7AE-4E36-B24F-6F47C16E3247}"/>
    <dgm:cxn modelId="{2480A692-8553-4BE4-8248-4F3D72FAFE90}" type="presOf" srcId="{9F283190-EC48-47FC-86E9-87B2DA6D4ECB}" destId="{18949E08-B12E-43B0-B2AC-9688D0A49B70}" srcOrd="0" destOrd="0" presId="urn:microsoft.com/office/officeart/2005/8/layout/radial3"/>
    <dgm:cxn modelId="{41CBC667-3094-4BBC-A04D-9F85A7D09872}" type="presOf" srcId="{66E6F2E1-6100-4B39-899C-A6B7A88821B7}" destId="{5C83F5A7-A295-4CC4-A346-BC84F66DB0D0}" srcOrd="0" destOrd="0" presId="urn:microsoft.com/office/officeart/2005/8/layout/radial3"/>
    <dgm:cxn modelId="{F1DDDFDF-D981-415F-8A95-40A061B33598}" type="presParOf" srcId="{5C83F5A7-A295-4CC4-A346-BC84F66DB0D0}" destId="{28C0DB33-40DD-4490-A5AF-974107660F3F}" srcOrd="0" destOrd="0" presId="urn:microsoft.com/office/officeart/2005/8/layout/radial3"/>
    <dgm:cxn modelId="{74BB2533-C9C6-4188-BAE9-F6E907E84D3D}" type="presParOf" srcId="{28C0DB33-40DD-4490-A5AF-974107660F3F}" destId="{E7C2E669-A8C8-49AC-B3B0-82A15F5857AE}" srcOrd="0" destOrd="0" presId="urn:microsoft.com/office/officeart/2005/8/layout/radial3"/>
    <dgm:cxn modelId="{27233652-A796-4F90-B548-21EBA2EDF274}" type="presParOf" srcId="{28C0DB33-40DD-4490-A5AF-974107660F3F}" destId="{0AB039FF-C7DF-404A-98CD-E30EA3D725CB}" srcOrd="1" destOrd="0" presId="urn:microsoft.com/office/officeart/2005/8/layout/radial3"/>
    <dgm:cxn modelId="{3BA6DED7-2910-4418-B4D0-0FEE7722AEB9}" type="presParOf" srcId="{28C0DB33-40DD-4490-A5AF-974107660F3F}" destId="{18949E08-B12E-43B0-B2AC-9688D0A49B70}" srcOrd="2" destOrd="0" presId="urn:microsoft.com/office/officeart/2005/8/layout/radial3"/>
    <dgm:cxn modelId="{E7A2F307-D409-4609-9D96-FF7D72ABD578}" type="presParOf" srcId="{28C0DB33-40DD-4490-A5AF-974107660F3F}" destId="{B81D043C-E2CD-4AA3-8E50-F82208B28D94}" srcOrd="3" destOrd="0" presId="urn:microsoft.com/office/officeart/2005/8/layout/radial3"/>
    <dgm:cxn modelId="{92699B42-638E-402C-8A00-5504106E4DCD}" type="presParOf" srcId="{28C0DB33-40DD-4490-A5AF-974107660F3F}" destId="{8A65D83A-8368-4A5B-94FF-4224588B9407}" srcOrd="4" destOrd="0" presId="urn:microsoft.com/office/officeart/2005/8/layout/radial3"/>
  </dgm:cxnLst>
  <dgm:bg>
    <a:solidFill>
      <a:schemeClr val="bg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505DBE-A00C-4848-A3C8-470652F91315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9B9B38-FD0C-44A0-A9EC-D5FB9F3333E5}">
      <dgm:prSet phldrT="[Text]"/>
      <dgm:spPr/>
      <dgm:t>
        <a:bodyPr/>
        <a:lstStyle/>
        <a:p>
          <a:r>
            <a:rPr lang="sr-Latn-CS" dirty="0" smtClean="0"/>
            <a:t>web </a:t>
          </a:r>
          <a:r>
            <a:rPr lang="sr-Latn-CS" dirty="0" smtClean="0">
              <a:latin typeface="Calibri" pitchFamily="34" charset="0"/>
              <a:cs typeface="Calibri" pitchFamily="34" charset="0"/>
            </a:rPr>
            <a:t>stranice</a:t>
          </a:r>
          <a:r>
            <a:rPr lang="sr-Latn-CS" dirty="0" smtClean="0"/>
            <a:t> za elektronsku trgovinu</a:t>
          </a:r>
          <a:endParaRPr lang="en-US" dirty="0"/>
        </a:p>
      </dgm:t>
    </dgm:pt>
    <dgm:pt modelId="{1182856F-0772-474D-B31E-2EF95D740D05}" type="parTrans" cxnId="{10B70A2B-9634-4BF8-8FE9-B845DEFC1AF4}">
      <dgm:prSet/>
      <dgm:spPr/>
      <dgm:t>
        <a:bodyPr/>
        <a:lstStyle/>
        <a:p>
          <a:endParaRPr lang="en-US"/>
        </a:p>
      </dgm:t>
    </dgm:pt>
    <dgm:pt modelId="{C83405E7-DBE5-4F2C-B31E-D323F736B944}" type="sibTrans" cxnId="{10B70A2B-9634-4BF8-8FE9-B845DEFC1AF4}">
      <dgm:prSet/>
      <dgm:spPr/>
      <dgm:t>
        <a:bodyPr/>
        <a:lstStyle/>
        <a:p>
          <a:endParaRPr lang="en-US"/>
        </a:p>
      </dgm:t>
    </dgm:pt>
    <dgm:pt modelId="{DA690542-DC94-4FB5-8561-B7286DAB27BF}">
      <dgm:prSet phldrT="[Text]" custT="1"/>
      <dgm:spPr/>
      <dgm:t>
        <a:bodyPr/>
        <a:lstStyle/>
        <a:p>
          <a:r>
            <a:rPr lang="sr-Latn-CS" sz="1400" dirty="0" smtClean="0">
              <a:latin typeface="Calibri" pitchFamily="34" charset="0"/>
              <a:cs typeface="Calibri" pitchFamily="34" charset="0"/>
            </a:rPr>
            <a:t>povećanje broja restorana brze hrane</a:t>
          </a:r>
          <a:endParaRPr lang="en-US" sz="1400" dirty="0">
            <a:latin typeface="Calibri" pitchFamily="34" charset="0"/>
            <a:cs typeface="Calibri" pitchFamily="34" charset="0"/>
          </a:endParaRPr>
        </a:p>
      </dgm:t>
    </dgm:pt>
    <dgm:pt modelId="{194D2EB4-2288-4D09-B7DB-0FB5805223E0}" type="parTrans" cxnId="{0665461D-BFF9-4011-A2CF-093A4115307C}">
      <dgm:prSet/>
      <dgm:spPr/>
      <dgm:t>
        <a:bodyPr/>
        <a:lstStyle/>
        <a:p>
          <a:endParaRPr lang="en-US"/>
        </a:p>
      </dgm:t>
    </dgm:pt>
    <dgm:pt modelId="{401036F0-3245-4660-BDD7-70DB63DD48BE}" type="sibTrans" cxnId="{0665461D-BFF9-4011-A2CF-093A4115307C}">
      <dgm:prSet/>
      <dgm:spPr/>
      <dgm:t>
        <a:bodyPr/>
        <a:lstStyle/>
        <a:p>
          <a:endParaRPr lang="en-US"/>
        </a:p>
      </dgm:t>
    </dgm:pt>
    <dgm:pt modelId="{DEFB7351-2211-4E7B-B997-CDB159011AC3}">
      <dgm:prSet phldrT="[Text]" custT="1"/>
      <dgm:spPr/>
      <dgm:t>
        <a:bodyPr/>
        <a:lstStyle/>
        <a:p>
          <a:r>
            <a:rPr lang="sr-Latn-CS" sz="1400" dirty="0" smtClean="0">
              <a:latin typeface="Calibri" pitchFamily="34" charset="0"/>
              <a:cs typeface="Calibri" pitchFamily="34" charset="0"/>
            </a:rPr>
            <a:t>zdravlje i fitnes</a:t>
          </a:r>
          <a:endParaRPr lang="en-US" sz="1400" dirty="0">
            <a:latin typeface="Calibri" pitchFamily="34" charset="0"/>
            <a:cs typeface="Calibri" pitchFamily="34" charset="0"/>
          </a:endParaRPr>
        </a:p>
      </dgm:t>
    </dgm:pt>
    <dgm:pt modelId="{39994EA6-9F06-4C27-9CC0-41BEC551BA43}" type="parTrans" cxnId="{69853C6F-B43F-49BF-987A-B19692AE118B}">
      <dgm:prSet/>
      <dgm:spPr/>
      <dgm:t>
        <a:bodyPr/>
        <a:lstStyle/>
        <a:p>
          <a:endParaRPr lang="en-US"/>
        </a:p>
      </dgm:t>
    </dgm:pt>
    <dgm:pt modelId="{1BE5FEC8-1B88-4CBA-B3F4-1BE46072D1D3}" type="sibTrans" cxnId="{69853C6F-B43F-49BF-987A-B19692AE118B}">
      <dgm:prSet/>
      <dgm:spPr/>
      <dgm:t>
        <a:bodyPr/>
        <a:lstStyle/>
        <a:p>
          <a:endParaRPr lang="en-US"/>
        </a:p>
      </dgm:t>
    </dgm:pt>
    <dgm:pt modelId="{0B97FE2C-675E-4372-9297-2F7C9F916834}" type="pres">
      <dgm:prSet presAssocID="{E0505DBE-A00C-4848-A3C8-470652F913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8D3563-ED05-4D90-B42A-39BB3E3FE74F}" type="pres">
      <dgm:prSet presAssocID="{059B9B38-FD0C-44A0-A9EC-D5FB9F3333E5}" presName="composite" presStyleCnt="0"/>
      <dgm:spPr/>
    </dgm:pt>
    <dgm:pt modelId="{0908B34F-05C2-48C8-ADF5-231C916A8119}" type="pres">
      <dgm:prSet presAssocID="{059B9B38-FD0C-44A0-A9EC-D5FB9F3333E5}" presName="rect1" presStyleLbl="trAlignAcc1" presStyleIdx="0" presStyleCnt="3" custScaleY="116624" custLinFactNeighborX="-775" custLinFactNeighborY="-4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2432E-5346-4E91-9316-39348031BCF1}" type="pres">
      <dgm:prSet presAssocID="{059B9B38-FD0C-44A0-A9EC-D5FB9F3333E5}" presName="rect2" presStyleLbl="fgImgPlace1" presStyleIdx="0" presStyleCnt="3" custScaleX="293934" custLinFactNeighborX="-89386" custLinFactNeighborY="269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C6982F0-C927-45B3-90F2-CC80905C8C15}" type="pres">
      <dgm:prSet presAssocID="{C83405E7-DBE5-4F2C-B31E-D323F736B944}" presName="sibTrans" presStyleCnt="0"/>
      <dgm:spPr/>
    </dgm:pt>
    <dgm:pt modelId="{2232EB2B-3855-4628-9489-BACD4B3B7FEA}" type="pres">
      <dgm:prSet presAssocID="{DA690542-DC94-4FB5-8561-B7286DAB27BF}" presName="composite" presStyleCnt="0"/>
      <dgm:spPr/>
    </dgm:pt>
    <dgm:pt modelId="{C3692541-8E0B-45BC-AA96-A507F86647B4}" type="pres">
      <dgm:prSet presAssocID="{DA690542-DC94-4FB5-8561-B7286DAB27BF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BAD78-23C6-4411-A127-74B043AFA42D}" type="pres">
      <dgm:prSet presAssocID="{DA690542-DC94-4FB5-8561-B7286DAB27BF}" presName="rect2" presStyleLbl="fgImgPlace1" presStyleIdx="1" presStyleCnt="3" custScaleX="325881" custScaleY="104655" custLinFactX="-40831" custLinFactNeighborX="-100000" custLinFactNeighborY="689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D3C2C03-2A61-493D-956C-F7F932CBC3E6}" type="pres">
      <dgm:prSet presAssocID="{401036F0-3245-4660-BDD7-70DB63DD48BE}" presName="sibTrans" presStyleCnt="0"/>
      <dgm:spPr/>
    </dgm:pt>
    <dgm:pt modelId="{5BFF537A-B7CF-4273-9304-220DC36CA5EC}" type="pres">
      <dgm:prSet presAssocID="{DEFB7351-2211-4E7B-B997-CDB159011AC3}" presName="composite" presStyleCnt="0"/>
      <dgm:spPr/>
    </dgm:pt>
    <dgm:pt modelId="{715C31DE-128B-4417-9DA2-4041705D6DB2}" type="pres">
      <dgm:prSet presAssocID="{DEFB7351-2211-4E7B-B997-CDB159011AC3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7F911-8161-4EA8-8596-C0A7A889B6A8}" type="pres">
      <dgm:prSet presAssocID="{DEFB7351-2211-4E7B-B997-CDB159011AC3}" presName="rect2" presStyleLbl="fgImgPlace1" presStyleIdx="2" presStyleCnt="3" custScaleX="313435" custScaleY="104001" custLinFactX="-60477" custLinFactNeighborX="-100000" custLinFactNeighborY="245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B4689F8A-2B75-4A5F-A217-E1D42B3B9DD3}" type="presOf" srcId="{059B9B38-FD0C-44A0-A9EC-D5FB9F3333E5}" destId="{0908B34F-05C2-48C8-ADF5-231C916A8119}" srcOrd="0" destOrd="0" presId="urn:microsoft.com/office/officeart/2008/layout/PictureStrips"/>
    <dgm:cxn modelId="{7A360300-ABD2-409F-BAA6-E37898910389}" type="presOf" srcId="{DEFB7351-2211-4E7B-B997-CDB159011AC3}" destId="{715C31DE-128B-4417-9DA2-4041705D6DB2}" srcOrd="0" destOrd="0" presId="urn:microsoft.com/office/officeart/2008/layout/PictureStrips"/>
    <dgm:cxn modelId="{DE666DAF-176D-49EF-8B91-9496B1D30070}" type="presOf" srcId="{E0505DBE-A00C-4848-A3C8-470652F91315}" destId="{0B97FE2C-675E-4372-9297-2F7C9F916834}" srcOrd="0" destOrd="0" presId="urn:microsoft.com/office/officeart/2008/layout/PictureStrips"/>
    <dgm:cxn modelId="{10B70A2B-9634-4BF8-8FE9-B845DEFC1AF4}" srcId="{E0505DBE-A00C-4848-A3C8-470652F91315}" destId="{059B9B38-FD0C-44A0-A9EC-D5FB9F3333E5}" srcOrd="0" destOrd="0" parTransId="{1182856F-0772-474D-B31E-2EF95D740D05}" sibTransId="{C83405E7-DBE5-4F2C-B31E-D323F736B944}"/>
    <dgm:cxn modelId="{69853C6F-B43F-49BF-987A-B19692AE118B}" srcId="{E0505DBE-A00C-4848-A3C8-470652F91315}" destId="{DEFB7351-2211-4E7B-B997-CDB159011AC3}" srcOrd="2" destOrd="0" parTransId="{39994EA6-9F06-4C27-9CC0-41BEC551BA43}" sibTransId="{1BE5FEC8-1B88-4CBA-B3F4-1BE46072D1D3}"/>
    <dgm:cxn modelId="{F5856CD2-12AA-4E6C-B78E-EAF93A0B6A73}" type="presOf" srcId="{DA690542-DC94-4FB5-8561-B7286DAB27BF}" destId="{C3692541-8E0B-45BC-AA96-A507F86647B4}" srcOrd="0" destOrd="0" presId="urn:microsoft.com/office/officeart/2008/layout/PictureStrips"/>
    <dgm:cxn modelId="{0665461D-BFF9-4011-A2CF-093A4115307C}" srcId="{E0505DBE-A00C-4848-A3C8-470652F91315}" destId="{DA690542-DC94-4FB5-8561-B7286DAB27BF}" srcOrd="1" destOrd="0" parTransId="{194D2EB4-2288-4D09-B7DB-0FB5805223E0}" sibTransId="{401036F0-3245-4660-BDD7-70DB63DD48BE}"/>
    <dgm:cxn modelId="{ADDEFEFE-1B1F-487C-8ED6-C898F4049418}" type="presParOf" srcId="{0B97FE2C-675E-4372-9297-2F7C9F916834}" destId="{4F8D3563-ED05-4D90-B42A-39BB3E3FE74F}" srcOrd="0" destOrd="0" presId="urn:microsoft.com/office/officeart/2008/layout/PictureStrips"/>
    <dgm:cxn modelId="{3756E294-FC16-4B24-877F-39F94A379706}" type="presParOf" srcId="{4F8D3563-ED05-4D90-B42A-39BB3E3FE74F}" destId="{0908B34F-05C2-48C8-ADF5-231C916A8119}" srcOrd="0" destOrd="0" presId="urn:microsoft.com/office/officeart/2008/layout/PictureStrips"/>
    <dgm:cxn modelId="{9095F210-093B-43BF-8D13-4484ECE90206}" type="presParOf" srcId="{4F8D3563-ED05-4D90-B42A-39BB3E3FE74F}" destId="{5B82432E-5346-4E91-9316-39348031BCF1}" srcOrd="1" destOrd="0" presId="urn:microsoft.com/office/officeart/2008/layout/PictureStrips"/>
    <dgm:cxn modelId="{7470C366-5C95-48E1-9EE0-6E66FB2363A5}" type="presParOf" srcId="{0B97FE2C-675E-4372-9297-2F7C9F916834}" destId="{BC6982F0-C927-45B3-90F2-CC80905C8C15}" srcOrd="1" destOrd="0" presId="urn:microsoft.com/office/officeart/2008/layout/PictureStrips"/>
    <dgm:cxn modelId="{4EAD3E66-8C7F-4BC4-A4AF-9FBC3960C589}" type="presParOf" srcId="{0B97FE2C-675E-4372-9297-2F7C9F916834}" destId="{2232EB2B-3855-4628-9489-BACD4B3B7FEA}" srcOrd="2" destOrd="0" presId="urn:microsoft.com/office/officeart/2008/layout/PictureStrips"/>
    <dgm:cxn modelId="{65C991C6-5979-47EF-BE47-DB159EF42359}" type="presParOf" srcId="{2232EB2B-3855-4628-9489-BACD4B3B7FEA}" destId="{C3692541-8E0B-45BC-AA96-A507F86647B4}" srcOrd="0" destOrd="0" presId="urn:microsoft.com/office/officeart/2008/layout/PictureStrips"/>
    <dgm:cxn modelId="{60002487-7B8E-4C3B-9A78-0532B84AD3CB}" type="presParOf" srcId="{2232EB2B-3855-4628-9489-BACD4B3B7FEA}" destId="{1B1BAD78-23C6-4411-A127-74B043AFA42D}" srcOrd="1" destOrd="0" presId="urn:microsoft.com/office/officeart/2008/layout/PictureStrips"/>
    <dgm:cxn modelId="{FA4D5180-F7FC-49E8-9290-627AF6957BA1}" type="presParOf" srcId="{0B97FE2C-675E-4372-9297-2F7C9F916834}" destId="{5D3C2C03-2A61-493D-956C-F7F932CBC3E6}" srcOrd="3" destOrd="0" presId="urn:microsoft.com/office/officeart/2008/layout/PictureStrips"/>
    <dgm:cxn modelId="{E10B6DDA-F27A-4626-B462-496B7206CE84}" type="presParOf" srcId="{0B97FE2C-675E-4372-9297-2F7C9F916834}" destId="{5BFF537A-B7CF-4273-9304-220DC36CA5EC}" srcOrd="4" destOrd="0" presId="urn:microsoft.com/office/officeart/2008/layout/PictureStrips"/>
    <dgm:cxn modelId="{930D181D-014B-447A-BF51-3A8ABE153DAB}" type="presParOf" srcId="{5BFF537A-B7CF-4273-9304-220DC36CA5EC}" destId="{715C31DE-128B-4417-9DA2-4041705D6DB2}" srcOrd="0" destOrd="0" presId="urn:microsoft.com/office/officeart/2008/layout/PictureStrips"/>
    <dgm:cxn modelId="{D9FC98E2-4285-4CF8-84E3-32FE0EA999B2}" type="presParOf" srcId="{5BFF537A-B7CF-4273-9304-220DC36CA5EC}" destId="{0937F911-8161-4EA8-8596-C0A7A889B6A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64F9CE-B9AB-4CF9-B4D9-30CF16839A5B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786AB6-5992-4F06-8CAE-379C52C68CD6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sr-Latn-ME" sz="1400" dirty="0" smtClean="0">
              <a:solidFill>
                <a:schemeClr val="bg2">
                  <a:lumMod val="10000"/>
                </a:schemeClr>
              </a:solidFill>
            </a:rPr>
            <a:t>npr.</a:t>
          </a:r>
          <a:endParaRPr lang="en-US" sz="1400" dirty="0">
            <a:solidFill>
              <a:schemeClr val="bg2">
                <a:lumMod val="10000"/>
              </a:schemeClr>
            </a:solidFill>
          </a:endParaRPr>
        </a:p>
      </dgm:t>
    </dgm:pt>
    <dgm:pt modelId="{4DADE92F-6933-455E-8D97-2B7E2B796F70}" type="parTrans" cxnId="{D57D086E-43EF-437F-B64F-2530AF8D5439}">
      <dgm:prSet/>
      <dgm:spPr/>
      <dgm:t>
        <a:bodyPr/>
        <a:lstStyle/>
        <a:p>
          <a:endParaRPr lang="en-US"/>
        </a:p>
      </dgm:t>
    </dgm:pt>
    <dgm:pt modelId="{0CAA6B41-DD51-4E4F-9079-6F9858A97B8E}" type="sibTrans" cxnId="{D57D086E-43EF-437F-B64F-2530AF8D5439}">
      <dgm:prSet/>
      <dgm:spPr/>
      <dgm:t>
        <a:bodyPr/>
        <a:lstStyle/>
        <a:p>
          <a:endParaRPr lang="en-US"/>
        </a:p>
      </dgm:t>
    </dgm:pt>
    <dgm:pt modelId="{3D37E707-31A4-4C64-817F-734CE2C1E6D1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sr-Latn-CS" sz="1800" dirty="0" smtClean="0">
              <a:latin typeface="Calibri" pitchFamily="34" charset="0"/>
              <a:cs typeface="Calibri" pitchFamily="34" charset="0"/>
            </a:rPr>
            <a:t>prodavnica moderne odjeće za krupnije osobe 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6A998DED-5A0F-4B86-BC62-D967DB58457C}" type="parTrans" cxnId="{4BA6821E-BA57-4CD1-BBDA-A88BFAB7DDDF}">
      <dgm:prSet/>
      <dgm:spPr/>
      <dgm:t>
        <a:bodyPr/>
        <a:lstStyle/>
        <a:p>
          <a:endParaRPr lang="en-US"/>
        </a:p>
      </dgm:t>
    </dgm:pt>
    <dgm:pt modelId="{923DDD3D-B503-448C-A0C3-F53F1D9208CA}" type="sibTrans" cxnId="{4BA6821E-BA57-4CD1-BBDA-A88BFAB7DDDF}">
      <dgm:prSet/>
      <dgm:spPr/>
      <dgm:t>
        <a:bodyPr/>
        <a:lstStyle/>
        <a:p>
          <a:endParaRPr lang="en-US"/>
        </a:p>
      </dgm:t>
    </dgm:pt>
    <dgm:pt modelId="{D998517F-A664-4F33-95AB-9E507A789759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sr-Latn-ME" sz="1400" dirty="0" smtClean="0">
              <a:solidFill>
                <a:schemeClr val="bg2">
                  <a:lumMod val="10000"/>
                </a:schemeClr>
              </a:solidFill>
            </a:rPr>
            <a:t>npr.</a:t>
          </a:r>
          <a:endParaRPr lang="en-US" sz="1400" dirty="0">
            <a:solidFill>
              <a:schemeClr val="bg2">
                <a:lumMod val="10000"/>
              </a:schemeClr>
            </a:solidFill>
          </a:endParaRPr>
        </a:p>
      </dgm:t>
    </dgm:pt>
    <dgm:pt modelId="{73DF2F57-FA21-4032-87A8-12E95B2F5237}" type="parTrans" cxnId="{3D616E69-293F-4E2E-91F6-643C76C0C6E0}">
      <dgm:prSet/>
      <dgm:spPr/>
      <dgm:t>
        <a:bodyPr/>
        <a:lstStyle/>
        <a:p>
          <a:endParaRPr lang="en-US"/>
        </a:p>
      </dgm:t>
    </dgm:pt>
    <dgm:pt modelId="{0F7E0009-7DA6-453D-8CED-BE484F8BAEF1}" type="sibTrans" cxnId="{3D616E69-293F-4E2E-91F6-643C76C0C6E0}">
      <dgm:prSet/>
      <dgm:spPr/>
      <dgm:t>
        <a:bodyPr/>
        <a:lstStyle/>
        <a:p>
          <a:endParaRPr lang="en-US"/>
        </a:p>
      </dgm:t>
    </dgm:pt>
    <dgm:pt modelId="{BB844EA6-7B7E-4835-81D0-C59AA4BFC8AC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sr-Latn-ME" sz="1800" dirty="0" smtClean="0">
              <a:latin typeface="Calibri" pitchFamily="34" charset="0"/>
              <a:cs typeface="Calibri" pitchFamily="34" charset="0"/>
            </a:rPr>
            <a:t>Prodavnica hrane bez glutena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6B58511E-1ABC-416F-8B53-427745394780}" type="parTrans" cxnId="{4692C99D-C29E-4DBF-AE1A-85AB10214041}">
      <dgm:prSet/>
      <dgm:spPr/>
      <dgm:t>
        <a:bodyPr/>
        <a:lstStyle/>
        <a:p>
          <a:endParaRPr lang="en-US"/>
        </a:p>
      </dgm:t>
    </dgm:pt>
    <dgm:pt modelId="{1A1A08B7-1D37-4ECA-B6F6-F95D4426716A}" type="sibTrans" cxnId="{4692C99D-C29E-4DBF-AE1A-85AB10214041}">
      <dgm:prSet/>
      <dgm:spPr/>
      <dgm:t>
        <a:bodyPr/>
        <a:lstStyle/>
        <a:p>
          <a:endParaRPr lang="en-US"/>
        </a:p>
      </dgm:t>
    </dgm:pt>
    <dgm:pt modelId="{653F6CEF-6069-4369-8B1A-26582CD33211}" type="pres">
      <dgm:prSet presAssocID="{3D64F9CE-B9AB-4CF9-B4D9-30CF16839A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CF8B55-6E80-4433-A0A2-16EF93FA82C8}" type="pres">
      <dgm:prSet presAssocID="{33786AB6-5992-4F06-8CAE-379C52C68CD6}" presName="linNode" presStyleCnt="0"/>
      <dgm:spPr/>
    </dgm:pt>
    <dgm:pt modelId="{FDCF3DFC-7E44-4C22-9D40-D1F4AF2DEB93}" type="pres">
      <dgm:prSet presAssocID="{33786AB6-5992-4F06-8CAE-379C52C68CD6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01237-54A2-4874-B11C-A1C9333D17EA}" type="pres">
      <dgm:prSet presAssocID="{33786AB6-5992-4F06-8CAE-379C52C68CD6}" presName="bracket" presStyleLbl="parChTrans1D1" presStyleIdx="0" presStyleCnt="2" custScaleY="86756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D49C4663-6D0E-406D-8C8B-1C4A9C2D1E4E}" type="pres">
      <dgm:prSet presAssocID="{33786AB6-5992-4F06-8CAE-379C52C68CD6}" presName="spH" presStyleCnt="0"/>
      <dgm:spPr/>
    </dgm:pt>
    <dgm:pt modelId="{34506692-C7D0-4CDD-AF6A-DF9D00EB9E53}" type="pres">
      <dgm:prSet presAssocID="{33786AB6-5992-4F06-8CAE-379C52C68CD6}" presName="desTx" presStyleLbl="node1" presStyleIdx="0" presStyleCnt="2" custLinFactNeighborX="-38031" custLinFactNeighborY="2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34801-F95F-4279-9564-F9E466DB7F98}" type="pres">
      <dgm:prSet presAssocID="{0CAA6B41-DD51-4E4F-9079-6F9858A97B8E}" presName="spV" presStyleCnt="0"/>
      <dgm:spPr/>
    </dgm:pt>
    <dgm:pt modelId="{208A27AC-AAE4-4985-BC68-E8AE249F3079}" type="pres">
      <dgm:prSet presAssocID="{D998517F-A664-4F33-95AB-9E507A789759}" presName="linNode" presStyleCnt="0"/>
      <dgm:spPr/>
    </dgm:pt>
    <dgm:pt modelId="{14662B82-E558-49AA-8EBD-FEFD4D46D5E0}" type="pres">
      <dgm:prSet presAssocID="{D998517F-A664-4F33-95AB-9E507A789759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E5002-18B8-4FFB-838C-0E581E85E85B}" type="pres">
      <dgm:prSet presAssocID="{D998517F-A664-4F33-95AB-9E507A789759}" presName="bracket" presStyleLbl="parChTrans1D1" presStyleIdx="1" presStyleCnt="2" custScaleY="88995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BF66AA7B-33D8-4142-9586-41BC74E14E52}" type="pres">
      <dgm:prSet presAssocID="{D998517F-A664-4F33-95AB-9E507A789759}" presName="spH" presStyleCnt="0"/>
      <dgm:spPr/>
    </dgm:pt>
    <dgm:pt modelId="{3FA78D64-3B21-47E0-B7C4-5E43C6573BF1}" type="pres">
      <dgm:prSet presAssocID="{D998517F-A664-4F33-95AB-9E507A789759}" presName="desTx" presStyleLbl="node1" presStyleIdx="1" presStyleCnt="2" custLinFactNeighborX="-38031" custLinFactNeighborY="1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7D086E-43EF-437F-B64F-2530AF8D5439}" srcId="{3D64F9CE-B9AB-4CF9-B4D9-30CF16839A5B}" destId="{33786AB6-5992-4F06-8CAE-379C52C68CD6}" srcOrd="0" destOrd="0" parTransId="{4DADE92F-6933-455E-8D97-2B7E2B796F70}" sibTransId="{0CAA6B41-DD51-4E4F-9079-6F9858A97B8E}"/>
    <dgm:cxn modelId="{AF20E085-7D88-4E85-AA82-E74DD696DDEC}" type="presOf" srcId="{3D37E707-31A4-4C64-817F-734CE2C1E6D1}" destId="{34506692-C7D0-4CDD-AF6A-DF9D00EB9E53}" srcOrd="0" destOrd="0" presId="urn:diagrams.loki3.com/BracketList+Icon"/>
    <dgm:cxn modelId="{24F605B5-C23A-4E5D-8E7A-59E0784C86BD}" type="presOf" srcId="{BB844EA6-7B7E-4835-81D0-C59AA4BFC8AC}" destId="{3FA78D64-3B21-47E0-B7C4-5E43C6573BF1}" srcOrd="0" destOrd="0" presId="urn:diagrams.loki3.com/BracketList+Icon"/>
    <dgm:cxn modelId="{3D616E69-293F-4E2E-91F6-643C76C0C6E0}" srcId="{3D64F9CE-B9AB-4CF9-B4D9-30CF16839A5B}" destId="{D998517F-A664-4F33-95AB-9E507A789759}" srcOrd="1" destOrd="0" parTransId="{73DF2F57-FA21-4032-87A8-12E95B2F5237}" sibTransId="{0F7E0009-7DA6-453D-8CED-BE484F8BAEF1}"/>
    <dgm:cxn modelId="{F8A952E4-1FDF-43E6-97C2-7811D4F35080}" type="presOf" srcId="{D998517F-A664-4F33-95AB-9E507A789759}" destId="{14662B82-E558-49AA-8EBD-FEFD4D46D5E0}" srcOrd="0" destOrd="0" presId="urn:diagrams.loki3.com/BracketList+Icon"/>
    <dgm:cxn modelId="{4BA6821E-BA57-4CD1-BBDA-A88BFAB7DDDF}" srcId="{33786AB6-5992-4F06-8CAE-379C52C68CD6}" destId="{3D37E707-31A4-4C64-817F-734CE2C1E6D1}" srcOrd="0" destOrd="0" parTransId="{6A998DED-5A0F-4B86-BC62-D967DB58457C}" sibTransId="{923DDD3D-B503-448C-A0C3-F53F1D9208CA}"/>
    <dgm:cxn modelId="{4DB647FC-DB45-4BB8-B84A-F006DCA83F93}" type="presOf" srcId="{33786AB6-5992-4F06-8CAE-379C52C68CD6}" destId="{FDCF3DFC-7E44-4C22-9D40-D1F4AF2DEB93}" srcOrd="0" destOrd="0" presId="urn:diagrams.loki3.com/BracketList+Icon"/>
    <dgm:cxn modelId="{260C8EC1-243F-4255-ACED-9FBAB6AFA342}" type="presOf" srcId="{3D64F9CE-B9AB-4CF9-B4D9-30CF16839A5B}" destId="{653F6CEF-6069-4369-8B1A-26582CD33211}" srcOrd="0" destOrd="0" presId="urn:diagrams.loki3.com/BracketList+Icon"/>
    <dgm:cxn modelId="{4692C99D-C29E-4DBF-AE1A-85AB10214041}" srcId="{D998517F-A664-4F33-95AB-9E507A789759}" destId="{BB844EA6-7B7E-4835-81D0-C59AA4BFC8AC}" srcOrd="0" destOrd="0" parTransId="{6B58511E-1ABC-416F-8B53-427745394780}" sibTransId="{1A1A08B7-1D37-4ECA-B6F6-F95D4426716A}"/>
    <dgm:cxn modelId="{E7E5E0C9-CAD1-4D6E-A3D2-DF800AF347C0}" type="presParOf" srcId="{653F6CEF-6069-4369-8B1A-26582CD33211}" destId="{39CF8B55-6E80-4433-A0A2-16EF93FA82C8}" srcOrd="0" destOrd="0" presId="urn:diagrams.loki3.com/BracketList+Icon"/>
    <dgm:cxn modelId="{7B3C36CC-0F1F-48CE-8060-E111A3DBE568}" type="presParOf" srcId="{39CF8B55-6E80-4433-A0A2-16EF93FA82C8}" destId="{FDCF3DFC-7E44-4C22-9D40-D1F4AF2DEB93}" srcOrd="0" destOrd="0" presId="urn:diagrams.loki3.com/BracketList+Icon"/>
    <dgm:cxn modelId="{0C2AB207-8B21-4BEC-83B5-F6B7B1088878}" type="presParOf" srcId="{39CF8B55-6E80-4433-A0A2-16EF93FA82C8}" destId="{15301237-54A2-4874-B11C-A1C9333D17EA}" srcOrd="1" destOrd="0" presId="urn:diagrams.loki3.com/BracketList+Icon"/>
    <dgm:cxn modelId="{CE00265A-4CAF-4434-A11F-4099744A38BB}" type="presParOf" srcId="{39CF8B55-6E80-4433-A0A2-16EF93FA82C8}" destId="{D49C4663-6D0E-406D-8C8B-1C4A9C2D1E4E}" srcOrd="2" destOrd="0" presId="urn:diagrams.loki3.com/BracketList+Icon"/>
    <dgm:cxn modelId="{D549B28E-E747-435D-B37A-A536DDF04D82}" type="presParOf" srcId="{39CF8B55-6E80-4433-A0A2-16EF93FA82C8}" destId="{34506692-C7D0-4CDD-AF6A-DF9D00EB9E53}" srcOrd="3" destOrd="0" presId="urn:diagrams.loki3.com/BracketList+Icon"/>
    <dgm:cxn modelId="{4382B194-E01A-4796-8D81-8A00D26B67F4}" type="presParOf" srcId="{653F6CEF-6069-4369-8B1A-26582CD33211}" destId="{95E34801-F95F-4279-9564-F9E466DB7F98}" srcOrd="1" destOrd="0" presId="urn:diagrams.loki3.com/BracketList+Icon"/>
    <dgm:cxn modelId="{1DC7B05F-3DF8-4F4F-A7F1-66AC36AA6C20}" type="presParOf" srcId="{653F6CEF-6069-4369-8B1A-26582CD33211}" destId="{208A27AC-AAE4-4985-BC68-E8AE249F3079}" srcOrd="2" destOrd="0" presId="urn:diagrams.loki3.com/BracketList+Icon"/>
    <dgm:cxn modelId="{98E8EF9F-0BEA-46DD-8D73-91637CE726CC}" type="presParOf" srcId="{208A27AC-AAE4-4985-BC68-E8AE249F3079}" destId="{14662B82-E558-49AA-8EBD-FEFD4D46D5E0}" srcOrd="0" destOrd="0" presId="urn:diagrams.loki3.com/BracketList+Icon"/>
    <dgm:cxn modelId="{AB1699F8-46B5-4C3F-A777-B8782F46D1C0}" type="presParOf" srcId="{208A27AC-AAE4-4985-BC68-E8AE249F3079}" destId="{55DE5002-18B8-4FFB-838C-0E581E85E85B}" srcOrd="1" destOrd="0" presId="urn:diagrams.loki3.com/BracketList+Icon"/>
    <dgm:cxn modelId="{93ACF9A8-C48A-49B4-AAD1-FDF4050461B2}" type="presParOf" srcId="{208A27AC-AAE4-4985-BC68-E8AE249F3079}" destId="{BF66AA7B-33D8-4142-9586-41BC74E14E52}" srcOrd="2" destOrd="0" presId="urn:diagrams.loki3.com/BracketList+Icon"/>
    <dgm:cxn modelId="{9CE20AD7-7FC5-4397-8C20-BB1B2997DF06}" type="presParOf" srcId="{208A27AC-AAE4-4985-BC68-E8AE249F3079}" destId="{3FA78D64-3B21-47E0-B7C4-5E43C6573BF1}" srcOrd="3" destOrd="0" presId="urn:diagrams.loki3.com/BracketList+Icon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00B1F2-BBBF-4CFB-B717-A3E05B1442E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360786-8D67-4F42-9D1F-C2985594123F}">
      <dgm:prSet phldrT="[Text]" custT="1"/>
      <dgm:spPr/>
      <dgm:t>
        <a:bodyPr/>
        <a:lstStyle/>
        <a:p>
          <a:r>
            <a:rPr lang="sr-Latn-CS" sz="1800" b="1" dirty="0" smtClean="0">
              <a:latin typeface="Calibri" pitchFamily="34" charset="0"/>
              <a:cs typeface="Calibri" pitchFamily="34" charset="0"/>
            </a:rPr>
            <a:t>anketa/upitnik </a:t>
          </a:r>
          <a:endParaRPr lang="sr-Latn-CS" sz="1800" dirty="0" smtClean="0">
            <a:latin typeface="Calibri" pitchFamily="34" charset="0"/>
            <a:cs typeface="Calibri" pitchFamily="34" charset="0"/>
          </a:endParaRPr>
        </a:p>
        <a:p>
          <a:r>
            <a:rPr lang="sr-Latn-CS" sz="1600" dirty="0" smtClean="0">
              <a:latin typeface="Calibri" pitchFamily="34" charset="0"/>
              <a:cs typeface="Calibri" pitchFamily="34" charset="0"/>
            </a:rPr>
            <a:t>slučajno izabrane osobe ispunjavaju upitnik i odgovaraju na pitanja (na papiru/elektronski). Ne treba postavljati više od 10 pitanja.</a:t>
          </a:r>
          <a:endParaRPr lang="en-US" sz="1600" dirty="0"/>
        </a:p>
      </dgm:t>
    </dgm:pt>
    <dgm:pt modelId="{481A87F6-A308-4A6D-B4F4-DF81CCDC80C8}" type="parTrans" cxnId="{DA024E15-4BA8-4E45-B947-886008DDEF78}">
      <dgm:prSet/>
      <dgm:spPr/>
      <dgm:t>
        <a:bodyPr/>
        <a:lstStyle/>
        <a:p>
          <a:endParaRPr lang="en-US"/>
        </a:p>
      </dgm:t>
    </dgm:pt>
    <dgm:pt modelId="{DB44713F-921D-48D2-B4AA-389FA36AA58A}" type="sibTrans" cxnId="{DA024E15-4BA8-4E45-B947-886008DDEF78}">
      <dgm:prSet/>
      <dgm:spPr/>
      <dgm:t>
        <a:bodyPr/>
        <a:lstStyle/>
        <a:p>
          <a:endParaRPr lang="en-US"/>
        </a:p>
      </dgm:t>
    </dgm:pt>
    <dgm:pt modelId="{F2738A03-5C6D-457E-A409-AAB845193F4F}">
      <dgm:prSet phldrT="[Text]" custT="1"/>
      <dgm:spPr/>
      <dgm:t>
        <a:bodyPr/>
        <a:lstStyle/>
        <a:p>
          <a:r>
            <a:rPr lang="sr-Latn-CS" sz="1800" b="1" dirty="0" smtClean="0">
              <a:latin typeface="Calibri" pitchFamily="34" charset="0"/>
              <a:cs typeface="Calibri" pitchFamily="34" charset="0"/>
            </a:rPr>
            <a:t>Intervju</a:t>
          </a:r>
        </a:p>
        <a:p>
          <a:r>
            <a:rPr lang="sr-Latn-CS" sz="1600" dirty="0" smtClean="0">
              <a:latin typeface="Calibri" pitchFamily="34" charset="0"/>
              <a:cs typeface="Calibri" pitchFamily="34" charset="0"/>
            </a:rPr>
            <a:t>izabranim osobama postavljaju se pitanja direktno – licem u lice</a:t>
          </a:r>
          <a:r>
            <a:rPr lang="sr-Latn-CS" sz="1600" b="1" dirty="0" smtClean="0">
              <a:latin typeface="Calibri" pitchFamily="34" charset="0"/>
              <a:cs typeface="Calibri" pitchFamily="34" charset="0"/>
            </a:rPr>
            <a:t>/</a:t>
          </a:r>
          <a:r>
            <a:rPr lang="sr-Latn-CS" sz="1600" dirty="0" smtClean="0">
              <a:latin typeface="Calibri" pitchFamily="34" charset="0"/>
              <a:cs typeface="Calibri" pitchFamily="34" charset="0"/>
            </a:rPr>
            <a:t>telefonski.</a:t>
          </a:r>
          <a:endParaRPr lang="en-US" sz="1600" dirty="0">
            <a:latin typeface="Calibri" pitchFamily="34" charset="0"/>
            <a:cs typeface="Calibri" pitchFamily="34" charset="0"/>
          </a:endParaRPr>
        </a:p>
      </dgm:t>
    </dgm:pt>
    <dgm:pt modelId="{63923259-9641-479F-A87F-B659C87B1842}" type="parTrans" cxnId="{16F6FEE3-83F7-47F8-9204-EAB6B48678CC}">
      <dgm:prSet/>
      <dgm:spPr/>
      <dgm:t>
        <a:bodyPr/>
        <a:lstStyle/>
        <a:p>
          <a:endParaRPr lang="en-US"/>
        </a:p>
      </dgm:t>
    </dgm:pt>
    <dgm:pt modelId="{4170F385-3647-4EC3-A7AB-CFA85A620009}" type="sibTrans" cxnId="{16F6FEE3-83F7-47F8-9204-EAB6B48678CC}">
      <dgm:prSet/>
      <dgm:spPr/>
      <dgm:t>
        <a:bodyPr/>
        <a:lstStyle/>
        <a:p>
          <a:endParaRPr lang="en-US"/>
        </a:p>
      </dgm:t>
    </dgm:pt>
    <dgm:pt modelId="{4FBE0563-14CC-4E7A-8E4F-CC576E675260}">
      <dgm:prSet phldrT="[Text]" custT="1"/>
      <dgm:spPr/>
      <dgm:t>
        <a:bodyPr/>
        <a:lstStyle/>
        <a:p>
          <a:r>
            <a:rPr lang="sr-Latn-CS" sz="1600" dirty="0" smtClean="0">
              <a:latin typeface="Calibri" pitchFamily="34" charset="0"/>
              <a:cs typeface="Calibri" pitchFamily="34" charset="0"/>
            </a:rPr>
            <a:t>Forma pitanja može biti na primjer: </a:t>
          </a:r>
        </a:p>
        <a:p>
          <a:r>
            <a:rPr lang="sr-Latn-CS" sz="1600" b="1" dirty="0" smtClean="0">
              <a:latin typeface="Calibri" pitchFamily="34" charset="0"/>
              <a:cs typeface="Calibri" pitchFamily="34" charset="0"/>
            </a:rPr>
            <a:t>DA/NE pitanja </a:t>
          </a:r>
          <a:r>
            <a:rPr lang="sr-Latn-CS" sz="1600" dirty="0" smtClean="0">
              <a:latin typeface="Calibri" pitchFamily="34" charset="0"/>
              <a:cs typeface="Calibri" pitchFamily="34" charset="0"/>
            </a:rPr>
            <a:t>– jednostavna, kratka i jasna pitanja koja usmjeravaju ispitanika na jedinstven odgovor. </a:t>
          </a:r>
          <a:r>
            <a:rPr lang="sr-Latn-CS" sz="1600" i="1" dirty="0" smtClean="0">
              <a:latin typeface="Calibri" pitchFamily="34" charset="0"/>
              <a:cs typeface="Calibri" pitchFamily="34" charset="0"/>
            </a:rPr>
            <a:t>Primjer :</a:t>
          </a:r>
          <a:r>
            <a:rPr lang="sr-Latn-CS" sz="1600" dirty="0" smtClean="0">
              <a:latin typeface="Calibri" pitchFamily="34" charset="0"/>
              <a:cs typeface="Calibri" pitchFamily="34" charset="0"/>
            </a:rPr>
            <a:t> Da li biste kupili ovaj proizvod? DA/NE</a:t>
          </a:r>
        </a:p>
        <a:p>
          <a:r>
            <a:rPr lang="sr-Latn-CS" sz="1600" b="1" dirty="0" smtClean="0">
              <a:latin typeface="Calibri" pitchFamily="34" charset="0"/>
              <a:cs typeface="Calibri" pitchFamily="34" charset="0"/>
            </a:rPr>
            <a:t>Otvorena pitanja </a:t>
          </a:r>
          <a:r>
            <a:rPr lang="sr-Latn-CS" sz="1600" dirty="0" smtClean="0">
              <a:latin typeface="Calibri" pitchFamily="34" charset="0"/>
              <a:cs typeface="Calibri" pitchFamily="34" charset="0"/>
            </a:rPr>
            <a:t>– omogućavaju da se iskaže mišljenje, da koristan predlog (kvalitativno istraživanje)</a:t>
          </a:r>
          <a:endParaRPr lang="en-US" sz="1600" dirty="0">
            <a:latin typeface="Calibri" pitchFamily="34" charset="0"/>
            <a:cs typeface="Calibri" pitchFamily="34" charset="0"/>
          </a:endParaRPr>
        </a:p>
      </dgm:t>
    </dgm:pt>
    <dgm:pt modelId="{2950327E-0338-4F76-A438-D50082606262}" type="parTrans" cxnId="{0B51EE80-98B7-47A7-83DC-1771854DB8C7}">
      <dgm:prSet/>
      <dgm:spPr/>
      <dgm:t>
        <a:bodyPr/>
        <a:lstStyle/>
        <a:p>
          <a:endParaRPr lang="en-US"/>
        </a:p>
      </dgm:t>
    </dgm:pt>
    <dgm:pt modelId="{A8B0FA99-B4FD-4644-9F3B-C2E2DF7CCAEA}" type="sibTrans" cxnId="{0B51EE80-98B7-47A7-83DC-1771854DB8C7}">
      <dgm:prSet/>
      <dgm:spPr/>
      <dgm:t>
        <a:bodyPr/>
        <a:lstStyle/>
        <a:p>
          <a:endParaRPr lang="en-US"/>
        </a:p>
      </dgm:t>
    </dgm:pt>
    <dgm:pt modelId="{D95EF03F-B86C-4057-A1F3-34707D5B836A}" type="pres">
      <dgm:prSet presAssocID="{5300B1F2-BBBF-4CFB-B717-A3E05B1442E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88EC36-F2B2-448C-AA9C-8D781C158BD9}" type="pres">
      <dgm:prSet presAssocID="{AA360786-8D67-4F42-9D1F-C2985594123F}" presName="parentLin" presStyleCnt="0"/>
      <dgm:spPr/>
    </dgm:pt>
    <dgm:pt modelId="{7E1427F6-F761-4B59-A85F-527DD594E5F3}" type="pres">
      <dgm:prSet presAssocID="{AA360786-8D67-4F42-9D1F-C2985594123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33739FC-45F0-4969-9B00-750E6C0B21B7}" type="pres">
      <dgm:prSet presAssocID="{AA360786-8D67-4F42-9D1F-C2985594123F}" presName="parentText" presStyleLbl="node1" presStyleIdx="0" presStyleCnt="3" custScaleX="101327" custScaleY="392024" custLinFactX="8791" custLinFactNeighborX="100000" custLinFactNeighborY="139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93070-A65D-4C33-832B-CE2A34623782}" type="pres">
      <dgm:prSet presAssocID="{AA360786-8D67-4F42-9D1F-C2985594123F}" presName="negativeSpace" presStyleCnt="0"/>
      <dgm:spPr/>
    </dgm:pt>
    <dgm:pt modelId="{D6BD1C8B-2C0E-4989-8BDD-BBEE1CD38E8C}" type="pres">
      <dgm:prSet presAssocID="{AA360786-8D67-4F42-9D1F-C2985594123F}" presName="childText" presStyleLbl="conFgAcc1" presStyleIdx="0" presStyleCnt="3" custLinFactNeighborX="-171" custLinFactNeighborY="-11810">
        <dgm:presLayoutVars>
          <dgm:bulletEnabled val="1"/>
        </dgm:presLayoutVars>
      </dgm:prSet>
      <dgm:spPr/>
    </dgm:pt>
    <dgm:pt modelId="{01775526-4169-4775-9855-9386909EA618}" type="pres">
      <dgm:prSet presAssocID="{DB44713F-921D-48D2-B4AA-389FA36AA58A}" presName="spaceBetweenRectangles" presStyleCnt="0"/>
      <dgm:spPr/>
    </dgm:pt>
    <dgm:pt modelId="{3FB8DAC4-3EC1-437A-A84F-C2E2A6AF6DEC}" type="pres">
      <dgm:prSet presAssocID="{F2738A03-5C6D-457E-A409-AAB845193F4F}" presName="parentLin" presStyleCnt="0"/>
      <dgm:spPr/>
    </dgm:pt>
    <dgm:pt modelId="{B535ED58-FA62-4F04-8CC8-165ABBECEE19}" type="pres">
      <dgm:prSet presAssocID="{F2738A03-5C6D-457E-A409-AAB845193F4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EA2160A-D05D-40DA-BD4A-B6E09DA6CDE1}" type="pres">
      <dgm:prSet presAssocID="{F2738A03-5C6D-457E-A409-AAB845193F4F}" presName="parentText" presStyleLbl="node1" presStyleIdx="1" presStyleCnt="3" custScaleX="100952" custScaleY="388245" custLinFactX="8791" custLinFactNeighborX="100000" custLinFactNeighborY="223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CE7BF-56C1-47DE-B9E3-DECD8ECEAF86}" type="pres">
      <dgm:prSet presAssocID="{F2738A03-5C6D-457E-A409-AAB845193F4F}" presName="negativeSpace" presStyleCnt="0"/>
      <dgm:spPr/>
    </dgm:pt>
    <dgm:pt modelId="{506538B0-2B50-44BF-B79E-0D26FBB490B8}" type="pres">
      <dgm:prSet presAssocID="{F2738A03-5C6D-457E-A409-AAB845193F4F}" presName="childText" presStyleLbl="conFgAcc1" presStyleIdx="1" presStyleCnt="3">
        <dgm:presLayoutVars>
          <dgm:bulletEnabled val="1"/>
        </dgm:presLayoutVars>
      </dgm:prSet>
      <dgm:spPr/>
    </dgm:pt>
    <dgm:pt modelId="{B374DF8A-DD52-4A72-8A04-D266F84943EC}" type="pres">
      <dgm:prSet presAssocID="{4170F385-3647-4EC3-A7AB-CFA85A620009}" presName="spaceBetweenRectangles" presStyleCnt="0"/>
      <dgm:spPr/>
    </dgm:pt>
    <dgm:pt modelId="{DD4DD474-B63C-4044-8521-9CC630EAB4C9}" type="pres">
      <dgm:prSet presAssocID="{4FBE0563-14CC-4E7A-8E4F-CC576E675260}" presName="parentLin" presStyleCnt="0"/>
      <dgm:spPr/>
    </dgm:pt>
    <dgm:pt modelId="{BA69BA34-D476-418A-AAD3-B03CB10749F6}" type="pres">
      <dgm:prSet presAssocID="{4FBE0563-14CC-4E7A-8E4F-CC576E67526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F9665C6-1D8F-4314-8922-C68C836495E7}" type="pres">
      <dgm:prSet presAssocID="{4FBE0563-14CC-4E7A-8E4F-CC576E675260}" presName="parentText" presStyleLbl="node1" presStyleIdx="2" presStyleCnt="3" custScaleX="101513" custScaleY="587860" custLinFactX="9917" custLinFactNeighborX="100000" custLinFactNeighborY="160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B5AF3-4B0B-47D5-9810-3D2925DFD51D}" type="pres">
      <dgm:prSet presAssocID="{4FBE0563-14CC-4E7A-8E4F-CC576E675260}" presName="negativeSpace" presStyleCnt="0"/>
      <dgm:spPr/>
    </dgm:pt>
    <dgm:pt modelId="{F0DEAFBE-1E1D-467B-990E-9E8DAD97C1B9}" type="pres">
      <dgm:prSet presAssocID="{4FBE0563-14CC-4E7A-8E4F-CC576E67526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B5C8063-9C42-4B10-8123-9EBDE57E9DE1}" type="presOf" srcId="{F2738A03-5C6D-457E-A409-AAB845193F4F}" destId="{8EA2160A-D05D-40DA-BD4A-B6E09DA6CDE1}" srcOrd="1" destOrd="0" presId="urn:microsoft.com/office/officeart/2005/8/layout/list1"/>
    <dgm:cxn modelId="{5D3A23CC-1858-410B-B358-66C96785A0EA}" type="presOf" srcId="{4FBE0563-14CC-4E7A-8E4F-CC576E675260}" destId="{BA69BA34-D476-418A-AAD3-B03CB10749F6}" srcOrd="0" destOrd="0" presId="urn:microsoft.com/office/officeart/2005/8/layout/list1"/>
    <dgm:cxn modelId="{7959039B-6398-48A7-8BBE-BC32499F0E94}" type="presOf" srcId="{F2738A03-5C6D-457E-A409-AAB845193F4F}" destId="{B535ED58-FA62-4F04-8CC8-165ABBECEE19}" srcOrd="0" destOrd="0" presId="urn:microsoft.com/office/officeart/2005/8/layout/list1"/>
    <dgm:cxn modelId="{16F6FEE3-83F7-47F8-9204-EAB6B48678CC}" srcId="{5300B1F2-BBBF-4CFB-B717-A3E05B1442EA}" destId="{F2738A03-5C6D-457E-A409-AAB845193F4F}" srcOrd="1" destOrd="0" parTransId="{63923259-9641-479F-A87F-B659C87B1842}" sibTransId="{4170F385-3647-4EC3-A7AB-CFA85A620009}"/>
    <dgm:cxn modelId="{6AF68A45-5B59-4459-8B67-3305362A524A}" type="presOf" srcId="{AA360786-8D67-4F42-9D1F-C2985594123F}" destId="{7E1427F6-F761-4B59-A85F-527DD594E5F3}" srcOrd="0" destOrd="0" presId="urn:microsoft.com/office/officeart/2005/8/layout/list1"/>
    <dgm:cxn modelId="{0B51EE80-98B7-47A7-83DC-1771854DB8C7}" srcId="{5300B1F2-BBBF-4CFB-B717-A3E05B1442EA}" destId="{4FBE0563-14CC-4E7A-8E4F-CC576E675260}" srcOrd="2" destOrd="0" parTransId="{2950327E-0338-4F76-A438-D50082606262}" sibTransId="{A8B0FA99-B4FD-4644-9F3B-C2E2DF7CCAEA}"/>
    <dgm:cxn modelId="{D2827551-BBC8-4D7C-AA42-96F67A3BF104}" type="presOf" srcId="{4FBE0563-14CC-4E7A-8E4F-CC576E675260}" destId="{2F9665C6-1D8F-4314-8922-C68C836495E7}" srcOrd="1" destOrd="0" presId="urn:microsoft.com/office/officeart/2005/8/layout/list1"/>
    <dgm:cxn modelId="{DA024E15-4BA8-4E45-B947-886008DDEF78}" srcId="{5300B1F2-BBBF-4CFB-B717-A3E05B1442EA}" destId="{AA360786-8D67-4F42-9D1F-C2985594123F}" srcOrd="0" destOrd="0" parTransId="{481A87F6-A308-4A6D-B4F4-DF81CCDC80C8}" sibTransId="{DB44713F-921D-48D2-B4AA-389FA36AA58A}"/>
    <dgm:cxn modelId="{26DE59DA-0DCD-4A13-A9C5-392994933AB1}" type="presOf" srcId="{5300B1F2-BBBF-4CFB-B717-A3E05B1442EA}" destId="{D95EF03F-B86C-4057-A1F3-34707D5B836A}" srcOrd="0" destOrd="0" presId="urn:microsoft.com/office/officeart/2005/8/layout/list1"/>
    <dgm:cxn modelId="{F53D7F66-CA26-4017-9111-BB9B0BD9C8FB}" type="presOf" srcId="{AA360786-8D67-4F42-9D1F-C2985594123F}" destId="{C33739FC-45F0-4969-9B00-750E6C0B21B7}" srcOrd="1" destOrd="0" presId="urn:microsoft.com/office/officeart/2005/8/layout/list1"/>
    <dgm:cxn modelId="{2CA27F85-691D-4D73-9D7A-EF58DA8A43DA}" type="presParOf" srcId="{D95EF03F-B86C-4057-A1F3-34707D5B836A}" destId="{3288EC36-F2B2-448C-AA9C-8D781C158BD9}" srcOrd="0" destOrd="0" presId="urn:microsoft.com/office/officeart/2005/8/layout/list1"/>
    <dgm:cxn modelId="{A7D81334-BE9D-416C-ACF1-A7190E8D498C}" type="presParOf" srcId="{3288EC36-F2B2-448C-AA9C-8D781C158BD9}" destId="{7E1427F6-F761-4B59-A85F-527DD594E5F3}" srcOrd="0" destOrd="0" presId="urn:microsoft.com/office/officeart/2005/8/layout/list1"/>
    <dgm:cxn modelId="{5DDB1AA1-375D-4634-B223-96823D31F382}" type="presParOf" srcId="{3288EC36-F2B2-448C-AA9C-8D781C158BD9}" destId="{C33739FC-45F0-4969-9B00-750E6C0B21B7}" srcOrd="1" destOrd="0" presId="urn:microsoft.com/office/officeart/2005/8/layout/list1"/>
    <dgm:cxn modelId="{2C87D87D-2E73-4ADF-8E5D-DE535FF218B4}" type="presParOf" srcId="{D95EF03F-B86C-4057-A1F3-34707D5B836A}" destId="{6F893070-A65D-4C33-832B-CE2A34623782}" srcOrd="1" destOrd="0" presId="urn:microsoft.com/office/officeart/2005/8/layout/list1"/>
    <dgm:cxn modelId="{E15AA648-35B1-4BFE-905B-07C3B56C733C}" type="presParOf" srcId="{D95EF03F-B86C-4057-A1F3-34707D5B836A}" destId="{D6BD1C8B-2C0E-4989-8BDD-BBEE1CD38E8C}" srcOrd="2" destOrd="0" presId="urn:microsoft.com/office/officeart/2005/8/layout/list1"/>
    <dgm:cxn modelId="{B5F79E53-20E2-4699-A022-3A41113A3DE2}" type="presParOf" srcId="{D95EF03F-B86C-4057-A1F3-34707D5B836A}" destId="{01775526-4169-4775-9855-9386909EA618}" srcOrd="3" destOrd="0" presId="urn:microsoft.com/office/officeart/2005/8/layout/list1"/>
    <dgm:cxn modelId="{8CA21B86-1C93-47C0-BB21-3DABFD8886E6}" type="presParOf" srcId="{D95EF03F-B86C-4057-A1F3-34707D5B836A}" destId="{3FB8DAC4-3EC1-437A-A84F-C2E2A6AF6DEC}" srcOrd="4" destOrd="0" presId="urn:microsoft.com/office/officeart/2005/8/layout/list1"/>
    <dgm:cxn modelId="{C66E4F41-89D5-4E15-9B27-C1081C89D9DD}" type="presParOf" srcId="{3FB8DAC4-3EC1-437A-A84F-C2E2A6AF6DEC}" destId="{B535ED58-FA62-4F04-8CC8-165ABBECEE19}" srcOrd="0" destOrd="0" presId="urn:microsoft.com/office/officeart/2005/8/layout/list1"/>
    <dgm:cxn modelId="{8E0B2908-B6D7-484E-BB95-355CE244CD10}" type="presParOf" srcId="{3FB8DAC4-3EC1-437A-A84F-C2E2A6AF6DEC}" destId="{8EA2160A-D05D-40DA-BD4A-B6E09DA6CDE1}" srcOrd="1" destOrd="0" presId="urn:microsoft.com/office/officeart/2005/8/layout/list1"/>
    <dgm:cxn modelId="{9E5F26A3-ABF4-4EE6-8593-2FE904EBB2FD}" type="presParOf" srcId="{D95EF03F-B86C-4057-A1F3-34707D5B836A}" destId="{0E4CE7BF-56C1-47DE-B9E3-DECD8ECEAF86}" srcOrd="5" destOrd="0" presId="urn:microsoft.com/office/officeart/2005/8/layout/list1"/>
    <dgm:cxn modelId="{0362B3F4-82EE-44BC-A291-1875954EF873}" type="presParOf" srcId="{D95EF03F-B86C-4057-A1F3-34707D5B836A}" destId="{506538B0-2B50-44BF-B79E-0D26FBB490B8}" srcOrd="6" destOrd="0" presId="urn:microsoft.com/office/officeart/2005/8/layout/list1"/>
    <dgm:cxn modelId="{F646BADF-9DF6-4C1F-9B31-FE00518258B9}" type="presParOf" srcId="{D95EF03F-B86C-4057-A1F3-34707D5B836A}" destId="{B374DF8A-DD52-4A72-8A04-D266F84943EC}" srcOrd="7" destOrd="0" presId="urn:microsoft.com/office/officeart/2005/8/layout/list1"/>
    <dgm:cxn modelId="{AFB0CA6D-9CF7-4004-8A04-12C8B42C4BC6}" type="presParOf" srcId="{D95EF03F-B86C-4057-A1F3-34707D5B836A}" destId="{DD4DD474-B63C-4044-8521-9CC630EAB4C9}" srcOrd="8" destOrd="0" presId="urn:microsoft.com/office/officeart/2005/8/layout/list1"/>
    <dgm:cxn modelId="{C1DB4FCC-0D25-4B78-A94F-F895674F6EB5}" type="presParOf" srcId="{DD4DD474-B63C-4044-8521-9CC630EAB4C9}" destId="{BA69BA34-D476-418A-AAD3-B03CB10749F6}" srcOrd="0" destOrd="0" presId="urn:microsoft.com/office/officeart/2005/8/layout/list1"/>
    <dgm:cxn modelId="{C04AF7AA-1D23-4707-9AA9-A5718B6A09CE}" type="presParOf" srcId="{DD4DD474-B63C-4044-8521-9CC630EAB4C9}" destId="{2F9665C6-1D8F-4314-8922-C68C836495E7}" srcOrd="1" destOrd="0" presId="urn:microsoft.com/office/officeart/2005/8/layout/list1"/>
    <dgm:cxn modelId="{9C02D076-8C12-43B6-ABC6-8AEFA3022549}" type="presParOf" srcId="{D95EF03F-B86C-4057-A1F3-34707D5B836A}" destId="{0FBB5AF3-4B0B-47D5-9810-3D2925DFD51D}" srcOrd="9" destOrd="0" presId="urn:microsoft.com/office/officeart/2005/8/layout/list1"/>
    <dgm:cxn modelId="{7978ED97-E578-435C-85D0-992ECABFC79C}" type="presParOf" srcId="{D95EF03F-B86C-4057-A1F3-34707D5B836A}" destId="{F0DEAFBE-1E1D-467B-990E-9E8DAD97C1B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2E669-A8C8-49AC-B3B0-82A15F5857AE}">
      <dsp:nvSpPr>
        <dsp:cNvPr id="0" name=""/>
        <dsp:cNvSpPr/>
      </dsp:nvSpPr>
      <dsp:spPr>
        <a:xfrm>
          <a:off x="3417613" y="961386"/>
          <a:ext cx="2436458" cy="2436458"/>
        </a:xfrm>
        <a:prstGeom prst="ellipse">
          <a:avLst/>
        </a:prstGeom>
        <a:solidFill>
          <a:schemeClr val="bg2">
            <a:lumMod val="50000"/>
            <a:alpha val="50000"/>
          </a:schemeClr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2400" b="1" kern="1200" dirty="0" smtClean="0"/>
            <a:t>POSLOVNA ŠANSA</a:t>
          </a:r>
          <a:endParaRPr lang="en-US" sz="2400" b="1" kern="1200" dirty="0"/>
        </a:p>
      </dsp:txBody>
      <dsp:txXfrm>
        <a:off x="3774424" y="1318197"/>
        <a:ext cx="1722836" cy="1722836"/>
      </dsp:txXfrm>
    </dsp:sp>
    <dsp:sp modelId="{0AB039FF-C7DF-404A-98CD-E30EA3D725CB}">
      <dsp:nvSpPr>
        <dsp:cNvPr id="0" name=""/>
        <dsp:cNvSpPr/>
      </dsp:nvSpPr>
      <dsp:spPr>
        <a:xfrm>
          <a:off x="3565529" y="434"/>
          <a:ext cx="2070684" cy="1218229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2000" kern="1200" dirty="0" smtClean="0">
              <a:latin typeface="Calibri" pitchFamily="34" charset="0"/>
              <a:cs typeface="Calibri" pitchFamily="34" charset="0"/>
            </a:rPr>
            <a:t>PRIVLAČNA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>
        <a:off x="3868774" y="178840"/>
        <a:ext cx="1464194" cy="861417"/>
      </dsp:txXfrm>
    </dsp:sp>
    <dsp:sp modelId="{18949E08-B12E-43B0-B2AC-9688D0A49B70}">
      <dsp:nvSpPr>
        <dsp:cNvPr id="0" name=""/>
        <dsp:cNvSpPr/>
      </dsp:nvSpPr>
      <dsp:spPr>
        <a:xfrm>
          <a:off x="5478386" y="1603608"/>
          <a:ext cx="1730275" cy="1218229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2400" kern="1200" dirty="0" smtClean="0">
              <a:latin typeface="Calibri" pitchFamily="34" charset="0"/>
              <a:cs typeface="Calibri" pitchFamily="34" charset="0"/>
            </a:rPr>
            <a:t>ODRŽIVA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>
        <a:off x="5731779" y="1782014"/>
        <a:ext cx="1223489" cy="861417"/>
      </dsp:txXfrm>
    </dsp:sp>
    <dsp:sp modelId="{B81D043C-E2CD-4AA3-8E50-F82208B28D94}">
      <dsp:nvSpPr>
        <dsp:cNvPr id="0" name=""/>
        <dsp:cNvSpPr/>
      </dsp:nvSpPr>
      <dsp:spPr>
        <a:xfrm>
          <a:off x="3069544" y="3174254"/>
          <a:ext cx="3086639" cy="1218229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2000" kern="1200" dirty="0" smtClean="0">
              <a:latin typeface="Calibri" pitchFamily="34" charset="0"/>
              <a:cs typeface="Calibri" pitchFamily="34" charset="0"/>
            </a:rPr>
            <a:t>OSTVARIVA U </a:t>
          </a:r>
          <a:r>
            <a:rPr lang="sr-Latn-ME" sz="2000" kern="1200" dirty="0" smtClean="0">
              <a:latin typeface="Calibri" pitchFamily="34" charset="0"/>
              <a:cs typeface="Calibri" pitchFamily="34" charset="0"/>
            </a:rPr>
            <a:t>PROIZVODU,USLUZI </a:t>
          </a:r>
          <a:r>
            <a:rPr lang="sr-Latn-ME" sz="2000" kern="1200" dirty="0" smtClean="0">
              <a:latin typeface="Calibri" pitchFamily="34" charset="0"/>
              <a:cs typeface="Calibri" pitchFamily="34" charset="0"/>
            </a:rPr>
            <a:t>ILI PRODAJI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>
        <a:off x="3521572" y="3352660"/>
        <a:ext cx="2182583" cy="861417"/>
      </dsp:txXfrm>
    </dsp:sp>
    <dsp:sp modelId="{8A65D83A-8368-4A5B-94FF-4224588B9407}">
      <dsp:nvSpPr>
        <dsp:cNvPr id="0" name=""/>
        <dsp:cNvSpPr/>
      </dsp:nvSpPr>
      <dsp:spPr>
        <a:xfrm>
          <a:off x="1992287" y="1603599"/>
          <a:ext cx="1845763" cy="1218229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2000" kern="1200" dirty="0" smtClean="0">
              <a:latin typeface="Calibri" pitchFamily="34" charset="0"/>
              <a:cs typeface="Calibri" pitchFamily="34" charset="0"/>
            </a:rPr>
            <a:t>PRAVO-VREMENA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>
        <a:off x="2262593" y="1782005"/>
        <a:ext cx="1305151" cy="861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8B34F-05C2-48C8-ADF5-231C916A8119}">
      <dsp:nvSpPr>
        <dsp:cNvPr id="0" name=""/>
        <dsp:cNvSpPr/>
      </dsp:nvSpPr>
      <dsp:spPr>
        <a:xfrm>
          <a:off x="1314867" y="70468"/>
          <a:ext cx="2051747" cy="7477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4287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300" kern="1200" dirty="0" smtClean="0"/>
            <a:t>web </a:t>
          </a:r>
          <a:r>
            <a:rPr lang="sr-Latn-CS" sz="1300" kern="1200" dirty="0" smtClean="0">
              <a:latin typeface="Calibri" pitchFamily="34" charset="0"/>
              <a:cs typeface="Calibri" pitchFamily="34" charset="0"/>
            </a:rPr>
            <a:t>stranice</a:t>
          </a:r>
          <a:r>
            <a:rPr lang="sr-Latn-CS" sz="1300" kern="1200" dirty="0" smtClean="0"/>
            <a:t> za elektronsku trgovinu</a:t>
          </a:r>
          <a:endParaRPr lang="en-US" sz="1300" kern="1200" dirty="0"/>
        </a:p>
      </dsp:txBody>
      <dsp:txXfrm>
        <a:off x="1314867" y="70468"/>
        <a:ext cx="2051747" cy="747759"/>
      </dsp:txXfrm>
    </dsp:sp>
    <dsp:sp modelId="{5B82432E-5346-4E91-9316-39348031BCF1}">
      <dsp:nvSpPr>
        <dsp:cNvPr id="0" name=""/>
        <dsp:cNvSpPr/>
      </dsp:nvSpPr>
      <dsp:spPr>
        <a:xfrm>
          <a:off x="408889" y="75226"/>
          <a:ext cx="1319234" cy="67322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92541-8E0B-45BC-AA96-A507F86647B4}">
      <dsp:nvSpPr>
        <dsp:cNvPr id="0" name=""/>
        <dsp:cNvSpPr/>
      </dsp:nvSpPr>
      <dsp:spPr>
        <a:xfrm>
          <a:off x="1366614" y="1025850"/>
          <a:ext cx="2051747" cy="6411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428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400" kern="1200" dirty="0" smtClean="0">
              <a:latin typeface="Calibri" pitchFamily="34" charset="0"/>
              <a:cs typeface="Calibri" pitchFamily="34" charset="0"/>
            </a:rPr>
            <a:t>povećanje broja restorana brze hrane</a:t>
          </a:r>
          <a:endParaRPr lang="en-US" sz="1400" kern="1200" dirty="0">
            <a:latin typeface="Calibri" pitchFamily="34" charset="0"/>
            <a:cs typeface="Calibri" pitchFamily="34" charset="0"/>
          </a:endParaRPr>
        </a:p>
      </dsp:txBody>
      <dsp:txXfrm>
        <a:off x="1366614" y="1025850"/>
        <a:ext cx="2051747" cy="641171"/>
      </dsp:txXfrm>
    </dsp:sp>
    <dsp:sp modelId="{1B1BAD78-23C6-4411-A127-74B043AFA42D}">
      <dsp:nvSpPr>
        <dsp:cNvPr id="0" name=""/>
        <dsp:cNvSpPr/>
      </dsp:nvSpPr>
      <dsp:spPr>
        <a:xfrm>
          <a:off x="142148" y="964006"/>
          <a:ext cx="1462618" cy="70456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C31DE-128B-4417-9DA2-4041705D6DB2}">
      <dsp:nvSpPr>
        <dsp:cNvPr id="0" name=""/>
        <dsp:cNvSpPr/>
      </dsp:nvSpPr>
      <dsp:spPr>
        <a:xfrm>
          <a:off x="1352649" y="1846481"/>
          <a:ext cx="2051747" cy="6411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428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400" kern="1200" dirty="0" smtClean="0">
              <a:latin typeface="Calibri" pitchFamily="34" charset="0"/>
              <a:cs typeface="Calibri" pitchFamily="34" charset="0"/>
            </a:rPr>
            <a:t>zdravlje i fitnes</a:t>
          </a:r>
          <a:endParaRPr lang="en-US" sz="1400" kern="1200" dirty="0">
            <a:latin typeface="Calibri" pitchFamily="34" charset="0"/>
            <a:cs typeface="Calibri" pitchFamily="34" charset="0"/>
          </a:endParaRPr>
        </a:p>
      </dsp:txBody>
      <dsp:txXfrm>
        <a:off x="1352649" y="1846481"/>
        <a:ext cx="2051747" cy="641171"/>
      </dsp:txXfrm>
    </dsp:sp>
    <dsp:sp modelId="{0937F911-8161-4EA8-8596-C0A7A889B6A8}">
      <dsp:nvSpPr>
        <dsp:cNvPr id="0" name=""/>
        <dsp:cNvSpPr/>
      </dsp:nvSpPr>
      <dsp:spPr>
        <a:xfrm>
          <a:off x="67938" y="1756934"/>
          <a:ext cx="1406758" cy="70016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F3DFC-7E44-4C22-9D40-D1F4AF2DEB93}">
      <dsp:nvSpPr>
        <dsp:cNvPr id="0" name=""/>
        <dsp:cNvSpPr/>
      </dsp:nvSpPr>
      <dsp:spPr>
        <a:xfrm>
          <a:off x="0" y="17461"/>
          <a:ext cx="1029665" cy="950400"/>
        </a:xfrm>
        <a:prstGeom prst="rect">
          <a:avLst/>
        </a:prstGeom>
        <a:noFill/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400" kern="1200" dirty="0" smtClean="0">
              <a:solidFill>
                <a:schemeClr val="bg2">
                  <a:lumMod val="10000"/>
                </a:schemeClr>
              </a:solidFill>
            </a:rPr>
            <a:t>npr.</a:t>
          </a:r>
          <a:endParaRPr lang="en-US" sz="1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17461"/>
        <a:ext cx="1029665" cy="950400"/>
      </dsp:txXfrm>
    </dsp:sp>
    <dsp:sp modelId="{15301237-54A2-4874-B11C-A1C9333D17EA}">
      <dsp:nvSpPr>
        <dsp:cNvPr id="0" name=""/>
        <dsp:cNvSpPr/>
      </dsp:nvSpPr>
      <dsp:spPr>
        <a:xfrm>
          <a:off x="1029664" y="80396"/>
          <a:ext cx="205933" cy="82452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06692-C7D0-4CDD-AF6A-DF9D00EB9E53}">
      <dsp:nvSpPr>
        <dsp:cNvPr id="0" name=""/>
        <dsp:cNvSpPr/>
      </dsp:nvSpPr>
      <dsp:spPr>
        <a:xfrm>
          <a:off x="1286643" y="40831"/>
          <a:ext cx="2800688" cy="950400"/>
        </a:xfrm>
        <a:prstGeom prst="rect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800" kern="1200" dirty="0" smtClean="0">
              <a:latin typeface="Calibri" pitchFamily="34" charset="0"/>
              <a:cs typeface="Calibri" pitchFamily="34" charset="0"/>
            </a:rPr>
            <a:t>prodavnica moderne odjeće za krupnije osobe 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1286643" y="40831"/>
        <a:ext cx="2800688" cy="950400"/>
      </dsp:txXfrm>
    </dsp:sp>
    <dsp:sp modelId="{14662B82-E558-49AA-8EBD-FEFD4D46D5E0}">
      <dsp:nvSpPr>
        <dsp:cNvPr id="0" name=""/>
        <dsp:cNvSpPr/>
      </dsp:nvSpPr>
      <dsp:spPr>
        <a:xfrm>
          <a:off x="0" y="1140661"/>
          <a:ext cx="1029665" cy="950400"/>
        </a:xfrm>
        <a:prstGeom prst="rect">
          <a:avLst/>
        </a:prstGeom>
        <a:noFill/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400" kern="1200" dirty="0" smtClean="0">
              <a:solidFill>
                <a:schemeClr val="bg2">
                  <a:lumMod val="10000"/>
                </a:schemeClr>
              </a:solidFill>
            </a:rPr>
            <a:t>npr.</a:t>
          </a:r>
          <a:endParaRPr lang="en-US" sz="1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1140661"/>
        <a:ext cx="1029665" cy="950400"/>
      </dsp:txXfrm>
    </dsp:sp>
    <dsp:sp modelId="{55DE5002-18B8-4FFB-838C-0E581E85E85B}">
      <dsp:nvSpPr>
        <dsp:cNvPr id="0" name=""/>
        <dsp:cNvSpPr/>
      </dsp:nvSpPr>
      <dsp:spPr>
        <a:xfrm>
          <a:off x="1029664" y="1192957"/>
          <a:ext cx="205933" cy="84580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78D64-3B21-47E0-B7C4-5E43C6573BF1}">
      <dsp:nvSpPr>
        <dsp:cNvPr id="0" name=""/>
        <dsp:cNvSpPr/>
      </dsp:nvSpPr>
      <dsp:spPr>
        <a:xfrm>
          <a:off x="1286643" y="1158120"/>
          <a:ext cx="2800688" cy="950400"/>
        </a:xfrm>
        <a:prstGeom prst="rect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kern="1200" dirty="0" smtClean="0">
              <a:latin typeface="Calibri" pitchFamily="34" charset="0"/>
              <a:cs typeface="Calibri" pitchFamily="34" charset="0"/>
            </a:rPr>
            <a:t>Prodavnica hrane bez glutena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1286643" y="1158120"/>
        <a:ext cx="2800688" cy="950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D1C8B-2C0E-4989-8BDD-BBEE1CD38E8C}">
      <dsp:nvSpPr>
        <dsp:cNvPr id="0" name=""/>
        <dsp:cNvSpPr/>
      </dsp:nvSpPr>
      <dsp:spPr>
        <a:xfrm>
          <a:off x="0" y="1009954"/>
          <a:ext cx="91440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739FC-45F0-4969-9B00-750E6C0B21B7}">
      <dsp:nvSpPr>
        <dsp:cNvPr id="0" name=""/>
        <dsp:cNvSpPr/>
      </dsp:nvSpPr>
      <dsp:spPr>
        <a:xfrm>
          <a:off x="1475651" y="144016"/>
          <a:ext cx="6479404" cy="1041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800" b="1" kern="1200" dirty="0" smtClean="0">
              <a:latin typeface="Calibri" pitchFamily="34" charset="0"/>
              <a:cs typeface="Calibri" pitchFamily="34" charset="0"/>
            </a:rPr>
            <a:t>anketa/upitnik </a:t>
          </a:r>
          <a:endParaRPr lang="sr-Latn-CS" sz="1800" kern="1200" dirty="0" smtClean="0">
            <a:latin typeface="Calibri" pitchFamily="34" charset="0"/>
            <a:cs typeface="Calibri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600" kern="1200" dirty="0" smtClean="0">
              <a:latin typeface="Calibri" pitchFamily="34" charset="0"/>
              <a:cs typeface="Calibri" pitchFamily="34" charset="0"/>
            </a:rPr>
            <a:t>slučajno izabrane osobe ispunjavaju upitnik i odgovaraju na pitanja (na papiru/elektronski). Ne treba postavljati više od 10 pitanja.</a:t>
          </a:r>
          <a:endParaRPr lang="en-US" sz="1600" kern="1200" dirty="0"/>
        </a:p>
      </dsp:txBody>
      <dsp:txXfrm>
        <a:off x="1526494" y="194859"/>
        <a:ext cx="6377718" cy="939843"/>
      </dsp:txXfrm>
    </dsp:sp>
    <dsp:sp modelId="{506538B0-2B50-44BF-B79E-0D26FBB490B8}">
      <dsp:nvSpPr>
        <dsp:cNvPr id="0" name=""/>
        <dsp:cNvSpPr/>
      </dsp:nvSpPr>
      <dsp:spPr>
        <a:xfrm>
          <a:off x="0" y="2189743"/>
          <a:ext cx="91440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2160A-D05D-40DA-BD4A-B6E09DA6CDE1}">
      <dsp:nvSpPr>
        <dsp:cNvPr id="0" name=""/>
        <dsp:cNvSpPr/>
      </dsp:nvSpPr>
      <dsp:spPr>
        <a:xfrm>
          <a:off x="1475651" y="1350486"/>
          <a:ext cx="6455425" cy="1031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800" b="1" kern="1200" dirty="0" smtClean="0">
              <a:latin typeface="Calibri" pitchFamily="34" charset="0"/>
              <a:cs typeface="Calibri" pitchFamily="34" charset="0"/>
            </a:rPr>
            <a:t>Intervju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600" kern="1200" dirty="0" smtClean="0">
              <a:latin typeface="Calibri" pitchFamily="34" charset="0"/>
              <a:cs typeface="Calibri" pitchFamily="34" charset="0"/>
            </a:rPr>
            <a:t>izabranim osobama postavljaju se pitanja direktno – licem u lice</a:t>
          </a:r>
          <a:r>
            <a:rPr lang="sr-Latn-CS" sz="1600" b="1" kern="1200" dirty="0" smtClean="0">
              <a:latin typeface="Calibri" pitchFamily="34" charset="0"/>
              <a:cs typeface="Calibri" pitchFamily="34" charset="0"/>
            </a:rPr>
            <a:t>/</a:t>
          </a:r>
          <a:r>
            <a:rPr lang="sr-Latn-CS" sz="1600" kern="1200" dirty="0" smtClean="0">
              <a:latin typeface="Calibri" pitchFamily="34" charset="0"/>
              <a:cs typeface="Calibri" pitchFamily="34" charset="0"/>
            </a:rPr>
            <a:t>telefonski.</a:t>
          </a:r>
          <a:endParaRPr lang="en-US" sz="1600" kern="1200" dirty="0">
            <a:latin typeface="Calibri" pitchFamily="34" charset="0"/>
            <a:cs typeface="Calibri" pitchFamily="34" charset="0"/>
          </a:endParaRPr>
        </a:p>
      </dsp:txBody>
      <dsp:txXfrm>
        <a:off x="1526004" y="1400839"/>
        <a:ext cx="6354719" cy="930783"/>
      </dsp:txXfrm>
    </dsp:sp>
    <dsp:sp modelId="{F0DEAFBE-1E1D-467B-990E-9E8DAD97C1B9}">
      <dsp:nvSpPr>
        <dsp:cNvPr id="0" name=""/>
        <dsp:cNvSpPr/>
      </dsp:nvSpPr>
      <dsp:spPr>
        <a:xfrm>
          <a:off x="0" y="3894129"/>
          <a:ext cx="91440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665C6-1D8F-4314-8922-C68C836495E7}">
      <dsp:nvSpPr>
        <dsp:cNvPr id="0" name=""/>
        <dsp:cNvSpPr/>
      </dsp:nvSpPr>
      <dsp:spPr>
        <a:xfrm>
          <a:off x="1547654" y="2507827"/>
          <a:ext cx="6491298" cy="1561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600" kern="1200" dirty="0" smtClean="0">
              <a:latin typeface="Calibri" pitchFamily="34" charset="0"/>
              <a:cs typeface="Calibri" pitchFamily="34" charset="0"/>
            </a:rPr>
            <a:t>Forma pitanja može biti na primjer: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600" b="1" kern="1200" dirty="0" smtClean="0">
              <a:latin typeface="Calibri" pitchFamily="34" charset="0"/>
              <a:cs typeface="Calibri" pitchFamily="34" charset="0"/>
            </a:rPr>
            <a:t>DA/NE pitanja </a:t>
          </a:r>
          <a:r>
            <a:rPr lang="sr-Latn-CS" sz="1600" kern="1200" dirty="0" smtClean="0">
              <a:latin typeface="Calibri" pitchFamily="34" charset="0"/>
              <a:cs typeface="Calibri" pitchFamily="34" charset="0"/>
            </a:rPr>
            <a:t>– jednostavna, kratka i jasna pitanja koja usmjeravaju ispitanika na jedinstven odgovor. </a:t>
          </a:r>
          <a:r>
            <a:rPr lang="sr-Latn-CS" sz="1600" i="1" kern="1200" dirty="0" smtClean="0">
              <a:latin typeface="Calibri" pitchFamily="34" charset="0"/>
              <a:cs typeface="Calibri" pitchFamily="34" charset="0"/>
            </a:rPr>
            <a:t>Primjer :</a:t>
          </a:r>
          <a:r>
            <a:rPr lang="sr-Latn-CS" sz="1600" kern="1200" dirty="0" smtClean="0">
              <a:latin typeface="Calibri" pitchFamily="34" charset="0"/>
              <a:cs typeface="Calibri" pitchFamily="34" charset="0"/>
            </a:rPr>
            <a:t> Da li biste kupili ovaj proizvod? DA/NE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600" b="1" kern="1200" dirty="0" smtClean="0">
              <a:latin typeface="Calibri" pitchFamily="34" charset="0"/>
              <a:cs typeface="Calibri" pitchFamily="34" charset="0"/>
            </a:rPr>
            <a:t>Otvorena pitanja </a:t>
          </a:r>
          <a:r>
            <a:rPr lang="sr-Latn-CS" sz="1600" kern="1200" dirty="0" smtClean="0">
              <a:latin typeface="Calibri" pitchFamily="34" charset="0"/>
              <a:cs typeface="Calibri" pitchFamily="34" charset="0"/>
            </a:rPr>
            <a:t>– omogućavaju da se iskaže mišljenje, da koristan predlog (kvalitativno istraživanje)</a:t>
          </a:r>
          <a:endParaRPr lang="en-US" sz="1600" kern="1200" dirty="0">
            <a:latin typeface="Calibri" pitchFamily="34" charset="0"/>
            <a:cs typeface="Calibri" pitchFamily="34" charset="0"/>
          </a:endParaRPr>
        </a:p>
      </dsp:txBody>
      <dsp:txXfrm>
        <a:off x="1623896" y="2584069"/>
        <a:ext cx="6338814" cy="1409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0F6F8-7ED1-40D0-9FBB-6448D13C4D4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49108-A398-47EA-8C12-053A1F3C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5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49108-A398-47EA-8C12-053A1F3CC7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0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630019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457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2020-11-01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2020-11-01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2020-11-01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2020-11-01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2020-11-01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2020-11-01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2020-11-01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6425" y="2755255"/>
            <a:ext cx="4860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ME" altLang="ko-KR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sr-Latn-ME" altLang="ko-K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rof. Budrak Aleksandra</a:t>
            </a:r>
            <a:r>
              <a:rPr kumimoji="0" lang="en-US" altLang="ko-K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kumimoji="0" lang="en-US" altLang="ko-KR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16424" y="1779662"/>
            <a:ext cx="48600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4000" b="1" dirty="0" err="1" smtClean="0">
                <a:solidFill>
                  <a:schemeClr val="bg1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Poslovna</a:t>
            </a:r>
            <a:r>
              <a:rPr lang="en-US" altLang="ko-KR" sz="4000" b="1" dirty="0" smtClean="0">
                <a:solidFill>
                  <a:schemeClr val="bg1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sr-Latn-ME" altLang="ko-KR" sz="4000" b="1" dirty="0" smtClean="0">
                <a:solidFill>
                  <a:schemeClr val="bg1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šansa</a:t>
            </a:r>
            <a:endParaRPr lang="en-US" altLang="ko-KR" sz="4000" b="1" dirty="0" smtClean="0">
              <a:solidFill>
                <a:schemeClr val="bg1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380312" y="555526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en-US" altLang="ko-KR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19917947">
            <a:off x="934283" y="856799"/>
            <a:ext cx="1665869" cy="3558872"/>
            <a:chOff x="1359132" y="345882"/>
            <a:chExt cx="1966239" cy="4200564"/>
          </a:xfrm>
        </p:grpSpPr>
        <p:grpSp>
          <p:nvGrpSpPr>
            <p:cNvPr id="4" name="Group 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1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6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Trapezoid 6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6" name="Rectangle 65"/>
          <p:cNvSpPr/>
          <p:nvPr/>
        </p:nvSpPr>
        <p:spPr>
          <a:xfrm>
            <a:off x="3866518" y="2387084"/>
            <a:ext cx="1410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b="1" i="1" dirty="0">
                <a:solidFill>
                  <a:schemeClr val="bg1"/>
                </a:solidFill>
              </a:rPr>
              <a:t>Za domaći</a:t>
            </a:r>
            <a:r>
              <a:rPr lang="sr-Latn-ME" b="1" i="1" dirty="0">
                <a:solidFill>
                  <a:schemeClr val="bg1"/>
                </a:solidFill>
                <a:cs typeface="Calibri"/>
              </a:rPr>
              <a:t>: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15881" y="339502"/>
            <a:ext cx="1410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b="1" i="1" dirty="0">
                <a:solidFill>
                  <a:schemeClr val="bg1"/>
                </a:solidFill>
              </a:rPr>
              <a:t>Za domaći</a:t>
            </a:r>
            <a:r>
              <a:rPr lang="sr-Latn-ME" b="1" i="1" dirty="0">
                <a:solidFill>
                  <a:schemeClr val="bg1"/>
                </a:solidFill>
                <a:cs typeface="Calibri"/>
              </a:rPr>
              <a:t>: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3808" y="0"/>
            <a:ext cx="6300192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Latn-ME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Potrebno je da sprovedete istraživanje tržišta o svojoj</a:t>
            </a:r>
          </a:p>
          <a:p>
            <a:r>
              <a:rPr lang="sr-Latn-ME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biznis ideji i mogućnostima njene realizacije. U tu svrhu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sr-Latn-ME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treba da osmislite </a:t>
            </a:r>
            <a:r>
              <a:rPr lang="sr-Latn-ME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anketu</a:t>
            </a:r>
            <a:r>
              <a:rPr lang="sr-Latn-ME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39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23478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Savjeti za pripremu ankete/upitnika</a:t>
            </a:r>
            <a:r>
              <a:rPr lang="sr-Latn-CS" dirty="0"/>
              <a:t/>
            </a:r>
            <a:br>
              <a:rPr lang="sr-Latn-C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3528" y="1203598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sr-Latn-CS" sz="2000" dirty="0">
                <a:latin typeface="Calibri" pitchFamily="34" charset="0"/>
                <a:cs typeface="Calibri" pitchFamily="34" charset="0"/>
              </a:rPr>
              <a:t>ne postavljajte više od deset pitanja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sr-Latn-CS" sz="2000" dirty="0">
                <a:latin typeface="Calibri" pitchFamily="34" charset="0"/>
                <a:cs typeface="Calibri" pitchFamily="34" charset="0"/>
              </a:rPr>
              <a:t>koristite jednostavan jezik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sr-Latn-CS" sz="2000" dirty="0">
                <a:latin typeface="Calibri" pitchFamily="34" charset="0"/>
                <a:cs typeface="Calibri" pitchFamily="34" charset="0"/>
              </a:rPr>
              <a:t>razmislite da li tako postavljena pitanja daju informaciju koja je jednostavna za prikazivanje u tabeli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sr-Latn-CS" sz="2000" dirty="0">
                <a:latin typeface="Calibri" pitchFamily="34" charset="0"/>
                <a:cs typeface="Calibri" pitchFamily="34" charset="0"/>
              </a:rPr>
              <a:t>razmislite o formi </a:t>
            </a:r>
            <a:r>
              <a:rPr lang="sr-Latn-CS" sz="2000" dirty="0" smtClean="0">
                <a:latin typeface="Calibri" pitchFamily="34" charset="0"/>
                <a:cs typeface="Calibri" pitchFamily="34" charset="0"/>
              </a:rPr>
              <a:t>pitanja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sr-Latn-CS" sz="2000" dirty="0" smtClean="0">
                <a:latin typeface="Calibri" pitchFamily="34" charset="0"/>
                <a:cs typeface="Calibri" pitchFamily="34" charset="0"/>
              </a:rPr>
              <a:t>pokušajte </a:t>
            </a:r>
            <a:r>
              <a:rPr lang="sr-Latn-CS" sz="2000" dirty="0">
                <a:latin typeface="Calibri" pitchFamily="34" charset="0"/>
                <a:cs typeface="Calibri" pitchFamily="34" charset="0"/>
              </a:rPr>
              <a:t>da uključite bar jedno otvoreno pitanje kako biste dobili povratnu informaciju od potencijalne mušterije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sr-Latn-CS" sz="2000" dirty="0">
                <a:latin typeface="Calibri" pitchFamily="34" charset="0"/>
                <a:cs typeface="Calibri" pitchFamily="34" charset="0"/>
              </a:rPr>
              <a:t>zamolite različite grupe potencijalnih mušterija da popune </a:t>
            </a:r>
            <a:r>
              <a:rPr lang="sr-Latn-CS" sz="2000" dirty="0" smtClean="0">
                <a:latin typeface="Calibri" pitchFamily="34" charset="0"/>
                <a:cs typeface="Calibri" pitchFamily="34" charset="0"/>
              </a:rPr>
              <a:t>upitnik                  </a:t>
            </a:r>
            <a:r>
              <a:rPr lang="sr-Latn-CS" sz="2000" dirty="0">
                <a:latin typeface="Calibri" pitchFamily="34" charset="0"/>
                <a:cs typeface="Calibri" pitchFamily="34" charset="0"/>
              </a:rPr>
              <a:t>npr. drugove iz razreda, prijatelje, rođake ili ljude iz lokalne zajednice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sr-Latn-CS" sz="2000" dirty="0">
                <a:latin typeface="Calibri" pitchFamily="34" charset="0"/>
                <a:cs typeface="Calibri" pitchFamily="34" charset="0"/>
              </a:rPr>
              <a:t>zahvalite se ispitanicima za popunjavanje upitnika</a:t>
            </a:r>
          </a:p>
          <a:p>
            <a:r>
              <a:rPr lang="sr-Latn-CS" sz="2000" i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9269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355976" y="2421692"/>
            <a:ext cx="3779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sr-Latn-ME" altLang="ko-KR" sz="4000" b="1" dirty="0" smtClean="0">
                <a:solidFill>
                  <a:schemeClr val="bg1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Hvala na pažnji</a:t>
            </a:r>
            <a:endParaRPr lang="en-US" altLang="ko-KR" sz="4000" b="1" dirty="0" smtClean="0">
              <a:solidFill>
                <a:schemeClr val="bg1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380312" y="555526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en-US" altLang="ko-KR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0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4000" dirty="0" smtClean="0">
                <a:solidFill>
                  <a:schemeClr val="bg1"/>
                </a:solidFill>
              </a:rPr>
              <a:t>                   </a:t>
            </a:r>
            <a:r>
              <a:rPr lang="sr-Latn-M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Poslovna šansa</a:t>
            </a:r>
            <a:endParaRPr lang="ko-KR" alt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915566"/>
            <a:ext cx="4320480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M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ME" sz="2000" dirty="0" smtClean="0"/>
              <a:t>-</a:t>
            </a:r>
            <a:r>
              <a:rPr lang="sr-Latn-ME" sz="2000" dirty="0">
                <a:latin typeface="Calibri" pitchFamily="34" charset="0"/>
                <a:cs typeface="Calibri" pitchFamily="34" charset="0"/>
              </a:rPr>
              <a:t>Biznis ideju treba razlikovati od </a:t>
            </a:r>
            <a:r>
              <a:rPr lang="sr-Latn-M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sr-Latn-ME" sz="2000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sr-Latn-ME" sz="2000" dirty="0" smtClean="0">
                <a:latin typeface="Calibri" pitchFamily="34" charset="0"/>
                <a:cs typeface="Calibri" pitchFamily="34" charset="0"/>
              </a:rPr>
              <a:t>poslovne </a:t>
            </a:r>
            <a:r>
              <a:rPr lang="sr-Latn-ME" sz="2000" dirty="0">
                <a:latin typeface="Calibri" pitchFamily="34" charset="0"/>
                <a:cs typeface="Calibri" pitchFamily="34" charset="0"/>
              </a:rPr>
              <a:t>prilike(šanse).</a:t>
            </a:r>
          </a:p>
          <a:p>
            <a:pPr marL="0" indent="0">
              <a:buNone/>
            </a:pPr>
            <a:r>
              <a:rPr lang="sr-Latn-ME" sz="2000" dirty="0">
                <a:latin typeface="Calibri" pitchFamily="34" charset="0"/>
                <a:cs typeface="Calibri" pitchFamily="34" charset="0"/>
              </a:rPr>
              <a:t>-Šansa se bazira na onome što </a:t>
            </a:r>
            <a:r>
              <a:rPr lang="sr-Latn-M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Latn-ME" sz="2000" dirty="0" smtClean="0">
                <a:latin typeface="Calibri" pitchFamily="34" charset="0"/>
                <a:cs typeface="Calibri" pitchFamily="34" charset="0"/>
              </a:rPr>
              <a:t>kupac    </a:t>
            </a:r>
            <a:r>
              <a:rPr lang="sr-Latn-ME" sz="2000" dirty="0">
                <a:latin typeface="Calibri" pitchFamily="34" charset="0"/>
                <a:cs typeface="Calibri" pitchFamily="34" charset="0"/>
              </a:rPr>
              <a:t>želi. Biznis ideja može biti </a:t>
            </a:r>
            <a:r>
              <a:rPr lang="sr-Latn-ME" sz="2000" dirty="0" smtClean="0">
                <a:latin typeface="Calibri" pitchFamily="34" charset="0"/>
                <a:cs typeface="Calibri" pitchFamily="34" charset="0"/>
              </a:rPr>
              <a:t>dobra,ali ako </a:t>
            </a:r>
            <a:r>
              <a:rPr lang="sr-Latn-ME" sz="2000" dirty="0">
                <a:latin typeface="Calibri" pitchFamily="34" charset="0"/>
                <a:cs typeface="Calibri" pitchFamily="34" charset="0"/>
              </a:rPr>
              <a:t>to što želite da prodate (pružite</a:t>
            </a:r>
            <a:r>
              <a:rPr lang="sr-Latn-ME" sz="2000">
                <a:latin typeface="Calibri" pitchFamily="34" charset="0"/>
                <a:cs typeface="Calibri" pitchFamily="34" charset="0"/>
              </a:rPr>
              <a:t>) </a:t>
            </a:r>
            <a:r>
              <a:rPr lang="sr-Latn-ME" sz="2000" smtClean="0">
                <a:latin typeface="Calibri" pitchFamily="34" charset="0"/>
                <a:cs typeface="Calibri" pitchFamily="34" charset="0"/>
              </a:rPr>
              <a:t>ne        </a:t>
            </a:r>
            <a:r>
              <a:rPr lang="sr-Latn-ME" sz="2000" dirty="0" smtClean="0">
                <a:latin typeface="Calibri" pitchFamily="34" charset="0"/>
                <a:cs typeface="Calibri" pitchFamily="34" charset="0"/>
              </a:rPr>
              <a:t>zadovoljava </a:t>
            </a:r>
            <a:r>
              <a:rPr lang="sr-Latn-ME" sz="2000" dirty="0">
                <a:latin typeface="Calibri" pitchFamily="34" charset="0"/>
                <a:cs typeface="Calibri" pitchFamily="34" charset="0"/>
              </a:rPr>
              <a:t>neku potrebu </a:t>
            </a:r>
            <a:r>
              <a:rPr lang="sr-Latn-ME" sz="2000" dirty="0" smtClean="0">
                <a:latin typeface="Calibri" pitchFamily="34" charset="0"/>
                <a:cs typeface="Calibri" pitchFamily="34" charset="0"/>
              </a:rPr>
              <a:t>potencijalnih </a:t>
            </a:r>
            <a:r>
              <a:rPr lang="sr-Latn-ME" sz="2000" dirty="0">
                <a:latin typeface="Calibri" pitchFamily="34" charset="0"/>
                <a:cs typeface="Calibri" pitchFamily="34" charset="0"/>
              </a:rPr>
              <a:t>kupaca, onda ta ideja nije dobra.</a:t>
            </a:r>
          </a:p>
          <a:p>
            <a:pPr marL="0" indent="0" algn="ctr">
              <a:buNone/>
            </a:pPr>
            <a:endParaRPr lang="en-US" altLang="ko-K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35846"/>
            <a:ext cx="260858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33372" y="1203598"/>
            <a:ext cx="4067944" cy="163121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sr-Latn-CS" sz="2000" b="1" dirty="0">
                <a:latin typeface="Calibri" pitchFamily="34" charset="0"/>
                <a:cs typeface="Calibri" pitchFamily="34" charset="0"/>
              </a:rPr>
              <a:t>Poslovna šansa predstavlja </a:t>
            </a:r>
            <a:r>
              <a:rPr lang="sr-Latn-CS" sz="2000" b="1" dirty="0" smtClean="0">
                <a:latin typeface="Calibri" pitchFamily="34" charset="0"/>
                <a:cs typeface="Calibri" pitchFamily="34" charset="0"/>
              </a:rPr>
              <a:t>tržišno    </a:t>
            </a:r>
            <a:r>
              <a:rPr lang="sr-Latn-CS" sz="2000" b="1" dirty="0">
                <a:latin typeface="Calibri" pitchFamily="34" charset="0"/>
                <a:cs typeface="Calibri" pitchFamily="34" charset="0"/>
              </a:rPr>
              <a:t>provjerenu biznis </a:t>
            </a:r>
            <a:r>
              <a:rPr lang="sr-Latn-CS" sz="2000" b="1" dirty="0" smtClean="0">
                <a:latin typeface="Calibri" pitchFamily="34" charset="0"/>
                <a:cs typeface="Calibri" pitchFamily="34" charset="0"/>
              </a:rPr>
              <a:t>ideju - ideju koja    </a:t>
            </a:r>
            <a:r>
              <a:rPr lang="sr-Latn-CS" sz="2000" b="1" dirty="0">
                <a:latin typeface="Calibri" pitchFamily="34" charset="0"/>
                <a:cs typeface="Calibri" pitchFamily="34" charset="0"/>
              </a:rPr>
              <a:t>ima tržište, za kojom </a:t>
            </a:r>
            <a:r>
              <a:rPr lang="sr-Latn-CS" sz="2000" b="1" dirty="0" smtClean="0">
                <a:latin typeface="Calibri" pitchFamily="34" charset="0"/>
                <a:cs typeface="Calibri" pitchFamily="34" charset="0"/>
              </a:rPr>
              <a:t>postoji </a:t>
            </a:r>
            <a:r>
              <a:rPr lang="sr-Latn-CS" sz="2000" b="1" dirty="0" smtClean="0">
                <a:latin typeface="Calibri" pitchFamily="34" charset="0"/>
                <a:cs typeface="Calibri" pitchFamily="34" charset="0"/>
              </a:rPr>
              <a:t>potreba </a:t>
            </a:r>
            <a:r>
              <a:rPr lang="sr-Latn-CS" sz="2000" b="1" dirty="0">
                <a:latin typeface="Calibri" pitchFamily="34" charset="0"/>
                <a:cs typeface="Calibri" pitchFamily="34" charset="0"/>
              </a:rPr>
              <a:t>i potražnja i koja se </a:t>
            </a:r>
            <a:r>
              <a:rPr lang="sr-Latn-CS" sz="2000" b="1" dirty="0" smtClean="0">
                <a:latin typeface="Calibri" pitchFamily="34" charset="0"/>
                <a:cs typeface="Calibri" pitchFamily="34" charset="0"/>
              </a:rPr>
              <a:t>može </a:t>
            </a:r>
            <a:r>
              <a:rPr lang="sr-Latn-CS" sz="2000" b="1" dirty="0" smtClean="0">
                <a:latin typeface="Calibri" pitchFamily="34" charset="0"/>
                <a:cs typeface="Calibri" pitchFamily="34" charset="0"/>
              </a:rPr>
              <a:t>realizovati </a:t>
            </a:r>
            <a:r>
              <a:rPr lang="sr-Latn-CS" sz="2000" b="1" dirty="0">
                <a:latin typeface="Calibri" pitchFamily="34" charset="0"/>
                <a:cs typeface="Calibri" pitchFamily="34" charset="0"/>
              </a:rPr>
              <a:t>u uspješan poslovni </a:t>
            </a:r>
            <a:r>
              <a:rPr lang="sr-Latn-CS" sz="2000" b="1" dirty="0" smtClean="0">
                <a:latin typeface="Calibri" pitchFamily="34" charset="0"/>
                <a:cs typeface="Calibri" pitchFamily="34" charset="0"/>
              </a:rPr>
              <a:t>poduhvat</a:t>
            </a:r>
            <a:r>
              <a:rPr lang="sr-Latn-CS" sz="2000" b="1" dirty="0">
                <a:latin typeface="Calibri" pitchFamily="34" charset="0"/>
                <a:cs typeface="Calibri" pitchFamily="34" charset="0"/>
              </a:rPr>
              <a:t>. 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77" y="3100897"/>
            <a:ext cx="1558134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Karakteristike </a:t>
            </a:r>
            <a:r>
              <a:rPr lang="sr-Latn-ME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poslovne šanse</a:t>
            </a:r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317256"/>
              </p:ext>
            </p:extLst>
          </p:nvPr>
        </p:nvGraphicFramePr>
        <p:xfrm>
          <a:off x="0" y="915566"/>
          <a:ext cx="91440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99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00" y="2067694"/>
            <a:ext cx="2974008" cy="297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470"/>
            <a:ext cx="8229600" cy="857250"/>
          </a:xfrm>
        </p:spPr>
        <p:txBody>
          <a:bodyPr>
            <a:normAutofit/>
          </a:bodyPr>
          <a:lstStyle/>
          <a:p>
            <a:r>
              <a:rPr lang="sr-Latn-ME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Pristupi za prepoznavanje poslovne šanse:</a:t>
            </a:r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915566"/>
            <a:ext cx="4040188" cy="479822"/>
          </a:xfrm>
        </p:spPr>
        <p:txBody>
          <a:bodyPr>
            <a:normAutofit/>
          </a:bodyPr>
          <a:lstStyle/>
          <a:p>
            <a:r>
              <a:rPr lang="sr-Latn-ME" sz="2000" u="sng" dirty="0">
                <a:latin typeface="Calibri" pitchFamily="34" charset="0"/>
                <a:cs typeface="Calibri" pitchFamily="34" charset="0"/>
              </a:rPr>
              <a:t>Posmatranje promjena i trendova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347614"/>
            <a:ext cx="4040188" cy="13006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ME" sz="2000" dirty="0"/>
              <a:t>- </a:t>
            </a:r>
            <a:r>
              <a:rPr lang="sr-Latn-CS" sz="2000" dirty="0" smtClean="0">
                <a:latin typeface="Calibri" pitchFamily="34" charset="0"/>
                <a:cs typeface="Calibri" pitchFamily="34" charset="0"/>
              </a:rPr>
              <a:t>predstavlja </a:t>
            </a:r>
            <a:r>
              <a:rPr lang="sr-Latn-CS" sz="2000" dirty="0">
                <a:latin typeface="Calibri" pitchFamily="34" charset="0"/>
                <a:cs typeface="Calibri" pitchFamily="34" charset="0"/>
              </a:rPr>
              <a:t>proučavanje načina na koji određene promjene ili </a:t>
            </a:r>
            <a:r>
              <a:rPr lang="sr-Latn-CS" sz="2000" dirty="0" smtClean="0">
                <a:latin typeface="Calibri" pitchFamily="34" charset="0"/>
                <a:cs typeface="Calibri" pitchFamily="34" charset="0"/>
              </a:rPr>
              <a:t>trendovi   </a:t>
            </a:r>
            <a:r>
              <a:rPr lang="sr-Latn-CS" sz="2000" dirty="0">
                <a:latin typeface="Calibri" pitchFamily="34" charset="0"/>
                <a:cs typeface="Calibri" pitchFamily="34" charset="0"/>
              </a:rPr>
              <a:t>stvaraju prilike koje </a:t>
            </a:r>
            <a:r>
              <a:rPr lang="sr-Latn-CS" sz="2000" dirty="0" smtClean="0">
                <a:latin typeface="Calibri" pitchFamily="34" charset="0"/>
                <a:cs typeface="Calibri" pitchFamily="34" charset="0"/>
              </a:rPr>
              <a:t>preduzetnici      </a:t>
            </a:r>
            <a:r>
              <a:rPr lang="sr-Latn-CS" sz="2000" dirty="0">
                <a:latin typeface="Calibri" pitchFamily="34" charset="0"/>
                <a:cs typeface="Calibri" pitchFamily="34" charset="0"/>
              </a:rPr>
              <a:t>mogu iskoristiti.</a:t>
            </a:r>
            <a:endParaRPr lang="en-US" sz="2000" u="sng" dirty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915566"/>
            <a:ext cx="4041775" cy="479822"/>
          </a:xfrm>
        </p:spPr>
        <p:txBody>
          <a:bodyPr>
            <a:normAutofit/>
          </a:bodyPr>
          <a:lstStyle/>
          <a:p>
            <a:r>
              <a:rPr lang="sr-Latn-CS" sz="2000" u="sng" dirty="0">
                <a:latin typeface="Calibri" pitchFamily="34" charset="0"/>
                <a:cs typeface="Calibri" pitchFamily="34" charset="0"/>
              </a:rPr>
              <a:t>Rješavanje problema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419622"/>
            <a:ext cx="4104456" cy="936104"/>
          </a:xfrm>
        </p:spPr>
        <p:txBody>
          <a:bodyPr/>
          <a:lstStyle/>
          <a:p>
            <a:pPr marL="0" lvl="0" indent="0">
              <a:buNone/>
            </a:pPr>
            <a:r>
              <a:rPr lang="sr-Latn-CS" dirty="0" smtClean="0"/>
              <a:t>- </a:t>
            </a:r>
            <a:r>
              <a:rPr lang="sr-Latn-CS" sz="2000" dirty="0" smtClean="0">
                <a:latin typeface="Calibri" pitchFamily="34" charset="0"/>
                <a:cs typeface="Calibri" pitchFamily="34" charset="0"/>
              </a:rPr>
              <a:t>tj</a:t>
            </a:r>
            <a:r>
              <a:rPr lang="sr-Latn-CS" sz="2000" dirty="0">
                <a:latin typeface="Calibri" pitchFamily="34" charset="0"/>
                <a:cs typeface="Calibri" pitchFamily="34" charset="0"/>
              </a:rPr>
              <a:t>. uočavanje problema i pronalazak načina za njihovo rješavanje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210547"/>
              </p:ext>
            </p:extLst>
          </p:nvPr>
        </p:nvGraphicFramePr>
        <p:xfrm>
          <a:off x="179512" y="2571750"/>
          <a:ext cx="4192588" cy="254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6012160" y="2357467"/>
            <a:ext cx="2808312" cy="677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„</a:t>
            </a:r>
            <a:r>
              <a:rPr lang="sr-Latn-ME" sz="2000" dirty="0">
                <a:latin typeface="Calibri"/>
                <a:cs typeface="Calibri"/>
              </a:rPr>
              <a:t>Tragajte za </a:t>
            </a:r>
            <a:r>
              <a:rPr lang="sr-Latn-ME" sz="2000" dirty="0" smtClean="0">
                <a:latin typeface="Calibri"/>
                <a:cs typeface="Calibri"/>
              </a:rPr>
              <a:t>problemima"    </a:t>
            </a:r>
            <a:r>
              <a:rPr lang="sr-Latn-ME" dirty="0" smtClean="0">
                <a:latin typeface="Calibri"/>
                <a:cs typeface="Calibri"/>
              </a:rPr>
              <a:t>Philip </a:t>
            </a:r>
            <a:r>
              <a:rPr lang="sr-Latn-ME" dirty="0">
                <a:latin typeface="Calibri"/>
                <a:cs typeface="Calibri"/>
              </a:rPr>
              <a:t>Kotler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80112" y="4158615"/>
            <a:ext cx="3240360" cy="984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sr-Latn-ME" sz="2000" dirty="0" smtClean="0">
                <a:latin typeface="Calibri" pitchFamily="34" charset="0"/>
                <a:cs typeface="Calibri" pitchFamily="34" charset="0"/>
              </a:rPr>
              <a:t>„Svaki </a:t>
            </a:r>
            <a:r>
              <a:rPr lang="sr-Latn-ME" sz="2000" dirty="0">
                <a:latin typeface="Calibri" pitchFamily="34" charset="0"/>
                <a:cs typeface="Calibri" pitchFamily="34" charset="0"/>
              </a:rPr>
              <a:t>problem je brilijantno </a:t>
            </a:r>
            <a:r>
              <a:rPr lang="sr-Latn-ME" sz="2000" dirty="0" smtClean="0">
                <a:latin typeface="Calibri" pitchFamily="34" charset="0"/>
                <a:cs typeface="Calibri" pitchFamily="34" charset="0"/>
              </a:rPr>
              <a:t>        prerušena prilika</a:t>
            </a:r>
            <a:r>
              <a:rPr lang="sr-Latn-ME" sz="2000" dirty="0">
                <a:latin typeface="Calibri"/>
                <a:cs typeface="Calibri"/>
              </a:rPr>
              <a:t> "</a:t>
            </a:r>
            <a:r>
              <a:rPr lang="sr-Latn-ME" sz="2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sr-Latn-ME" dirty="0" smtClean="0"/>
              <a:t>                                            </a:t>
            </a:r>
            <a:r>
              <a:rPr lang="sr-Latn-ME" dirty="0">
                <a:latin typeface="Calibri"/>
                <a:cs typeface="Calibri"/>
              </a:rPr>
              <a:t>John Gardner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>
            <a:normAutofit/>
          </a:bodyPr>
          <a:lstStyle/>
          <a:p>
            <a:r>
              <a:rPr lang="sr-Latn-ME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Pristupi za prepoznavanje poslovne šanse:</a:t>
            </a:r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059582"/>
            <a:ext cx="4040188" cy="479822"/>
          </a:xfrm>
        </p:spPr>
        <p:txBody>
          <a:bodyPr>
            <a:normAutofit/>
          </a:bodyPr>
          <a:lstStyle/>
          <a:p>
            <a:r>
              <a:rPr lang="sr-Latn-CS" sz="2000" u="sng" dirty="0">
                <a:latin typeface="Calibri" pitchFamily="34" charset="0"/>
                <a:cs typeface="Calibri" pitchFamily="34" charset="0"/>
              </a:rPr>
              <a:t>Pronalaženje praznina na tržištu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563638"/>
            <a:ext cx="4320480" cy="165618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CS" sz="1800" dirty="0" smtClean="0">
                <a:latin typeface="Calibri" pitchFamily="34" charset="0"/>
                <a:cs typeface="Calibri" pitchFamily="34" charset="0"/>
              </a:rPr>
              <a:t>-postoji </a:t>
            </a:r>
            <a:r>
              <a:rPr lang="sr-Latn-CS" sz="1800" dirty="0">
                <a:latin typeface="Calibri" pitchFamily="34" charset="0"/>
                <a:cs typeface="Calibri" pitchFamily="34" charset="0"/>
              </a:rPr>
              <a:t>veliki broj proizvoda/usluga </a:t>
            </a:r>
            <a:r>
              <a:rPr lang="sr-Latn-CS" sz="1800" dirty="0" smtClean="0">
                <a:latin typeface="Calibri" pitchFamily="34" charset="0"/>
                <a:cs typeface="Calibri" pitchFamily="34" charset="0"/>
              </a:rPr>
              <a:t>koje       potrošači </a:t>
            </a:r>
            <a:r>
              <a:rPr lang="sr-Latn-CS" sz="1800" dirty="0">
                <a:latin typeface="Calibri" pitchFamily="34" charset="0"/>
                <a:cs typeface="Calibri" pitchFamily="34" charset="0"/>
              </a:rPr>
              <a:t>trebaju ili žele, a koji nisu dostupni ili uopšte ne postoje na tržištu. Proizvodne </a:t>
            </a:r>
            <a:r>
              <a:rPr lang="sr-Latn-CS" sz="1800" dirty="0" smtClean="0">
                <a:latin typeface="Calibri" pitchFamily="34" charset="0"/>
                <a:cs typeface="Calibri" pitchFamily="34" charset="0"/>
              </a:rPr>
              <a:t> praznine </a:t>
            </a:r>
            <a:r>
              <a:rPr lang="sr-Latn-CS" sz="1800" dirty="0">
                <a:latin typeface="Calibri" pitchFamily="34" charset="0"/>
                <a:cs typeface="Calibri" pitchFamily="34" charset="0"/>
              </a:rPr>
              <a:t>na tržištu su potencijalno održive </a:t>
            </a:r>
            <a:r>
              <a:rPr lang="sr-Latn-CS" sz="1800" dirty="0" smtClean="0">
                <a:latin typeface="Calibri" pitchFamily="34" charset="0"/>
                <a:cs typeface="Calibri" pitchFamily="34" charset="0"/>
              </a:rPr>
              <a:t> poslovne </a:t>
            </a:r>
            <a:r>
              <a:rPr lang="sr-Latn-CS" sz="1800" dirty="0">
                <a:latin typeface="Calibri" pitchFamily="34" charset="0"/>
                <a:cs typeface="Calibri" pitchFamily="34" charset="0"/>
              </a:rPr>
              <a:t>šanse. 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4048" y="1131590"/>
            <a:ext cx="4041775" cy="479822"/>
          </a:xfrm>
        </p:spPr>
        <p:txBody>
          <a:bodyPr>
            <a:normAutofit fontScale="25000" lnSpcReduction="20000"/>
          </a:bodyPr>
          <a:lstStyle/>
          <a:p>
            <a:pPr lvl="0"/>
            <a:endParaRPr lang="sr-Latn-CS" u="sng" dirty="0" smtClean="0">
              <a:latin typeface="Calibri" pitchFamily="34" charset="0"/>
              <a:cs typeface="Calibri" pitchFamily="34" charset="0"/>
            </a:endParaRPr>
          </a:p>
          <a:p>
            <a:pPr lvl="0"/>
            <a:endParaRPr lang="sr-Latn-CS" u="sng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sr-Latn-CS" sz="8000" u="sng" dirty="0" smtClean="0">
                <a:latin typeface="Calibri" pitchFamily="34" charset="0"/>
                <a:cs typeface="Calibri" pitchFamily="34" charset="0"/>
              </a:rPr>
              <a:t>Takmičenje </a:t>
            </a:r>
            <a:r>
              <a:rPr lang="sr-Latn-CS" sz="8000" u="sng" dirty="0">
                <a:latin typeface="Calibri" pitchFamily="34" charset="0"/>
                <a:cs typeface="Calibri" pitchFamily="34" charset="0"/>
              </a:rPr>
              <a:t>odnosno konkurencija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6056" y="1563638"/>
            <a:ext cx="3888432" cy="20882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r-Latn-CS" sz="1800" dirty="0" smtClean="0">
                <a:latin typeface="Calibri" pitchFamily="34" charset="0"/>
                <a:cs typeface="Calibri" pitchFamily="34" charset="0"/>
              </a:rPr>
              <a:t>-ogleda </a:t>
            </a:r>
            <a:r>
              <a:rPr lang="sr-Latn-CS" sz="1800" dirty="0">
                <a:latin typeface="Calibri" pitchFamily="34" charset="0"/>
                <a:cs typeface="Calibri" pitchFamily="34" charset="0"/>
              </a:rPr>
              <a:t>se u tome da sa istim ili </a:t>
            </a:r>
            <a:r>
              <a:rPr lang="sr-Latn-CS" sz="1800" dirty="0" smtClean="0">
                <a:latin typeface="Calibri" pitchFamily="34" charset="0"/>
                <a:cs typeface="Calibri" pitchFamily="34" charset="0"/>
              </a:rPr>
              <a:t>sličnim           proizvodom/uslugom </a:t>
            </a:r>
            <a:r>
              <a:rPr lang="sr-Latn-CS" sz="1800" dirty="0">
                <a:latin typeface="Calibri" pitchFamily="34" charset="0"/>
                <a:cs typeface="Calibri" pitchFamily="34" charset="0"/>
              </a:rPr>
              <a:t>budete bolji </a:t>
            </a:r>
            <a:r>
              <a:rPr lang="sr-Latn-CS" sz="1800" dirty="0" smtClean="0">
                <a:latin typeface="Calibri" pitchFamily="34" charset="0"/>
                <a:cs typeface="Calibri" pitchFamily="34" charset="0"/>
              </a:rPr>
              <a:t>od                 konkurencije  (</a:t>
            </a:r>
            <a:r>
              <a:rPr lang="sr-Latn-CS" sz="1800" dirty="0">
                <a:latin typeface="Calibri" pitchFamily="34" charset="0"/>
                <a:cs typeface="Calibri" pitchFamily="34" charset="0"/>
              </a:rPr>
              <a:t>imate </a:t>
            </a:r>
            <a:r>
              <a:rPr lang="sr-Latn-CS" sz="1800" dirty="0" smtClean="0">
                <a:latin typeface="Calibri" pitchFamily="34" charset="0"/>
                <a:cs typeface="Calibri" pitchFamily="34" charset="0"/>
              </a:rPr>
              <a:t>raznovrsnije                 </a:t>
            </a:r>
            <a:r>
              <a:rPr lang="sr-Latn-CS" sz="1800" dirty="0">
                <a:latin typeface="Calibri" pitchFamily="34" charset="0"/>
                <a:cs typeface="Calibri" pitchFamily="34" charset="0"/>
              </a:rPr>
              <a:t>proizvode tj. usluge, </a:t>
            </a:r>
            <a:r>
              <a:rPr lang="sr-Latn-CS" sz="1800" dirty="0" smtClean="0">
                <a:latin typeface="Calibri" pitchFamily="34" charset="0"/>
                <a:cs typeface="Calibri" pitchFamily="34" charset="0"/>
              </a:rPr>
              <a:t>nižu cijenu</a:t>
            </a:r>
            <a:r>
              <a:rPr lang="sr-Latn-CS" sz="1800" dirty="0">
                <a:latin typeface="Calibri" pitchFamily="34" charset="0"/>
                <a:cs typeface="Calibri" pitchFamily="34" charset="0"/>
              </a:rPr>
              <a:t>, bolji </a:t>
            </a:r>
            <a:r>
              <a:rPr lang="sr-Latn-CS" sz="1800" dirty="0" smtClean="0">
                <a:latin typeface="Calibri" pitchFamily="34" charset="0"/>
                <a:cs typeface="Calibri" pitchFamily="34" charset="0"/>
              </a:rPr>
              <a:t>          kvalitet, pouzdaniji ste, radno vrijeme          odgovara kupcima</a:t>
            </a:r>
            <a:r>
              <a:rPr lang="sr-Latn-CS" sz="1800" dirty="0">
                <a:latin typeface="Calibri" pitchFamily="34" charset="0"/>
                <a:cs typeface="Calibri" pitchFamily="34" charset="0"/>
              </a:rPr>
              <a:t>, lokacija vam </a:t>
            </a:r>
            <a:r>
              <a:rPr lang="sr-Latn-CS" sz="1800" dirty="0" smtClean="0">
                <a:latin typeface="Calibri" pitchFamily="34" charset="0"/>
                <a:cs typeface="Calibri" pitchFamily="34" charset="0"/>
              </a:rPr>
              <a:t>je </a:t>
            </a:r>
            <a:r>
              <a:rPr lang="sr-Latn-CS" sz="1800" dirty="0">
                <a:latin typeface="Calibri" pitchFamily="34" charset="0"/>
                <a:cs typeface="Calibri" pitchFamily="34" charset="0"/>
              </a:rPr>
              <a:t>bolja </a:t>
            </a:r>
            <a:r>
              <a:rPr lang="sr-Latn-CS" sz="1800" dirty="0" smtClean="0">
                <a:latin typeface="Calibri" pitchFamily="34" charset="0"/>
                <a:cs typeface="Calibri" pitchFamily="34" charset="0"/>
              </a:rPr>
              <a:t>     od </a:t>
            </a:r>
            <a:r>
              <a:rPr lang="sr-Latn-CS" sz="1800" dirty="0">
                <a:latin typeface="Calibri" pitchFamily="34" charset="0"/>
                <a:cs typeface="Calibri" pitchFamily="34" charset="0"/>
              </a:rPr>
              <a:t>konkurencije i sl.) 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8686"/>
              </p:ext>
            </p:extLst>
          </p:nvPr>
        </p:nvGraphicFramePr>
        <p:xfrm>
          <a:off x="0" y="3028875"/>
          <a:ext cx="4118660" cy="2108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07854"/>
            <a:ext cx="196517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0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9917947">
            <a:off x="610950" y="1292351"/>
            <a:ext cx="1665869" cy="3558872"/>
            <a:chOff x="1359132" y="345882"/>
            <a:chExt cx="1966239" cy="4200564"/>
          </a:xfrm>
        </p:grpSpPr>
        <p:grpSp>
          <p:nvGrpSpPr>
            <p:cNvPr id="3" name="Group 2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16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5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Trapezoid 5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8"/>
          <a:stretch/>
        </p:blipFill>
        <p:spPr bwMode="auto">
          <a:xfrm>
            <a:off x="3275856" y="915567"/>
            <a:ext cx="5002511" cy="411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9672" y="915566"/>
            <a:ext cx="284380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r-Latn-ME" sz="2000" b="1" i="1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Za domaći:</a:t>
            </a:r>
            <a:endParaRPr lang="en-US" sz="2000" b="1" i="1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1886" y="161410"/>
            <a:ext cx="6486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Prije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nego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sr-Latn-ME" sz="1400" dirty="0">
                <a:solidFill>
                  <a:schemeClr val="bg1"/>
                </a:solidFill>
              </a:rPr>
              <a:t>što krenete u poslovni poduhvat neophodno je da izvršite krajnju provjeru svoje ideje i šanse na tržištu, postavljanjem sledećih pitanja</a:t>
            </a:r>
            <a:r>
              <a:rPr lang="sr-Latn-ME" sz="1400" dirty="0" smtClean="0">
                <a:solidFill>
                  <a:schemeClr val="bg1"/>
                </a:solidFill>
              </a:rPr>
              <a:t>: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162372"/>
            <a:ext cx="4856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Savjet prije konačne odluke</a:t>
            </a:r>
            <a:endParaRPr lang="en-US" sz="3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3304" y="3579862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CS" b="1" dirty="0"/>
              <a:t>Prije nego što se donese </a:t>
            </a:r>
            <a:r>
              <a:rPr lang="sr-Latn-CS" b="1" dirty="0" smtClean="0"/>
              <a:t>konačna    </a:t>
            </a:r>
            <a:r>
              <a:rPr lang="sr-Latn-CS" b="1" dirty="0"/>
              <a:t>odluka, da li je biznis ideja poslovna prilika ili ne, potrebno je </a:t>
            </a:r>
            <a:r>
              <a:rPr lang="sr-Latn-CS" b="1" dirty="0" smtClean="0"/>
              <a:t>sprovesti    </a:t>
            </a:r>
            <a:r>
              <a:rPr lang="sr-Latn-CS" b="1" dirty="0"/>
              <a:t>istraživanje tržišta</a:t>
            </a:r>
          </a:p>
        </p:txBody>
      </p:sp>
      <p:pic>
        <p:nvPicPr>
          <p:cNvPr id="1026" name="Picture 2" descr="How to build an online presence for your busi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15566"/>
            <a:ext cx="4139952" cy="243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80112" y="1316008"/>
            <a:ext cx="3456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CS" sz="2400" dirty="0">
                <a:latin typeface="Calibri" pitchFamily="34" charset="0"/>
                <a:cs typeface="Calibri" pitchFamily="34" charset="0"/>
              </a:rPr>
              <a:t>Istraživanje </a:t>
            </a: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tržišta            </a:t>
            </a:r>
            <a:r>
              <a:rPr lang="sr-Latn-CS" sz="2400" dirty="0">
                <a:latin typeface="Calibri" pitchFamily="34" charset="0"/>
                <a:cs typeface="Calibri" pitchFamily="34" charset="0"/>
              </a:rPr>
              <a:t>može biti</a:t>
            </a: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0" algn="ctr"/>
            <a:endParaRPr lang="sr-Latn-CS" sz="2400" dirty="0" smtClean="0">
              <a:latin typeface="Calibri" pitchFamily="34" charset="0"/>
              <a:cs typeface="Calibri" pitchFamily="34" charset="0"/>
            </a:endParaRPr>
          </a:p>
          <a:p>
            <a:pPr marL="342900" lvl="0" indent="-342900" algn="ctr">
              <a:buFont typeface="Wingdings" pitchFamily="2" charset="2"/>
              <a:buChar char="ü"/>
            </a:pPr>
            <a:r>
              <a:rPr lang="sr-Latn-CS" sz="2400" b="1" dirty="0" smtClean="0">
                <a:latin typeface="Calibri" pitchFamily="34" charset="0"/>
                <a:cs typeface="Calibri" pitchFamily="34" charset="0"/>
              </a:rPr>
              <a:t>primarno </a:t>
            </a:r>
            <a:r>
              <a:rPr lang="sr-Latn-CS" sz="2400" dirty="0">
                <a:latin typeface="Calibri" pitchFamily="34" charset="0"/>
                <a:cs typeface="Calibri" pitchFamily="34" charset="0"/>
              </a:rPr>
              <a:t>i</a:t>
            </a:r>
          </a:p>
          <a:p>
            <a:pPr marL="342900" lvl="0" indent="-342900" algn="ctr">
              <a:buFont typeface="Wingdings" pitchFamily="2" charset="2"/>
              <a:buChar char="ü"/>
            </a:pPr>
            <a:r>
              <a:rPr lang="sr-Latn-CS" sz="2400" b="1" dirty="0" smtClean="0">
                <a:latin typeface="Calibri" pitchFamily="34" charset="0"/>
                <a:cs typeface="Calibri" pitchFamily="34" charset="0"/>
              </a:rPr>
              <a:t>sekundarno</a:t>
            </a:r>
            <a:r>
              <a:rPr lang="sr-Latn-CS" sz="2400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43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Primarno </a:t>
            </a:r>
            <a:r>
              <a:rPr lang="sr-Latn-C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istraživanje tržišta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525555"/>
              </p:ext>
            </p:extLst>
          </p:nvPr>
        </p:nvGraphicFramePr>
        <p:xfrm>
          <a:off x="0" y="915566"/>
          <a:ext cx="9144000" cy="422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48656" y="3651870"/>
            <a:ext cx="1008112" cy="1104871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ounded Rectangle 5"/>
          <p:cNvSpPr/>
          <p:nvPr/>
        </p:nvSpPr>
        <p:spPr>
          <a:xfrm>
            <a:off x="107504" y="2283717"/>
            <a:ext cx="1290416" cy="922489"/>
          </a:xfrm>
          <a:prstGeom prst="roundRect">
            <a:avLst>
              <a:gd name="adj" fmla="val 10000"/>
            </a:avLst>
          </a:prstGeom>
          <a:blipFill rotWithShape="1">
            <a:blip r:embed="rId8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76" name="Picture 4" descr="Анкета о ставовима учесника у саобраћају - VRBAS.ne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1" y="1059582"/>
            <a:ext cx="1276919" cy="8858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4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Sekundarno </a:t>
            </a:r>
            <a:r>
              <a:rPr lang="sr-Latn-C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istraživanje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203598"/>
            <a:ext cx="5796136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CS" sz="1900" dirty="0">
                <a:latin typeface="Calibri" pitchFamily="34" charset="0"/>
                <a:cs typeface="Calibri" pitchFamily="34" charset="0"/>
              </a:rPr>
              <a:t>– je istraživanje van terena tj. sakupljanje </a:t>
            </a:r>
            <a:r>
              <a:rPr lang="sr-Latn-CS" sz="1900" dirty="0" smtClean="0">
                <a:latin typeface="Calibri" pitchFamily="34" charset="0"/>
                <a:cs typeface="Calibri" pitchFamily="34" charset="0"/>
              </a:rPr>
              <a:t>sekundarnih    </a:t>
            </a:r>
            <a:r>
              <a:rPr lang="sr-Latn-CS" sz="1900" dirty="0">
                <a:latin typeface="Calibri" pitchFamily="34" charset="0"/>
                <a:cs typeface="Calibri" pitchFamily="34" charset="0"/>
              </a:rPr>
              <a:t>podataka, podataka objavljenih kroz izvještaj raznih </a:t>
            </a:r>
            <a:r>
              <a:rPr lang="sr-Latn-CS" sz="1900" dirty="0" smtClean="0">
                <a:latin typeface="Calibri" pitchFamily="34" charset="0"/>
                <a:cs typeface="Calibri" pitchFamily="34" charset="0"/>
              </a:rPr>
              <a:t>          institucija</a:t>
            </a:r>
            <a:r>
              <a:rPr lang="sr-Latn-CS" sz="1900" dirty="0">
                <a:latin typeface="Calibri" pitchFamily="34" charset="0"/>
                <a:cs typeface="Calibri" pitchFamily="34" charset="0"/>
              </a:rPr>
              <a:t>. Prednost je što je ono brzo, dostupno i </a:t>
            </a:r>
            <a:r>
              <a:rPr lang="sr-Latn-CS" sz="1900" dirty="0" smtClean="0">
                <a:latin typeface="Calibri" pitchFamily="34" charset="0"/>
                <a:cs typeface="Calibri" pitchFamily="34" charset="0"/>
              </a:rPr>
              <a:t>            omogućava </a:t>
            </a:r>
            <a:r>
              <a:rPr lang="sr-Latn-CS" sz="1900" dirty="0">
                <a:latin typeface="Calibri" pitchFamily="34" charset="0"/>
                <a:cs typeface="Calibri" pitchFamily="34" charset="0"/>
              </a:rPr>
              <a:t>podatke koje sami ne biste mogli da sakupite. Međutim, provjerite svoj izvor, da li se redovno ažurira i </a:t>
            </a:r>
            <a:r>
              <a:rPr lang="sr-Latn-CS" sz="1900" dirty="0" smtClean="0">
                <a:latin typeface="Calibri" pitchFamily="34" charset="0"/>
                <a:cs typeface="Calibri" pitchFamily="34" charset="0"/>
              </a:rPr>
              <a:t> da </a:t>
            </a:r>
            <a:r>
              <a:rPr lang="sr-Latn-CS" sz="1900" dirty="0">
                <a:latin typeface="Calibri" pitchFamily="34" charset="0"/>
                <a:cs typeface="Calibri" pitchFamily="34" charset="0"/>
              </a:rPr>
              <a:t>li je informacija koju ste dobili </a:t>
            </a:r>
            <a:r>
              <a:rPr lang="en-US" sz="1900" dirty="0" err="1" smtClean="0">
                <a:latin typeface="Calibri" pitchFamily="34" charset="0"/>
                <a:cs typeface="Calibri" pitchFamily="34" charset="0"/>
              </a:rPr>
              <a:t>aktuelna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sz="1900" dirty="0" err="1" smtClean="0">
                <a:latin typeface="Calibri" pitchFamily="34" charset="0"/>
                <a:cs typeface="Calibri" pitchFamily="34" charset="0"/>
              </a:rPr>
              <a:t>va</a:t>
            </a:r>
            <a:r>
              <a:rPr lang="sr-Latn-ME" sz="1900" dirty="0" smtClean="0">
                <a:latin typeface="Calibri" pitchFamily="34" charset="0"/>
                <a:cs typeface="Calibri" pitchFamily="34" charset="0"/>
              </a:rPr>
              <a:t>žeća</a:t>
            </a:r>
            <a:r>
              <a:rPr lang="sr-Latn-CS" sz="1900" dirty="0" smtClean="0">
                <a:latin typeface="Calibri" pitchFamily="34" charset="0"/>
                <a:cs typeface="Calibri" pitchFamily="34" charset="0"/>
              </a:rPr>
              <a:t>.</a:t>
            </a:r>
            <a:endParaRPr lang="sr-Latn-CS" sz="1900" dirty="0">
              <a:latin typeface="Calibri" pitchFamily="34" charset="0"/>
              <a:cs typeface="Calibri" pitchFamily="34" charset="0"/>
            </a:endParaRPr>
          </a:p>
          <a:p>
            <a:endParaRPr lang="sr-Latn-CS" dirty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AutoShape 6" descr="INDUSTRIJSKA POLITIKA CRNE GORE DO 2020. GOD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75806"/>
            <a:ext cx="2952328" cy="208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4" y="1203598"/>
            <a:ext cx="3315660" cy="272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8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3486</TotalTime>
  <Words>597</Words>
  <Application>Microsoft Office PowerPoint</Application>
  <PresentationFormat>On-screen Show (16:9)</PresentationFormat>
  <Paragraphs>67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                   Poslovna šansa</vt:lpstr>
      <vt:lpstr>              Karakteristike poslovne šanse</vt:lpstr>
      <vt:lpstr>Pristupi za prepoznavanje poslovne šanse:</vt:lpstr>
      <vt:lpstr>Pristupi za prepoznavanje poslovne šanse:</vt:lpstr>
      <vt:lpstr>PowerPoint Presentation</vt:lpstr>
      <vt:lpstr>PowerPoint Presentation</vt:lpstr>
      <vt:lpstr>           Primarno istraživanje tržišta</vt:lpstr>
      <vt:lpstr>              Sekundarno istraživanje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aleksbudrak@gmail.com</cp:lastModifiedBy>
  <cp:revision>43</cp:revision>
  <dcterms:created xsi:type="dcterms:W3CDTF">2014-04-01T16:27:38Z</dcterms:created>
  <dcterms:modified xsi:type="dcterms:W3CDTF">2020-11-01T19:33:06Z</dcterms:modified>
</cp:coreProperties>
</file>