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60" r:id="rId3"/>
    <p:sldId id="261" r:id="rId4"/>
    <p:sldId id="262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046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078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3145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141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320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47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3976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1961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764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292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579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20F12E1-896D-4F32-B485-6C8F34D08864}" type="datetimeFigureOut">
              <a:rPr lang="en-US" smtClean="0"/>
              <a:pPr/>
              <a:t>18/05/2020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C6838B3-028F-40FD-B1B9-1A007D38AB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3305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OBRTNA TIJELA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4608061"/>
            <a:ext cx="7891272" cy="1069848"/>
          </a:xfrm>
        </p:spPr>
        <p:txBody>
          <a:bodyPr>
            <a:normAutofit/>
          </a:bodyPr>
          <a:lstStyle/>
          <a:p>
            <a:r>
              <a:rPr lang="en-US" dirty="0" smtClean="0"/>
              <a:t>POVR</a:t>
            </a:r>
            <a:r>
              <a:rPr lang="sr-Latn-ME" dirty="0" smtClean="0"/>
              <a:t>ŠINA I ZAPREMINA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131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25982" y="146862"/>
            <a:ext cx="1793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Kupa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6823" y="1070192"/>
            <a:ext cx="10073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Def: </a:t>
            </a:r>
            <a:r>
              <a:rPr lang="sr-Latn-ME" dirty="0" smtClean="0"/>
              <a:t>Obrtna površ dobijena rotiranjem prave koja siječe osu, a nije normalna na nju, naziva se </a:t>
            </a:r>
          </a:p>
          <a:p>
            <a:r>
              <a:rPr lang="sr-Latn-ME" i="1" u="sng" dirty="0" smtClean="0"/>
              <a:t>        prava konusna površ.</a:t>
            </a:r>
            <a:endParaRPr lang="en-US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4825982" y="2163651"/>
            <a:ext cx="68923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Def: Geometrijsko tijelo ograničeno  pravom konusnom  površi</a:t>
            </a:r>
          </a:p>
          <a:p>
            <a:r>
              <a:rPr lang="sr-Latn-ME" dirty="0" smtClean="0"/>
              <a:t>i jednom ravni koja ne prolazi kroz vrh površi, a normalna je na </a:t>
            </a:r>
          </a:p>
          <a:p>
            <a:r>
              <a:rPr lang="sr-Latn-ME" dirty="0"/>
              <a:t>n</a:t>
            </a:r>
            <a:r>
              <a:rPr lang="sr-Latn-ME" dirty="0" smtClean="0"/>
              <a:t>jenu osu, naziva se </a:t>
            </a:r>
            <a:r>
              <a:rPr lang="sr-Latn-ME" i="1" u="sng" dirty="0" smtClean="0"/>
              <a:t>prava kupa.</a:t>
            </a:r>
            <a:endParaRPr lang="en-US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4971245" y="3438659"/>
            <a:ext cx="6840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Vrh konusne površi je </a:t>
            </a:r>
            <a:r>
              <a:rPr lang="sr-Latn-ME" i="1" u="sng" dirty="0" smtClean="0"/>
              <a:t>vrh kupe</a:t>
            </a:r>
            <a:r>
              <a:rPr lang="sr-Latn-ME" dirty="0" smtClean="0"/>
              <a:t>. </a:t>
            </a:r>
          </a:p>
          <a:p>
            <a:r>
              <a:rPr lang="sr-Latn-ME" dirty="0" smtClean="0"/>
              <a:t>Osnova kupe je </a:t>
            </a:r>
            <a:r>
              <a:rPr lang="sr-Latn-ME" i="1" u="sng" dirty="0" smtClean="0"/>
              <a:t>krug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Dio konusne površi između vrha i osnove kupe je </a:t>
            </a:r>
            <a:r>
              <a:rPr lang="sr-Latn-ME" i="1" u="sng" dirty="0" smtClean="0"/>
              <a:t>omotač kupe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Rastojanje od vrha do ravni osnove je </a:t>
            </a:r>
            <a:r>
              <a:rPr lang="sr-Latn-ME" i="1" u="sng" dirty="0" smtClean="0"/>
              <a:t>visina kupe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12981" t="20794" r="15224" b="10986"/>
          <a:stretch/>
        </p:blipFill>
        <p:spPr bwMode="auto">
          <a:xfrm>
            <a:off x="459347" y="1920494"/>
            <a:ext cx="4267200" cy="4562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0021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7564" t="17518" r="27083" b="28361"/>
          <a:stretch/>
        </p:blipFill>
        <p:spPr bwMode="auto">
          <a:xfrm>
            <a:off x="1373947" y="1284399"/>
            <a:ext cx="2695575" cy="3619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73947" y="5035639"/>
                <a:ext cx="2498501" cy="1271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ME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ME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sr-Latn-ME" sz="2800" b="1" dirty="0" smtClean="0"/>
              </a:p>
              <a:p>
                <a:r>
                  <a:rPr lang="sr-Latn-ME" sz="1600" dirty="0"/>
                  <a:t/>
                </a:r>
                <a:r>
                  <a:rPr lang="sr-Latn-ME" sz="1600" dirty="0" smtClean="0"/>
                  <a:t>         s-izvodnica</a:t>
                </a:r>
              </a:p>
              <a:p>
                <a:r>
                  <a:rPr lang="sr-Latn-ME" sz="1600" dirty="0" smtClean="0"/>
                  <a:t>          H-visina</a:t>
                </a:r>
              </a:p>
              <a:p>
                <a:r>
                  <a:rPr lang="sr-Latn-ME" sz="1600" dirty="0" smtClean="0"/>
                  <a:t>          r-poluprečnik</a:t>
                </a:r>
                <a:endParaRPr lang="en-US" sz="16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947" y="5035639"/>
                <a:ext cx="2498501" cy="1271630"/>
              </a:xfrm>
              <a:prstGeom prst="rect">
                <a:avLst/>
              </a:prstGeom>
              <a:blipFill rotWithShape="0">
                <a:blip r:embed="rId3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679583" y="1017431"/>
                <a:ext cx="4405180" cy="615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sr-Latn-ME" dirty="0" smtClean="0"/>
                  <a:t/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583" y="1017431"/>
                <a:ext cx="4405180" cy="6157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5"/>
          <a:srcRect l="9616" t="993" r="57853" b="38450"/>
          <a:stretch/>
        </p:blipFill>
        <p:spPr bwMode="auto">
          <a:xfrm>
            <a:off x="5090576" y="1633177"/>
            <a:ext cx="3525391" cy="3469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375820" y="2240924"/>
                <a:ext cx="1071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820" y="2240924"/>
                <a:ext cx="107106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9375820" y="2715158"/>
                <a:ext cx="11039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820" y="2715158"/>
                <a:ext cx="1103957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9359315" y="3218003"/>
                <a:ext cx="1635769" cy="3693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15" y="3218003"/>
                <a:ext cx="1635769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9359315" y="4010416"/>
                <a:ext cx="1400961" cy="6127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15" y="4010416"/>
                <a:ext cx="1400961" cy="6127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345555" y="5606288"/>
                <a:ext cx="1270412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𝑜𝑝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𝑟𝐻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555" y="5606288"/>
                <a:ext cx="1270412" cy="61093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9035027" y="5799637"/>
                <a:ext cx="1142172" cy="390748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𝑜𝑝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027" y="5799637"/>
                <a:ext cx="1142172" cy="390748"/>
              </a:xfrm>
              <a:prstGeom prst="rect">
                <a:avLst/>
              </a:prstGeom>
              <a:blipFill rotWithShape="0">
                <a:blip r:embed="rId11"/>
                <a:stretch>
                  <a:fillRect b="-3030"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22533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4248" y="643944"/>
            <a:ext cx="979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Primjer: Odrediti površinu i zapreminu prave kupe poluprečnika osnove 12cm i visine 5cm.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4248" y="1159099"/>
            <a:ext cx="1532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Rješenje: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7279" y="1674254"/>
            <a:ext cx="316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r=12cm	; H=5cm  ; P=?,  V=?</a:t>
            </a:r>
            <a:endParaRPr lang="en-US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877035" y="2189202"/>
                <a:ext cx="1635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35" y="2189202"/>
                <a:ext cx="1635769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888196" y="2668107"/>
                <a:ext cx="15551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96" y="2668107"/>
                <a:ext cx="1555169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88196" y="3086980"/>
                <a:ext cx="16445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96" y="3086980"/>
                <a:ext cx="1644553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903184" y="3565885"/>
                <a:ext cx="16863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25+144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84" y="3565885"/>
                <a:ext cx="1686359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927279" y="4009120"/>
                <a:ext cx="11541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169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4009120"/>
                <a:ext cx="115416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927279" y="4452355"/>
                <a:ext cx="119218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169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4452355"/>
                <a:ext cx="1192186" cy="40197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927279" y="5002131"/>
                <a:ext cx="12161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5002131"/>
                <a:ext cx="121610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277121" y="2186109"/>
                <a:ext cx="20699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12+13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2186109"/>
                <a:ext cx="2069990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3277121" y="2627496"/>
                <a:ext cx="13412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2627496"/>
                <a:ext cx="1341265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3277121" y="3068883"/>
                <a:ext cx="16290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=300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3068883"/>
                <a:ext cx="162903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7392473" y="2370775"/>
                <a:ext cx="1400961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473" y="2370775"/>
                <a:ext cx="1400961" cy="6127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7412418" y="2953153"/>
                <a:ext cx="1490344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2953153"/>
                <a:ext cx="1490344" cy="6127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7412418" y="3581054"/>
                <a:ext cx="1511248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144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3581054"/>
                <a:ext cx="1511248" cy="6127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7412418" y="4336129"/>
                <a:ext cx="12162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=48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4336129"/>
                <a:ext cx="1216295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7412418" y="4847805"/>
                <a:ext cx="16323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=240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sr-Latn-M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4847805"/>
                <a:ext cx="1632306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186875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2885" y="5795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0287" y="416976"/>
            <a:ext cx="111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ZADACI:</a:t>
            </a:r>
          </a:p>
        </p:txBody>
      </p:sp>
      <p:sp>
        <p:nvSpPr>
          <p:cNvPr id="4" name="Rectangle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0287" y="786308"/>
            <a:ext cx="10796788" cy="672428"/>
          </a:xfrm>
          <a:prstGeom prst="rect">
            <a:avLst/>
          </a:prstGeom>
          <a:blipFill rotWithShape="0">
            <a:blip r:embed="rId3"/>
            <a:stretch>
              <a:fillRect l="-452" t="-1818" b="-13636"/>
            </a:stretch>
          </a:blipFill>
        </p:spPr>
        <p:txBody>
          <a:bodyPr/>
          <a:lstStyle/>
          <a:p>
            <a:endParaRPr lang="sr-Latn-ME" dirty="0" smtClean="0">
              <a:noFill/>
            </a:endParaRPr>
          </a:p>
          <a:p>
            <a:endParaRPr lang="sr-Latn-ME" dirty="0" smtClean="0">
              <a:noFill/>
            </a:endParaRPr>
          </a:p>
          <a:p>
            <a:endParaRPr lang="sr-Latn-ME" dirty="0" smtClean="0">
              <a:noFill/>
            </a:endParaRPr>
          </a:p>
          <a:p>
            <a:endParaRPr lang="sr-Latn-ME" dirty="0" smtClean="0">
              <a:noFill/>
            </a:endParaRPr>
          </a:p>
          <a:p>
            <a:endParaRPr lang="sr-Latn-ME" dirty="0" smtClean="0">
              <a:noFill/>
            </a:endParaRPr>
          </a:p>
          <a:p>
            <a:endParaRPr lang="sr-Latn-ME" dirty="0" smtClean="0">
              <a:noFill/>
            </a:endParaRPr>
          </a:p>
          <a:p>
            <a:endParaRPr lang="sr-Latn-ME" dirty="0" smtClean="0">
              <a:noFill/>
            </a:endParaRPr>
          </a:p>
          <a:p>
            <a:endParaRPr lang="en-US" dirty="0">
              <a:noFill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90287" y="1458736"/>
                <a:ext cx="1105007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2"/>
                </a:pPr>
                <a:r>
                  <a:rPr lang="sr-Latn-ME" dirty="0"/>
                  <a:t>Ako je površina kupe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200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, a izvodnica dužine 17 cm, odrediti zapreminu te kupe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1458736"/>
                <a:ext cx="11050073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41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90287" y="3120730"/>
                <a:ext cx="1147064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5"/>
                </a:pPr>
                <a:r>
                  <a:rPr lang="sr-Latn-ME" dirty="0"/>
                  <a:t>Naći površinu kupe čija je izvodnica 20 cm, ako je ugao koji izvodnica zaklapa sa osnovom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45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dirty="0"/>
                  <a:t>.</a:t>
                </a: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120730"/>
                <a:ext cx="11470648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425" t="-11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90287" y="4269525"/>
                <a:ext cx="11217498" cy="418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8"/>
                </a:pPr>
                <a:r>
                  <a:rPr lang="sr-Latn-ME" dirty="0"/>
                  <a:t>Izračunaj zapreminu kupe čiji je poluprečnik jednak visini, a površina je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25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ad>
                          <m:radPr>
                            <m:degHide m:val="on"/>
                            <m:ctrlPr>
                              <a:rPr lang="sr-Latn-M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Latn-ME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4269525"/>
                <a:ext cx="11217498" cy="418576"/>
              </a:xfrm>
              <a:prstGeom prst="rect">
                <a:avLst/>
              </a:prstGeom>
              <a:blipFill rotWithShape="0">
                <a:blip r:embed="rId6"/>
                <a:stretch>
                  <a:fillRect l="-435" t="-1449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=""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20711" y="4860529"/>
                <a:ext cx="1101964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/>
                  <a:t>9.    Površina </a:t>
                </a:r>
                <a:r>
                  <a:rPr lang="sr-Latn-ME" dirty="0"/>
                  <a:t>omotača kupe iznosi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60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Poluprečnik osnove prema izvodnici se odnosi kao 3:5. Naći </a:t>
                </a:r>
              </a:p>
              <a:p>
                <a:r>
                  <a:rPr lang="sr-Latn-ME" dirty="0"/>
                  <a:t>površinu i zapreminu kupe.</a:t>
                </a:r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11" y="4860529"/>
                <a:ext cx="11019649" cy="646331"/>
              </a:xfrm>
              <a:prstGeom prst="rect">
                <a:avLst/>
              </a:prstGeom>
              <a:blipFill rotWithShape="0">
                <a:blip r:embed="rId7"/>
                <a:stretch>
                  <a:fillRect l="-442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78823" y="3122023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3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91887" y="4219304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4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04949" y="4820194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sz="2400" b="1" dirty="0" smtClean="0"/>
              <a:t>5</a:t>
            </a:r>
            <a:endParaRPr 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311295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8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ppt/theme/themeOverride1.xml><?xml version="1.0" encoding="utf-8"?>
<a:themeOverride xmlns:a="http://schemas.openxmlformats.org/drawingml/2006/main">
  <a:clrScheme name="Wood Type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118</Words>
  <Application>Microsoft Office PowerPoint</Application>
  <PresentationFormat>Custom</PresentationFormat>
  <Paragraphs>52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Wood Type</vt:lpstr>
      <vt:lpstr>OBRTNA TIJELA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VALJAK</dc:title>
  <dc:creator>Korisnik</dc:creator>
  <cp:lastModifiedBy>Petar</cp:lastModifiedBy>
  <cp:revision>35</cp:revision>
  <dcterms:created xsi:type="dcterms:W3CDTF">2017-11-27T22:08:43Z</dcterms:created>
  <dcterms:modified xsi:type="dcterms:W3CDTF">2020-05-18T19:56:33Z</dcterms:modified>
</cp:coreProperties>
</file>