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0180B-B392-40AA-92FF-15039EADACB3}" type="datetimeFigureOut">
              <a:rPr lang="en-US" smtClean="0"/>
              <a:t>26.03.2021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CDDB499-CA2A-4C1E-81CE-32ABF117458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0980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0180B-B392-40AA-92FF-15039EADACB3}" type="datetimeFigureOut">
              <a:rPr lang="en-US" smtClean="0"/>
              <a:t>26.03.2021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DB499-CA2A-4C1E-81CE-32ABF11745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402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0180B-B392-40AA-92FF-15039EADACB3}" type="datetimeFigureOut">
              <a:rPr lang="en-US" smtClean="0"/>
              <a:t>26.03.2021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DB499-CA2A-4C1E-81CE-32ABF11745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430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0180B-B392-40AA-92FF-15039EADACB3}" type="datetimeFigureOut">
              <a:rPr lang="en-US" smtClean="0"/>
              <a:t>26.03.2021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DB499-CA2A-4C1E-81CE-32ABF117458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586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0180B-B392-40AA-92FF-15039EADACB3}" type="datetimeFigureOut">
              <a:rPr lang="en-US" smtClean="0"/>
              <a:t>26.03.2021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DB499-CA2A-4C1E-81CE-32ABF11745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978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0180B-B392-40AA-92FF-15039EADACB3}" type="datetimeFigureOut">
              <a:rPr lang="en-US" smtClean="0"/>
              <a:t>26.03.2021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DB499-CA2A-4C1E-81CE-32ABF117458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2801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0180B-B392-40AA-92FF-15039EADACB3}" type="datetimeFigureOut">
              <a:rPr lang="en-US" smtClean="0"/>
              <a:t>26.03.2021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DB499-CA2A-4C1E-81CE-32ABF11745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125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0180B-B392-40AA-92FF-15039EADACB3}" type="datetimeFigureOut">
              <a:rPr lang="en-US" smtClean="0"/>
              <a:t>26.03.2021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DB499-CA2A-4C1E-81CE-32ABF117458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0590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0180B-B392-40AA-92FF-15039EADACB3}" type="datetimeFigureOut">
              <a:rPr lang="en-US" smtClean="0"/>
              <a:t>26.03.2021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DB499-CA2A-4C1E-81CE-32ABF11745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184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0180B-B392-40AA-92FF-15039EADACB3}" type="datetimeFigureOut">
              <a:rPr lang="en-US" smtClean="0"/>
              <a:t>26.03.2021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DB499-CA2A-4C1E-81CE-32ABF11745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437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0180B-B392-40AA-92FF-15039EADACB3}" type="datetimeFigureOut">
              <a:rPr lang="en-US" smtClean="0"/>
              <a:t>26.03.2021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DB499-CA2A-4C1E-81CE-32ABF11745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85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AB0180B-B392-40AA-92FF-15039EADACB3}" type="datetimeFigureOut">
              <a:rPr lang="en-US" smtClean="0"/>
              <a:t>26.03.2021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DDB499-CA2A-4C1E-81CE-32ABF1174589}" type="slidenum">
              <a:rPr lang="en-US" smtClean="0"/>
              <a:t>‹#›</a:t>
            </a:fld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546021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85C22D-8AD6-48AC-AA97-121DF9944C1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COMPARISON OF ADJECTIVES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1B2F04-1BB6-4468-AE21-3F6F3307AA8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50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27C9CE-A098-4B6E-99C3-9638CEB2A3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1808" y="808057"/>
            <a:ext cx="7958331" cy="905334"/>
          </a:xfrm>
        </p:spPr>
        <p:txBody>
          <a:bodyPr/>
          <a:lstStyle/>
          <a:p>
            <a:r>
              <a:rPr lang="en-US" dirty="0"/>
              <a:t>Short adjectives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814202-BDD2-49AA-BF2C-442B9BF698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25542" y="1553592"/>
            <a:ext cx="8948278" cy="5015884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These adjectives form their comparative and superlative form by adding </a:t>
            </a:r>
          </a:p>
          <a:p>
            <a:pPr marL="6160" indent="0">
              <a:buNone/>
            </a:pPr>
            <a:r>
              <a:rPr lang="en-US" dirty="0">
                <a:highlight>
                  <a:srgbClr val="0000FF"/>
                </a:highlight>
              </a:rPr>
              <a:t>–ER/ -EST </a:t>
            </a:r>
            <a:r>
              <a:rPr lang="en-US" dirty="0"/>
              <a:t>ending.</a:t>
            </a:r>
          </a:p>
          <a:p>
            <a:pPr marL="6160" indent="0" algn="ctr">
              <a:buNone/>
            </a:pPr>
            <a:r>
              <a:rPr lang="en-US" b="1" dirty="0"/>
              <a:t>Long-long</a:t>
            </a:r>
            <a:r>
              <a:rPr lang="en-US" b="1" dirty="0">
                <a:highlight>
                  <a:srgbClr val="0000FF"/>
                </a:highlight>
              </a:rPr>
              <a:t>er</a:t>
            </a:r>
            <a:r>
              <a:rPr lang="en-US" b="1" dirty="0"/>
              <a:t>- </a:t>
            </a:r>
            <a:r>
              <a:rPr lang="en-US" b="1" dirty="0">
                <a:highlight>
                  <a:srgbClr val="0000FF"/>
                </a:highlight>
              </a:rPr>
              <a:t>the</a:t>
            </a:r>
            <a:r>
              <a:rPr lang="en-US" b="1" dirty="0"/>
              <a:t> long</a:t>
            </a:r>
            <a:r>
              <a:rPr lang="en-US" b="1" dirty="0">
                <a:highlight>
                  <a:srgbClr val="0000FF"/>
                </a:highlight>
              </a:rPr>
              <a:t>est</a:t>
            </a:r>
          </a:p>
          <a:p>
            <a:pPr marL="6160" indent="0" algn="ctr">
              <a:buNone/>
            </a:pPr>
            <a:r>
              <a:rPr lang="en-US" b="1" dirty="0"/>
              <a:t>Small-small</a:t>
            </a:r>
            <a:r>
              <a:rPr lang="en-US" b="1" dirty="0">
                <a:highlight>
                  <a:srgbClr val="0000FF"/>
                </a:highlight>
              </a:rPr>
              <a:t>er</a:t>
            </a:r>
            <a:r>
              <a:rPr lang="en-US" b="1" dirty="0"/>
              <a:t>- the small</a:t>
            </a:r>
            <a:r>
              <a:rPr lang="en-US" b="1" dirty="0">
                <a:highlight>
                  <a:srgbClr val="0000FF"/>
                </a:highlight>
              </a:rPr>
              <a:t>est</a:t>
            </a:r>
          </a:p>
          <a:p>
            <a:r>
              <a:rPr lang="en-US" dirty="0"/>
              <a:t>Spelling rules:</a:t>
            </a:r>
          </a:p>
          <a:p>
            <a:pPr marL="6160" indent="0">
              <a:buNone/>
            </a:pPr>
            <a:r>
              <a:rPr lang="en-US" dirty="0"/>
              <a:t>1. Adjectives ending in E only add –R (comparative) and –ST (superlative)</a:t>
            </a:r>
          </a:p>
          <a:p>
            <a:pPr marL="6160" indent="0" algn="ctr">
              <a:buNone/>
            </a:pPr>
            <a:r>
              <a:rPr lang="en-US" b="1" dirty="0"/>
              <a:t>Nice-nice</a:t>
            </a:r>
            <a:r>
              <a:rPr lang="en-US" b="1" dirty="0">
                <a:highlight>
                  <a:srgbClr val="0000FF"/>
                </a:highlight>
              </a:rPr>
              <a:t>r</a:t>
            </a:r>
            <a:r>
              <a:rPr lang="en-US" b="1" dirty="0"/>
              <a:t>- </a:t>
            </a:r>
            <a:r>
              <a:rPr lang="en-US" b="1" dirty="0">
                <a:highlight>
                  <a:srgbClr val="0000FF"/>
                </a:highlight>
              </a:rPr>
              <a:t>the</a:t>
            </a:r>
            <a:r>
              <a:rPr lang="en-US" b="1" dirty="0"/>
              <a:t> nice</a:t>
            </a:r>
            <a:r>
              <a:rPr lang="en-US" b="1" dirty="0">
                <a:highlight>
                  <a:srgbClr val="0000FF"/>
                </a:highlight>
              </a:rPr>
              <a:t>st</a:t>
            </a:r>
          </a:p>
          <a:p>
            <a:pPr marL="6160" indent="0">
              <a:buNone/>
            </a:pPr>
            <a:r>
              <a:rPr lang="en-US" b="1" dirty="0"/>
              <a:t>2. </a:t>
            </a:r>
            <a:r>
              <a:rPr lang="en-US" dirty="0"/>
              <a:t>Adjectives which have a short vowel between two consonants </a:t>
            </a:r>
            <a:r>
              <a:rPr lang="en-US" u="sng" dirty="0"/>
              <a:t>double </a:t>
            </a:r>
            <a:r>
              <a:rPr lang="en-US" dirty="0"/>
              <a:t>the last consonant.</a:t>
            </a:r>
          </a:p>
          <a:p>
            <a:pPr marL="6160" indent="0" algn="ctr">
              <a:buNone/>
            </a:pPr>
            <a:r>
              <a:rPr lang="en-US" b="1" dirty="0"/>
              <a:t>Big-big</a:t>
            </a:r>
            <a:r>
              <a:rPr lang="en-US" b="1" dirty="0">
                <a:highlight>
                  <a:srgbClr val="0000FF"/>
                </a:highlight>
              </a:rPr>
              <a:t>ger</a:t>
            </a:r>
            <a:r>
              <a:rPr lang="en-US" b="1" dirty="0"/>
              <a:t>- </a:t>
            </a:r>
            <a:r>
              <a:rPr lang="en-US" b="1" dirty="0">
                <a:highlight>
                  <a:srgbClr val="0000FF"/>
                </a:highlight>
              </a:rPr>
              <a:t>the</a:t>
            </a:r>
            <a:r>
              <a:rPr lang="en-US" b="1" dirty="0"/>
              <a:t> big</a:t>
            </a:r>
            <a:r>
              <a:rPr lang="en-US" b="1" dirty="0">
                <a:highlight>
                  <a:srgbClr val="0000FF"/>
                </a:highlight>
              </a:rPr>
              <a:t>gest</a:t>
            </a:r>
          </a:p>
          <a:p>
            <a:pPr marL="6160" indent="0" algn="ctr">
              <a:buNone/>
            </a:pPr>
            <a:r>
              <a:rPr lang="en-US" b="1" dirty="0"/>
              <a:t>Thin-thin</a:t>
            </a:r>
            <a:r>
              <a:rPr lang="en-US" b="1" dirty="0">
                <a:highlight>
                  <a:srgbClr val="0000FF"/>
                </a:highlight>
              </a:rPr>
              <a:t>ner</a:t>
            </a:r>
            <a:r>
              <a:rPr lang="en-US" b="1" dirty="0"/>
              <a:t>-</a:t>
            </a:r>
            <a:r>
              <a:rPr lang="en-US" b="1" dirty="0">
                <a:highlight>
                  <a:srgbClr val="0000FF"/>
                </a:highlight>
              </a:rPr>
              <a:t>the</a:t>
            </a:r>
            <a:r>
              <a:rPr lang="en-US" b="1" dirty="0"/>
              <a:t> thin</a:t>
            </a:r>
            <a:r>
              <a:rPr lang="en-US" b="1" dirty="0">
                <a:highlight>
                  <a:srgbClr val="0000FF"/>
                </a:highlight>
              </a:rPr>
              <a:t>nest</a:t>
            </a:r>
          </a:p>
          <a:p>
            <a:pPr marL="6160" indent="0" algn="ctr">
              <a:buNone/>
            </a:pPr>
            <a:r>
              <a:rPr lang="en-US" b="1" dirty="0"/>
              <a:t>Slim-slim</a:t>
            </a:r>
            <a:r>
              <a:rPr lang="en-US" b="1" dirty="0">
                <a:highlight>
                  <a:srgbClr val="0000FF"/>
                </a:highlight>
              </a:rPr>
              <a:t>mer</a:t>
            </a:r>
            <a:r>
              <a:rPr lang="en-US" b="1" dirty="0"/>
              <a:t>- </a:t>
            </a:r>
            <a:r>
              <a:rPr lang="en-US" b="1" dirty="0">
                <a:highlight>
                  <a:srgbClr val="0000FF"/>
                </a:highlight>
              </a:rPr>
              <a:t>the</a:t>
            </a:r>
            <a:r>
              <a:rPr lang="en-US" b="1" dirty="0"/>
              <a:t> slim</a:t>
            </a:r>
            <a:r>
              <a:rPr lang="en-US" b="1" dirty="0">
                <a:highlight>
                  <a:srgbClr val="0000FF"/>
                </a:highlight>
              </a:rPr>
              <a:t>mest</a:t>
            </a:r>
          </a:p>
          <a:p>
            <a:pPr marL="616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29037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DCD635-0815-4DF6-AED8-852920EEFC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1808" y="808057"/>
            <a:ext cx="7958331" cy="4170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6F6DDD-898D-44A8-8EF4-5223DE5FE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73598" y="1438183"/>
            <a:ext cx="8527675" cy="4611761"/>
          </a:xfrm>
        </p:spPr>
        <p:txBody>
          <a:bodyPr/>
          <a:lstStyle/>
          <a:p>
            <a:pPr marL="6160" indent="0">
              <a:buNone/>
            </a:pPr>
            <a:r>
              <a:rPr lang="en-US" dirty="0"/>
              <a:t>3. Adjectives ending in </a:t>
            </a:r>
            <a:r>
              <a:rPr lang="en-US" u="sng" dirty="0"/>
              <a:t>Y </a:t>
            </a:r>
            <a:r>
              <a:rPr lang="en-US" dirty="0"/>
              <a:t>change it into </a:t>
            </a:r>
            <a:r>
              <a:rPr lang="en-US" u="sng" dirty="0"/>
              <a:t>I</a:t>
            </a:r>
            <a:r>
              <a:rPr lang="en-US" dirty="0"/>
              <a:t> and add the corresponding ending.</a:t>
            </a:r>
          </a:p>
          <a:p>
            <a:pPr marL="6160" indent="0" algn="ctr">
              <a:buNone/>
            </a:pPr>
            <a:r>
              <a:rPr lang="en-US" b="1" dirty="0"/>
              <a:t>Happy-happ</a:t>
            </a:r>
            <a:r>
              <a:rPr lang="en-US" b="1" dirty="0">
                <a:highlight>
                  <a:srgbClr val="0000FF"/>
                </a:highlight>
              </a:rPr>
              <a:t>ier</a:t>
            </a:r>
            <a:r>
              <a:rPr lang="en-US" b="1" dirty="0"/>
              <a:t>-</a:t>
            </a:r>
            <a:r>
              <a:rPr lang="en-US" b="1" dirty="0">
                <a:highlight>
                  <a:srgbClr val="0000FF"/>
                </a:highlight>
              </a:rPr>
              <a:t>the</a:t>
            </a:r>
            <a:r>
              <a:rPr lang="en-US" b="1" dirty="0"/>
              <a:t> happ</a:t>
            </a:r>
            <a:r>
              <a:rPr lang="en-US" b="1" dirty="0">
                <a:highlight>
                  <a:srgbClr val="0000FF"/>
                </a:highlight>
              </a:rPr>
              <a:t>iest</a:t>
            </a:r>
          </a:p>
          <a:p>
            <a:pPr marL="6160" indent="0" algn="ctr">
              <a:buNone/>
            </a:pPr>
            <a:r>
              <a:rPr lang="en-US" b="1" dirty="0"/>
              <a:t>Busy-bus</a:t>
            </a:r>
            <a:r>
              <a:rPr lang="en-US" b="1" dirty="0">
                <a:highlight>
                  <a:srgbClr val="0000FF"/>
                </a:highlight>
              </a:rPr>
              <a:t>ier-</a:t>
            </a:r>
            <a:r>
              <a:rPr lang="en-US" b="1" dirty="0"/>
              <a:t> </a:t>
            </a:r>
            <a:r>
              <a:rPr lang="en-US" b="1" dirty="0">
                <a:highlight>
                  <a:srgbClr val="0000FF"/>
                </a:highlight>
              </a:rPr>
              <a:t>the</a:t>
            </a:r>
            <a:r>
              <a:rPr lang="en-US" b="1" dirty="0"/>
              <a:t> bus</a:t>
            </a:r>
            <a:r>
              <a:rPr lang="en-US" b="1" dirty="0">
                <a:highlight>
                  <a:srgbClr val="0000FF"/>
                </a:highlight>
              </a:rPr>
              <a:t>iest</a:t>
            </a:r>
          </a:p>
        </p:txBody>
      </p:sp>
    </p:spTree>
    <p:extLst>
      <p:ext uri="{BB962C8B-B14F-4D97-AF65-F5344CB8AC3E}">
        <p14:creationId xmlns:p14="http://schemas.microsoft.com/office/powerpoint/2010/main" val="24117239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A76912-2689-47D1-92E0-F12CA86879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Long adjectives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5A12C0-96B6-4EB0-9551-5196FF628B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33902" y="1634864"/>
            <a:ext cx="8492164" cy="4597259"/>
          </a:xfrm>
        </p:spPr>
        <p:txBody>
          <a:bodyPr/>
          <a:lstStyle/>
          <a:p>
            <a:r>
              <a:rPr lang="en-US" dirty="0"/>
              <a:t>These adjectives form their comparative and superlative form by adding MORE/THE MOST to the positive form of an adjective.</a:t>
            </a:r>
          </a:p>
          <a:p>
            <a:pPr marL="6160" indent="0" algn="ctr">
              <a:buNone/>
            </a:pPr>
            <a:r>
              <a:rPr lang="en-US" b="1" dirty="0"/>
              <a:t>Important-</a:t>
            </a:r>
            <a:r>
              <a:rPr lang="en-US" b="1" dirty="0">
                <a:highlight>
                  <a:srgbClr val="0000FF"/>
                </a:highlight>
              </a:rPr>
              <a:t>more</a:t>
            </a:r>
            <a:r>
              <a:rPr lang="en-US" b="1" dirty="0"/>
              <a:t> important-</a:t>
            </a:r>
            <a:r>
              <a:rPr lang="en-US" b="1" dirty="0">
                <a:highlight>
                  <a:srgbClr val="0000FF"/>
                </a:highlight>
              </a:rPr>
              <a:t>the most </a:t>
            </a:r>
            <a:r>
              <a:rPr lang="en-US" b="1" dirty="0"/>
              <a:t>important</a:t>
            </a:r>
          </a:p>
          <a:p>
            <a:pPr marL="6160" indent="0" algn="ctr">
              <a:buNone/>
            </a:pPr>
            <a:r>
              <a:rPr lang="en-US" b="1" dirty="0"/>
              <a:t>Expensive-</a:t>
            </a:r>
            <a:r>
              <a:rPr lang="en-US" b="1" dirty="0">
                <a:highlight>
                  <a:srgbClr val="0000FF"/>
                </a:highlight>
              </a:rPr>
              <a:t>more </a:t>
            </a:r>
            <a:r>
              <a:rPr lang="en-US" b="1" dirty="0"/>
              <a:t>expensive -</a:t>
            </a:r>
            <a:r>
              <a:rPr lang="en-US" b="1" dirty="0">
                <a:highlight>
                  <a:srgbClr val="0000FF"/>
                </a:highlight>
              </a:rPr>
              <a:t>the most </a:t>
            </a:r>
            <a:r>
              <a:rPr lang="en-US" b="1" dirty="0"/>
              <a:t>expensive</a:t>
            </a:r>
          </a:p>
        </p:txBody>
      </p:sp>
    </p:spTree>
    <p:extLst>
      <p:ext uri="{BB962C8B-B14F-4D97-AF65-F5344CB8AC3E}">
        <p14:creationId xmlns:p14="http://schemas.microsoft.com/office/powerpoint/2010/main" val="10474713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2D147B-5677-4710-9684-59A6D9D278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Irregular adjectives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6573FE-129A-48E1-8BCA-29E9D6D109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63481" y="1550340"/>
            <a:ext cx="8163690" cy="4499604"/>
          </a:xfrm>
        </p:spPr>
        <p:txBody>
          <a:bodyPr/>
          <a:lstStyle/>
          <a:p>
            <a:pPr algn="ctr"/>
            <a:r>
              <a:rPr lang="en-US" sz="2400" b="1" dirty="0"/>
              <a:t>Good- better -the best</a:t>
            </a:r>
          </a:p>
          <a:p>
            <a:pPr algn="ctr"/>
            <a:r>
              <a:rPr lang="en-US" sz="2400" b="1" dirty="0"/>
              <a:t>Bad- worse- the worst</a:t>
            </a:r>
          </a:p>
          <a:p>
            <a:pPr algn="ctr"/>
            <a:r>
              <a:rPr lang="en-US" sz="2400" b="1" dirty="0"/>
              <a:t>Far- further- the furthest</a:t>
            </a:r>
          </a:p>
          <a:p>
            <a:pPr marL="6160" indent="0">
              <a:buNone/>
            </a:pPr>
            <a:r>
              <a:rPr lang="en-US" dirty="0"/>
              <a:t>- We usually write word </a:t>
            </a:r>
            <a:r>
              <a:rPr lang="en-US" dirty="0">
                <a:highlight>
                  <a:srgbClr val="0000FF"/>
                </a:highlight>
              </a:rPr>
              <a:t>THAN</a:t>
            </a:r>
            <a:r>
              <a:rPr lang="en-US" dirty="0"/>
              <a:t> after the comparative form.</a:t>
            </a:r>
          </a:p>
        </p:txBody>
      </p:sp>
    </p:spTree>
    <p:extLst>
      <p:ext uri="{BB962C8B-B14F-4D97-AF65-F5344CB8AC3E}">
        <p14:creationId xmlns:p14="http://schemas.microsoft.com/office/powerpoint/2010/main" val="17013799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78FCF6-1DF1-445C-AE6E-91CC54FE36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1808" y="292963"/>
            <a:ext cx="7958331" cy="736848"/>
          </a:xfrm>
        </p:spPr>
        <p:txBody>
          <a:bodyPr>
            <a:normAutofit/>
          </a:bodyPr>
          <a:lstStyle/>
          <a:p>
            <a:r>
              <a:rPr lang="en-US" dirty="0"/>
              <a:t>Examples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542E75-D4AB-4A62-96CB-0133C9B045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59619" y="1029810"/>
            <a:ext cx="8510520" cy="5717219"/>
          </a:xfrm>
        </p:spPr>
        <p:txBody>
          <a:bodyPr>
            <a:normAutofit fontScale="92500"/>
          </a:bodyPr>
          <a:lstStyle/>
          <a:p>
            <a:pPr algn="l">
              <a:buFont typeface="+mj-lt"/>
              <a:buAutoNum type="arabicPeriod"/>
            </a:pPr>
            <a:r>
              <a:rPr lang="en-US" b="0" i="0" dirty="0">
                <a:solidFill>
                  <a:srgbClr val="FFFF00"/>
                </a:solidFill>
                <a:effectLst/>
                <a:latin typeface="Noto Sans" panose="020B0502040504020204" pitchFamily="34" charset="0"/>
              </a:rPr>
              <a:t>My house is (big)________  than yours.</a:t>
            </a:r>
          </a:p>
          <a:p>
            <a:pPr algn="l">
              <a:buFont typeface="+mj-lt"/>
              <a:buAutoNum type="arabicPeriod"/>
            </a:pPr>
            <a:r>
              <a:rPr lang="en-US" b="0" i="0" dirty="0">
                <a:solidFill>
                  <a:srgbClr val="FFFF00"/>
                </a:solidFill>
                <a:effectLst/>
                <a:latin typeface="Noto Sans" panose="020B0502040504020204" pitchFamily="34" charset="0"/>
              </a:rPr>
              <a:t>This flower is (beautiful)________  than that one.</a:t>
            </a:r>
          </a:p>
          <a:p>
            <a:pPr algn="l">
              <a:buFont typeface="+mj-lt"/>
              <a:buAutoNum type="arabicPeriod"/>
            </a:pPr>
            <a:r>
              <a:rPr lang="en-US" b="0" i="0" dirty="0">
                <a:solidFill>
                  <a:srgbClr val="FFFF00"/>
                </a:solidFill>
                <a:effectLst/>
                <a:latin typeface="Noto Sans" panose="020B0502040504020204" pitchFamily="34" charset="0"/>
              </a:rPr>
              <a:t>This is ______________________ (interesting)  book I have ever read.</a:t>
            </a:r>
          </a:p>
          <a:p>
            <a:pPr algn="l">
              <a:buFont typeface="+mj-lt"/>
              <a:buAutoNum type="arabicPeriod"/>
            </a:pPr>
            <a:r>
              <a:rPr lang="en-US" b="0" i="0" dirty="0">
                <a:solidFill>
                  <a:srgbClr val="FFFF00"/>
                </a:solidFill>
                <a:effectLst/>
                <a:latin typeface="Noto Sans" panose="020B0502040504020204" pitchFamily="34" charset="0"/>
              </a:rPr>
              <a:t>Non-smokers usually live (long)_________________  than smokers.</a:t>
            </a:r>
          </a:p>
          <a:p>
            <a:pPr algn="l">
              <a:buFont typeface="+mj-lt"/>
              <a:buAutoNum type="arabicPeriod"/>
            </a:pPr>
            <a:r>
              <a:rPr lang="en-US" b="0" i="0" dirty="0">
                <a:solidFill>
                  <a:srgbClr val="FFFF00"/>
                </a:solidFill>
                <a:effectLst/>
                <a:latin typeface="Noto Sans" panose="020B0502040504020204" pitchFamily="34" charset="0"/>
              </a:rPr>
              <a:t>Which is ______________ (dangerous)  animal in the world?</a:t>
            </a:r>
          </a:p>
          <a:p>
            <a:pPr algn="l">
              <a:buFont typeface="+mj-lt"/>
              <a:buAutoNum type="arabicPeriod"/>
            </a:pPr>
            <a:r>
              <a:rPr lang="en-US" b="0" i="0" dirty="0">
                <a:solidFill>
                  <a:srgbClr val="FFFF00"/>
                </a:solidFill>
                <a:effectLst/>
                <a:latin typeface="Noto Sans" panose="020B0502040504020204" pitchFamily="34" charset="0"/>
              </a:rPr>
              <a:t>A holiday by the sea is ____________(good)  than a holiday in the mountains.</a:t>
            </a:r>
          </a:p>
          <a:p>
            <a:pPr algn="l">
              <a:buFont typeface="+mj-lt"/>
              <a:buAutoNum type="arabicPeriod"/>
            </a:pPr>
            <a:r>
              <a:rPr lang="en-US" b="0" i="0" dirty="0">
                <a:solidFill>
                  <a:srgbClr val="FFFF00"/>
                </a:solidFill>
                <a:effectLst/>
                <a:latin typeface="Noto Sans" panose="020B0502040504020204" pitchFamily="34" charset="0"/>
              </a:rPr>
              <a:t>It is strange but often a coke is _______________(expensive)  than a beer.</a:t>
            </a:r>
          </a:p>
          <a:p>
            <a:pPr algn="l">
              <a:buFont typeface="+mj-lt"/>
              <a:buAutoNum type="arabicPeriod"/>
            </a:pPr>
            <a:r>
              <a:rPr lang="en-US" b="0" i="0" dirty="0">
                <a:solidFill>
                  <a:srgbClr val="FFFF00"/>
                </a:solidFill>
                <a:effectLst/>
                <a:latin typeface="Noto Sans" panose="020B0502040504020204" pitchFamily="34" charset="0"/>
              </a:rPr>
              <a:t>Who is _______________ (rich)  woman on earth?</a:t>
            </a:r>
          </a:p>
          <a:p>
            <a:pPr algn="l">
              <a:buFont typeface="+mj-lt"/>
              <a:buAutoNum type="arabicPeriod"/>
            </a:pPr>
            <a:r>
              <a:rPr lang="en-US" b="0" i="0" dirty="0">
                <a:solidFill>
                  <a:srgbClr val="FFFF00"/>
                </a:solidFill>
                <a:effectLst/>
                <a:latin typeface="Noto Sans" panose="020B0502040504020204" pitchFamily="34" charset="0"/>
              </a:rPr>
              <a:t>The weather this summer is even (bad) _______________ than last summer.</a:t>
            </a:r>
          </a:p>
          <a:p>
            <a:pPr algn="l">
              <a:buFont typeface="+mj-lt"/>
              <a:buAutoNum type="arabicPeriod"/>
            </a:pPr>
            <a:r>
              <a:rPr lang="en-US" b="0" i="0" dirty="0">
                <a:solidFill>
                  <a:srgbClr val="FFFF00"/>
                </a:solidFill>
                <a:effectLst/>
                <a:latin typeface="Noto Sans" panose="020B0502040504020204" pitchFamily="34" charset="0"/>
              </a:rPr>
              <a:t>He was _______________ (clever)  thief of all.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84198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73F008-443D-443D-BFB8-354368A963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TOO/ENOUGH with the adjectives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87B788-0594-41B9-BB0C-A8DC7C5422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5635" y="1305017"/>
            <a:ext cx="8874504" cy="4744927"/>
          </a:xfrm>
        </p:spPr>
        <p:txBody>
          <a:bodyPr/>
          <a:lstStyle/>
          <a:p>
            <a:r>
              <a:rPr lang="en-US" dirty="0"/>
              <a:t>We use </a:t>
            </a:r>
            <a:r>
              <a:rPr lang="en-US" dirty="0" err="1">
                <a:highlight>
                  <a:srgbClr val="0000FF"/>
                </a:highlight>
              </a:rPr>
              <a:t>too+adjective</a:t>
            </a:r>
            <a:r>
              <a:rPr lang="en-US" dirty="0"/>
              <a:t>/ </a:t>
            </a:r>
            <a:r>
              <a:rPr lang="en-US" dirty="0" err="1">
                <a:highlight>
                  <a:srgbClr val="0000FF"/>
                </a:highlight>
              </a:rPr>
              <a:t>not+adjective+enough</a:t>
            </a:r>
            <a:r>
              <a:rPr lang="en-US" dirty="0">
                <a:highlight>
                  <a:srgbClr val="0000FF"/>
                </a:highlight>
              </a:rPr>
              <a:t> </a:t>
            </a:r>
            <a:r>
              <a:rPr lang="en-US" dirty="0"/>
              <a:t>when there is a problem with something.</a:t>
            </a:r>
          </a:p>
          <a:p>
            <a:r>
              <a:rPr lang="en-US" dirty="0"/>
              <a:t>This dress is </a:t>
            </a:r>
            <a:r>
              <a:rPr lang="en-US" dirty="0">
                <a:solidFill>
                  <a:srgbClr val="FFFF00"/>
                </a:solidFill>
              </a:rPr>
              <a:t>too expensive</a:t>
            </a:r>
            <a:r>
              <a:rPr lang="en-US" dirty="0"/>
              <a:t>.=This dress </a:t>
            </a:r>
            <a:r>
              <a:rPr lang="en-US" dirty="0">
                <a:solidFill>
                  <a:srgbClr val="FFFF00"/>
                </a:solidFill>
              </a:rPr>
              <a:t>isn’t cheap enough.</a:t>
            </a:r>
          </a:p>
          <a:p>
            <a:r>
              <a:rPr lang="en-US" dirty="0"/>
              <a:t>I’m </a:t>
            </a:r>
            <a:r>
              <a:rPr lang="en-US" dirty="0">
                <a:solidFill>
                  <a:srgbClr val="FFFF00"/>
                </a:solidFill>
              </a:rPr>
              <a:t>too young </a:t>
            </a:r>
            <a:r>
              <a:rPr lang="en-US" dirty="0"/>
              <a:t>to drive.=I’m </a:t>
            </a:r>
            <a:r>
              <a:rPr lang="en-US" dirty="0">
                <a:solidFill>
                  <a:srgbClr val="FFFF00"/>
                </a:solidFill>
              </a:rPr>
              <a:t>not old enough </a:t>
            </a:r>
            <a:r>
              <a:rPr lang="en-US" dirty="0"/>
              <a:t>to drive.</a:t>
            </a:r>
          </a:p>
        </p:txBody>
      </p:sp>
    </p:spTree>
    <p:extLst>
      <p:ext uri="{BB962C8B-B14F-4D97-AF65-F5344CB8AC3E}">
        <p14:creationId xmlns:p14="http://schemas.microsoft.com/office/powerpoint/2010/main" val="20287572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82E"/>
      </a:dk2>
      <a:lt2>
        <a:srgbClr val="C2F5FC"/>
      </a:lt2>
      <a:accent1>
        <a:srgbClr val="4091F3"/>
      </a:accent1>
      <a:accent2>
        <a:srgbClr val="8BBCF1"/>
      </a:accent2>
      <a:accent3>
        <a:srgbClr val="CB6A6A"/>
      </a:accent3>
      <a:accent4>
        <a:srgbClr val="C567AF"/>
      </a:accent4>
      <a:accent5>
        <a:srgbClr val="A684F9"/>
      </a:accent5>
      <a:accent6>
        <a:srgbClr val="A9ACEE"/>
      </a:accent6>
      <a:hlink>
        <a:srgbClr val="6D9CC5"/>
      </a:hlink>
      <a:folHlink>
        <a:srgbClr val="6D82A0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178B2DAB-5DDE-4060-A857-D2E1CDA925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Madison</Template>
  <TotalTime>33</TotalTime>
  <Words>325</Words>
  <Application>Microsoft Office PowerPoint</Application>
  <PresentationFormat>Widescreen</PresentationFormat>
  <Paragraphs>40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MS Shell Dlg 2</vt:lpstr>
      <vt:lpstr>Noto Sans</vt:lpstr>
      <vt:lpstr>Wingdings</vt:lpstr>
      <vt:lpstr>Wingdings 3</vt:lpstr>
      <vt:lpstr>Madison</vt:lpstr>
      <vt:lpstr>COMPARISON OF ADJECTIVES</vt:lpstr>
      <vt:lpstr>Short adjectives</vt:lpstr>
      <vt:lpstr>PowerPoint Presentation</vt:lpstr>
      <vt:lpstr>Long adjectives</vt:lpstr>
      <vt:lpstr>Irregular adjectives</vt:lpstr>
      <vt:lpstr>Examples</vt:lpstr>
      <vt:lpstr>TOO/ENOUGH with the adjectives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Ana Markovic</dc:creator>
  <cp:lastModifiedBy>Ana Markovic</cp:lastModifiedBy>
  <cp:revision>5</cp:revision>
  <dcterms:created xsi:type="dcterms:W3CDTF">2021-03-26T18:15:14Z</dcterms:created>
  <dcterms:modified xsi:type="dcterms:W3CDTF">2021-03-26T18:48:17Z</dcterms:modified>
</cp:coreProperties>
</file>