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Erica One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font" Target="fonts/EricaOn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TitleHD.png"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8932558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962399" y="5870575"/>
            <a:ext cx="4893958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10608958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77" name="Google Shape;7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 txBox="1"/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/>
          <p:nvPr>
            <p:ph idx="2" type="pic"/>
          </p:nvPr>
        </p:nvSpPr>
        <p:spPr>
          <a:xfrm>
            <a:off x="1371600" y="932112"/>
            <a:ext cx="8759827" cy="3164976"/>
          </a:xfrm>
          <a:prstGeom prst="roundRect">
            <a:avLst>
              <a:gd fmla="val 43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1" name="Google Shape;81;p11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85" name="Google Shape;8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 txBox="1"/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92" name="Google Shape;9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en-GB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en-GB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2" type="body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2" name="Google Shape;10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" type="body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9" name="Google Shape;10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en-GB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en-GB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12" name="Google Shape;112;p15"/>
          <p:cNvSpPr txBox="1"/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2" type="body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" name="Google Shape;115;p15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5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5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19" name="Google Shape;11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6"/>
          <p:cNvSpPr txBox="1"/>
          <p:nvPr>
            <p:ph idx="2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16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6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27" name="Google Shape;12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>
            <p:ph idx="1" type="body"/>
          </p:nvPr>
        </p:nvSpPr>
        <p:spPr>
          <a:xfrm rot="5400000">
            <a:off x="3926947" y="-1099079"/>
            <a:ext cx="3649133" cy="10131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7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2" name="Google Shape;132;p17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34" name="Google Shape;13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>
            <p:ph type="title"/>
          </p:nvPr>
        </p:nvSpPr>
        <p:spPr>
          <a:xfrm rot="5400000">
            <a:off x="7147151" y="2121124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" type="body"/>
          </p:nvPr>
        </p:nvSpPr>
        <p:spPr>
          <a:xfrm rot="5400000">
            <a:off x="2011058" y="-715658"/>
            <a:ext cx="5181600" cy="783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18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8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3" type="body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4"/>
          <p:cNvSpPr txBox="1"/>
          <p:nvPr>
            <p:ph idx="4" type="body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33" name="Google Shape;3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40" name="Google Shape;4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/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47" name="Google Shape;4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55" name="Google Shape;5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1" name="Google Shape;6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/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9" name="Google Shape;6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/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/>
          <p:nvPr>
            <p:ph idx="2" type="pic"/>
          </p:nvPr>
        </p:nvSpPr>
        <p:spPr>
          <a:xfrm>
            <a:off x="7536253" y="914400"/>
            <a:ext cx="3280974" cy="4572000"/>
          </a:xfrm>
          <a:prstGeom prst="roundRect">
            <a:avLst>
              <a:gd fmla="val 42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10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hyperlink" Target="http://inspiringbetterlife.blogspot.com/2015/09/whats-it-like-to-be-depressed.html" TargetMode="External"/><Relationship Id="rId6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GB" cap="none"/>
              <a:t>I wish, If only</a:t>
            </a:r>
            <a:endParaRPr/>
          </a:p>
        </p:txBody>
      </p:sp>
      <p:sp>
        <p:nvSpPr>
          <p:cNvPr id="145" name="Google Shape;145;p19"/>
          <p:cNvSpPr txBox="1"/>
          <p:nvPr>
            <p:ph idx="1" type="subTitle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cap="none"/>
              <a:t>Wishes And Regrets</a:t>
            </a:r>
            <a:endParaRPr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cap="none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GB" sz="3200" cap="none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/>
        </p:nvSpPr>
        <p:spPr>
          <a:xfrm>
            <a:off x="530578" y="248356"/>
            <a:ext cx="861342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use </a:t>
            </a:r>
            <a:r>
              <a:rPr b="0" i="0" lang="en-GB" sz="18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wish </a:t>
            </a: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0" i="0" lang="en-GB" sz="18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only </a:t>
            </a: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talk about things that we would like to be different in either the present or the past. IF ONLY is usually a bit stronger than WISH.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1016000" y="1320800"/>
            <a:ext cx="9922934" cy="590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the present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can use wish/if only + a past form to talk about </a:t>
            </a: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present situation we would like to be different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wish you didn't live so far away.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only we knew what to do.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 wishes he could afford a holiday.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the past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can use wish/if only + a past perfect form to talk about something we would like </a:t>
            </a: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change about the past.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They wish they hadn't eaten so much chocolate. They're feeling very sick now.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only I'd studied harder when I was at school.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Expressing </a:t>
            </a: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annoyance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can use wish + would(n't) to show that we are annoyed with what someone or something does or doesn't do. We often feel that they are unlikely or unwilling to change.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wish you wouldn't borrow my clothes without asking.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wish it would rain. The garden really needs some water.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She wishes he'd work less. They never spend any time together.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778" y="0"/>
            <a:ext cx="10871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/>
        </p:nvSpPr>
        <p:spPr>
          <a:xfrm>
            <a:off x="485422" y="146757"/>
            <a:ext cx="86585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Let’s practice a bit: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485422" y="1128889"/>
            <a:ext cx="8658578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Complete the sentence with the correct tense of the verb in brackets.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We always have to take the bus home. I wish we _________(not live)  so far from the city centre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 We are completely soaked. I wish we __________(bring)  the umbrella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He is always whistling. I wish he__________ (not do)  that all the time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We are having a wonderful holiday on the beach. I wish you__________ (be)  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This computer is useless. I wish my parents _________(choose)  a better one when they bought it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She's got a new job but she feels bored. She wishes her boss_________ (give)  her more responsibility.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He's sorry he missed the wedding ceremony. He wishes he __________(go)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I wish my neighbours __________(not make)  so much noise. I can hardly sleep at night.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 Citizens wish their leaders _________(start)  doing something to improve the economic situation.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 They have lots of money. Even so, they wished they ________(have)  more and more.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CHECK YOUR KNOWLEDGE THROUGHOUT THE QUIZ:</a:t>
            </a:r>
            <a:endParaRPr/>
          </a:p>
        </p:txBody>
      </p:sp>
      <p:sp>
        <p:nvSpPr>
          <p:cNvPr id="168" name="Google Shape;168;p23"/>
          <p:cNvSpPr txBox="1"/>
          <p:nvPr>
            <p:ph idx="1" type="body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https://test-english.com/grammar-points/b1-b2/wishes-regrets/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9" name="Google Shape;169;p2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232" y="2870200"/>
            <a:ext cx="4904586" cy="29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>
            <p:ph idx="3" type="body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71" name="Google Shape;171;p23"/>
          <p:cNvSpPr txBox="1"/>
          <p:nvPr>
            <p:ph idx="4" type="body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28575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72" name="Google Shape;17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3483" y="1848590"/>
            <a:ext cx="5196818" cy="395344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 txBox="1"/>
          <p:nvPr/>
        </p:nvSpPr>
        <p:spPr>
          <a:xfrm>
            <a:off x="5823483" y="8170425"/>
            <a:ext cx="519681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This Photo</a:t>
            </a:r>
            <a:r>
              <a:rPr lang="en-GB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GB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CC BY-NC-ND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 flipH="1">
            <a:off x="6274744" y="5802034"/>
            <a:ext cx="26911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Erica One"/>
                <a:ea typeface="Erica One"/>
                <a:cs typeface="Erica One"/>
                <a:sym typeface="Erica One"/>
              </a:rPr>
              <a:t>I knew English better!!!!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