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5" d="100"/>
          <a:sy n="95" d="100"/>
        </p:scale>
        <p:origin x="-666" y="4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C283-06BA-4F15-A820-4A5EFDE11B3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1B97-18A5-4827-A8C5-25E8888B92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C283-06BA-4F15-A820-4A5EFDE11B3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1B97-18A5-4827-A8C5-25E8888B92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C283-06BA-4F15-A820-4A5EFDE11B3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1B97-18A5-4827-A8C5-25E8888B92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C283-06BA-4F15-A820-4A5EFDE11B3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1B97-18A5-4827-A8C5-25E8888B92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C283-06BA-4F15-A820-4A5EFDE11B3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1B97-18A5-4827-A8C5-25E8888B92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C283-06BA-4F15-A820-4A5EFDE11B3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1B97-18A5-4827-A8C5-25E8888B92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C283-06BA-4F15-A820-4A5EFDE11B3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1B97-18A5-4827-A8C5-25E8888B92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C283-06BA-4F15-A820-4A5EFDE11B3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1B97-18A5-4827-A8C5-25E8888B92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C283-06BA-4F15-A820-4A5EFDE11B3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1B97-18A5-4827-A8C5-25E8888B92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C283-06BA-4F15-A820-4A5EFDE11B3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1B97-18A5-4827-A8C5-25E8888B92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C283-06BA-4F15-A820-4A5EFDE11B3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D651B97-18A5-4827-A8C5-25E8888B92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499C283-06BA-4F15-A820-4A5EFDE11B3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D651B97-18A5-4827-A8C5-25E8888B92AD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mishmica.weebly.com/1-komponente-sistema-za-upravljanje-bazom-podataka.html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3048000"/>
            <a:ext cx="7772400" cy="1828800"/>
          </a:xfrm>
        </p:spPr>
        <p:txBody>
          <a:bodyPr>
            <a:normAutofit fontScale="90000"/>
          </a:bodyPr>
          <a:lstStyle/>
          <a:p>
            <a:r>
              <a:rPr lang="pl-PL" dirty="0" smtClean="0">
                <a:hlinkClick r:id="rId2"/>
              </a:rPr>
              <a:t>1. Komponente sistema za upravljanje bazom podataka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54670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vi-VN" dirty="0"/>
              <a:t>-Baza podataka je dobro struktuirana kolekdcija podataka koja postoji relativno dugo i koju koristi i održava više korisnika, odnosno programa. </a:t>
            </a:r>
            <a:br>
              <a:rPr lang="vi-VN" dirty="0"/>
            </a:br>
            <a:r>
              <a:rPr lang="vi-VN" dirty="0"/>
              <a:t>- Izračunavanju baze podataka se može pristupiti na dva različita međusobno povezana aspekta u kome se one tretiraju kao: </a:t>
            </a:r>
            <a:br>
              <a:rPr lang="vi-VN" dirty="0"/>
            </a:br>
            <a:r>
              <a:rPr lang="vi-VN" dirty="0"/>
              <a:t>1. sistemi za upravljanje bazom podataka-softverski sistem koji omogućuje osnovne funkcije obrade velike količine podataka; </a:t>
            </a:r>
            <a:br>
              <a:rPr lang="vi-VN" dirty="0"/>
            </a:br>
            <a:r>
              <a:rPr lang="vi-VN" dirty="0"/>
              <a:t>2. modeli podataka- specifične teorije pomoću kojih se specifikuje i projektuje neka konkretna baza podataka ili informacioni sistem.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05713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-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bazom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je </a:t>
            </a:r>
            <a:r>
              <a:rPr lang="en-US" dirty="0" err="1"/>
              <a:t>softverski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čuvanje</a:t>
            </a:r>
            <a:r>
              <a:rPr lang="en-US" dirty="0"/>
              <a:t> i </a:t>
            </a:r>
            <a:r>
              <a:rPr lang="en-US" dirty="0" err="1"/>
              <a:t>pretraživanje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>-On </a:t>
            </a:r>
            <a:r>
              <a:rPr lang="en-US" dirty="0" err="1"/>
              <a:t>zamenjuje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datoteka</a:t>
            </a:r>
            <a:r>
              <a:rPr lang="en-US" dirty="0"/>
              <a:t> i </a:t>
            </a:r>
            <a:r>
              <a:rPr lang="en-US" dirty="0" err="1"/>
              <a:t>eliminiše</a:t>
            </a:r>
            <a:r>
              <a:rPr lang="en-US" dirty="0"/>
              <a:t> </a:t>
            </a:r>
            <a:r>
              <a:rPr lang="en-US" dirty="0" err="1"/>
              <a:t>nedostatke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nastali</a:t>
            </a:r>
            <a:r>
              <a:rPr lang="en-US" dirty="0"/>
              <a:t> u </a:t>
            </a:r>
            <a:r>
              <a:rPr lang="en-US" dirty="0" err="1"/>
              <a:t>konvencionalnoj</a:t>
            </a:r>
            <a:r>
              <a:rPr lang="en-US" dirty="0"/>
              <a:t> </a:t>
            </a:r>
            <a:r>
              <a:rPr lang="en-US" dirty="0" err="1"/>
              <a:t>obradi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. </a:t>
            </a:r>
            <a:r>
              <a:rPr lang="en-US" dirty="0" err="1"/>
              <a:t>Glavni</a:t>
            </a:r>
            <a:r>
              <a:rPr lang="en-US" dirty="0"/>
              <a:t> </a:t>
            </a:r>
            <a:r>
              <a:rPr lang="en-US" dirty="0" err="1"/>
              <a:t>nedostaci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: </a:t>
            </a:r>
            <a:br>
              <a:rPr lang="en-US" dirty="0"/>
            </a:br>
            <a:r>
              <a:rPr lang="en-US" dirty="0"/>
              <a:t>a) </a:t>
            </a:r>
            <a:r>
              <a:rPr lang="en-US" dirty="0" err="1"/>
              <a:t>redundansa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, </a:t>
            </a:r>
            <a:r>
              <a:rPr lang="en-US" dirty="0" err="1"/>
              <a:t>tj</a:t>
            </a:r>
            <a:r>
              <a:rPr lang="en-US" dirty="0"/>
              <a:t>, </a:t>
            </a:r>
            <a:r>
              <a:rPr lang="en-US" dirty="0" err="1"/>
              <a:t>višestruko</a:t>
            </a:r>
            <a:r>
              <a:rPr lang="en-US" dirty="0"/>
              <a:t> </a:t>
            </a:r>
            <a:r>
              <a:rPr lang="en-US" dirty="0" err="1"/>
              <a:t>pamćenje</a:t>
            </a:r>
            <a:r>
              <a:rPr lang="en-US" dirty="0"/>
              <a:t> </a:t>
            </a:r>
            <a:r>
              <a:rPr lang="en-US" dirty="0" err="1"/>
              <a:t>istih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je </a:t>
            </a:r>
            <a:r>
              <a:rPr lang="en-US" dirty="0" err="1"/>
              <a:t>neminovno-višestruko</a:t>
            </a:r>
            <a:r>
              <a:rPr lang="en-US" dirty="0"/>
              <a:t> </a:t>
            </a:r>
            <a:r>
              <a:rPr lang="en-US" dirty="0" err="1"/>
              <a:t>skladištenje</a:t>
            </a:r>
            <a:r>
              <a:rPr lang="en-US" dirty="0"/>
              <a:t> </a:t>
            </a:r>
            <a:r>
              <a:rPr lang="en-US" dirty="0" err="1"/>
              <a:t>istih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dovodi</a:t>
            </a:r>
            <a:r>
              <a:rPr lang="en-US" dirty="0"/>
              <a:t> do </a:t>
            </a:r>
            <a:r>
              <a:rPr lang="en-US" dirty="0" err="1"/>
              <a:t>nekih</a:t>
            </a:r>
            <a:r>
              <a:rPr lang="en-US" dirty="0"/>
              <a:t> </a:t>
            </a:r>
            <a:r>
              <a:rPr lang="en-US" dirty="0" err="1"/>
              <a:t>problema</a:t>
            </a:r>
            <a:r>
              <a:rPr lang="en-US" dirty="0"/>
              <a:t>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njihovom</a:t>
            </a:r>
            <a:r>
              <a:rPr lang="en-US" dirty="0"/>
              <a:t> </a:t>
            </a:r>
            <a:r>
              <a:rPr lang="en-US" dirty="0" err="1"/>
              <a:t>ažuriranju</a:t>
            </a:r>
            <a:r>
              <a:rPr lang="en-US" dirty="0"/>
              <a:t>. </a:t>
            </a:r>
            <a:r>
              <a:rPr lang="en-US" dirty="0" err="1"/>
              <a:t>Ako</a:t>
            </a:r>
            <a:r>
              <a:rPr lang="en-US" dirty="0"/>
              <a:t> se </a:t>
            </a:r>
            <a:r>
              <a:rPr lang="en-US" dirty="0" err="1"/>
              <a:t>neki</a:t>
            </a:r>
            <a:r>
              <a:rPr lang="en-US" dirty="0"/>
              <a:t> </a:t>
            </a:r>
            <a:r>
              <a:rPr lang="en-US" dirty="0" err="1"/>
              <a:t>podatak</a:t>
            </a:r>
            <a:r>
              <a:rPr lang="en-US" dirty="0"/>
              <a:t> </a:t>
            </a:r>
            <a:r>
              <a:rPr lang="en-US" dirty="0" err="1"/>
              <a:t>promeni</a:t>
            </a:r>
            <a:r>
              <a:rPr lang="en-US" dirty="0"/>
              <a:t> to </a:t>
            </a:r>
            <a:r>
              <a:rPr lang="en-US" dirty="0" err="1"/>
              <a:t>mora</a:t>
            </a:r>
            <a:r>
              <a:rPr lang="en-US" dirty="0"/>
              <a:t> da se </a:t>
            </a:r>
            <a:r>
              <a:rPr lang="en-US" dirty="0" err="1"/>
              <a:t>učini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mestima</a:t>
            </a:r>
            <a:r>
              <a:rPr lang="en-US" dirty="0"/>
              <a:t> </a:t>
            </a:r>
            <a:r>
              <a:rPr lang="en-US" dirty="0" err="1"/>
              <a:t>gde</a:t>
            </a:r>
            <a:r>
              <a:rPr lang="en-US" dirty="0"/>
              <a:t> se on </a:t>
            </a:r>
            <a:r>
              <a:rPr lang="en-US" dirty="0" err="1"/>
              <a:t>čuva</a:t>
            </a:r>
            <a:r>
              <a:rPr lang="en-US" dirty="0"/>
              <a:t> a time se </a:t>
            </a:r>
            <a:r>
              <a:rPr lang="en-US" dirty="0" err="1"/>
              <a:t>povećavaju</a:t>
            </a:r>
            <a:r>
              <a:rPr lang="en-US" dirty="0"/>
              <a:t> </a:t>
            </a:r>
            <a:r>
              <a:rPr lang="en-US" dirty="0" err="1"/>
              <a:t>troškovi</a:t>
            </a:r>
            <a:r>
              <a:rPr lang="en-US" dirty="0"/>
              <a:t> </a:t>
            </a:r>
            <a:r>
              <a:rPr lang="en-US" dirty="0" err="1"/>
              <a:t>obrade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>b) </a:t>
            </a:r>
            <a:r>
              <a:rPr lang="en-US" dirty="0" err="1"/>
              <a:t>zavisnost</a:t>
            </a:r>
            <a:r>
              <a:rPr lang="en-US" dirty="0"/>
              <a:t> </a:t>
            </a:r>
            <a:r>
              <a:rPr lang="en-US" dirty="0" err="1"/>
              <a:t>programa</a:t>
            </a:r>
            <a:r>
              <a:rPr lang="en-US" dirty="0"/>
              <a:t> od </a:t>
            </a:r>
            <a:r>
              <a:rPr lang="en-US" dirty="0" err="1"/>
              <a:t>organizacije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- </a:t>
            </a:r>
            <a:r>
              <a:rPr lang="en-US" dirty="0" err="1"/>
              <a:t>programi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zavisni</a:t>
            </a:r>
            <a:r>
              <a:rPr lang="en-US" dirty="0"/>
              <a:t> od </a:t>
            </a:r>
            <a:r>
              <a:rPr lang="en-US" dirty="0" err="1"/>
              <a:t>fizičke</a:t>
            </a:r>
            <a:r>
              <a:rPr lang="en-US" dirty="0"/>
              <a:t> </a:t>
            </a:r>
            <a:r>
              <a:rPr lang="en-US" dirty="0" err="1"/>
              <a:t>strukture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(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memorisanja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spoljnim</a:t>
            </a:r>
            <a:r>
              <a:rPr lang="en-US" dirty="0"/>
              <a:t> </a:t>
            </a:r>
            <a:r>
              <a:rPr lang="en-US" dirty="0" err="1"/>
              <a:t>memorijama</a:t>
            </a:r>
            <a:r>
              <a:rPr lang="en-US" dirty="0"/>
              <a:t>) i od </a:t>
            </a:r>
            <a:r>
              <a:rPr lang="en-US" dirty="0" err="1"/>
              <a:t>logičke</a:t>
            </a:r>
            <a:r>
              <a:rPr lang="en-US" dirty="0"/>
              <a:t> </a:t>
            </a:r>
            <a:r>
              <a:rPr lang="en-US" dirty="0" err="1"/>
              <a:t>strukture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(</a:t>
            </a:r>
            <a:r>
              <a:rPr lang="en-US" dirty="0" err="1"/>
              <a:t>struktura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je </a:t>
            </a:r>
            <a:r>
              <a:rPr lang="en-US" dirty="0" err="1"/>
              <a:t>predstavljena</a:t>
            </a:r>
            <a:r>
              <a:rPr lang="en-US" dirty="0"/>
              <a:t> </a:t>
            </a:r>
            <a:r>
              <a:rPr lang="en-US" dirty="0" err="1"/>
              <a:t>programeru</a:t>
            </a:r>
            <a:r>
              <a:rPr lang="en-US" dirty="0"/>
              <a:t>). </a:t>
            </a:r>
            <a:br>
              <a:rPr lang="en-US" dirty="0"/>
            </a:br>
            <a:r>
              <a:rPr lang="en-US" dirty="0"/>
              <a:t>c) </a:t>
            </a:r>
            <a:r>
              <a:rPr lang="en-US" dirty="0" err="1"/>
              <a:t>niska</a:t>
            </a:r>
            <a:r>
              <a:rPr lang="en-US" dirty="0"/>
              <a:t> </a:t>
            </a:r>
            <a:r>
              <a:rPr lang="en-US" dirty="0" err="1"/>
              <a:t>produktivnost</a:t>
            </a:r>
            <a:r>
              <a:rPr lang="en-US" dirty="0"/>
              <a:t> u </a:t>
            </a:r>
            <a:r>
              <a:rPr lang="en-US" dirty="0" err="1"/>
              <a:t>razvoju</a:t>
            </a:r>
            <a:r>
              <a:rPr lang="en-US" dirty="0"/>
              <a:t> </a:t>
            </a:r>
            <a:r>
              <a:rPr lang="en-US" dirty="0" err="1"/>
              <a:t>informacionih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- </a:t>
            </a:r>
            <a:r>
              <a:rPr lang="en-US" dirty="0" err="1"/>
              <a:t>nad</a:t>
            </a:r>
            <a:r>
              <a:rPr lang="en-US" dirty="0"/>
              <a:t> </a:t>
            </a:r>
            <a:r>
              <a:rPr lang="en-US" dirty="0" err="1"/>
              <a:t>strukturom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predstavljenom</a:t>
            </a:r>
            <a:r>
              <a:rPr lang="en-US" dirty="0"/>
              <a:t> </a:t>
            </a:r>
            <a:r>
              <a:rPr lang="en-US" dirty="0" err="1"/>
              <a:t>velikim</a:t>
            </a:r>
            <a:r>
              <a:rPr lang="en-US" dirty="0"/>
              <a:t> </a:t>
            </a:r>
            <a:r>
              <a:rPr lang="en-US" dirty="0" err="1"/>
              <a:t>brojem</a:t>
            </a:r>
            <a:r>
              <a:rPr lang="en-US" dirty="0"/>
              <a:t> </a:t>
            </a:r>
            <a:r>
              <a:rPr lang="en-US" dirty="0" err="1"/>
              <a:t>nezavisnih</a:t>
            </a:r>
            <a:r>
              <a:rPr lang="en-US" dirty="0"/>
              <a:t> </a:t>
            </a:r>
            <a:r>
              <a:rPr lang="en-US" dirty="0" err="1"/>
              <a:t>datoteka</a:t>
            </a:r>
            <a:r>
              <a:rPr lang="en-US" dirty="0"/>
              <a:t> je </a:t>
            </a:r>
            <a:r>
              <a:rPr lang="en-US" dirty="0" err="1"/>
              <a:t>veoma</a:t>
            </a:r>
            <a:r>
              <a:rPr lang="en-US" dirty="0"/>
              <a:t> </a:t>
            </a:r>
            <a:r>
              <a:rPr lang="en-US" dirty="0" err="1"/>
              <a:t>teško</a:t>
            </a:r>
            <a:r>
              <a:rPr lang="en-US" dirty="0"/>
              <a:t> </a:t>
            </a:r>
            <a:r>
              <a:rPr lang="en-US" dirty="0" err="1"/>
              <a:t>razviti</a:t>
            </a:r>
            <a:r>
              <a:rPr lang="en-US" dirty="0"/>
              <a:t> </a:t>
            </a:r>
            <a:r>
              <a:rPr lang="en-US" dirty="0" err="1"/>
              <a:t>softverske</a:t>
            </a:r>
            <a:r>
              <a:rPr lang="en-US" dirty="0"/>
              <a:t> </a:t>
            </a:r>
            <a:r>
              <a:rPr lang="en-US" dirty="0" err="1"/>
              <a:t>alate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brz</a:t>
            </a:r>
            <a:r>
              <a:rPr lang="en-US" dirty="0"/>
              <a:t> i </a:t>
            </a:r>
            <a:r>
              <a:rPr lang="en-US" dirty="0" err="1"/>
              <a:t>visoko</a:t>
            </a:r>
            <a:r>
              <a:rPr lang="en-US" dirty="0"/>
              <a:t> </a:t>
            </a:r>
            <a:r>
              <a:rPr lang="en-US" dirty="0" err="1"/>
              <a:t>produktivan</a:t>
            </a:r>
            <a:r>
              <a:rPr lang="en-US" dirty="0"/>
              <a:t> </a:t>
            </a:r>
            <a:r>
              <a:rPr lang="en-US" dirty="0" err="1"/>
              <a:t>razvoj</a:t>
            </a:r>
            <a:r>
              <a:rPr lang="en-US" dirty="0"/>
              <a:t> </a:t>
            </a:r>
            <a:r>
              <a:rPr lang="en-US" dirty="0" err="1"/>
              <a:t>aplikacija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>d)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datoteka</a:t>
            </a:r>
            <a:r>
              <a:rPr lang="en-US" dirty="0"/>
              <a:t> je </a:t>
            </a:r>
            <a:r>
              <a:rPr lang="en-US" dirty="0" err="1"/>
              <a:t>nezadovoljavajuće</a:t>
            </a:r>
            <a:r>
              <a:rPr lang="en-US" dirty="0"/>
              <a:t> </a:t>
            </a:r>
            <a:r>
              <a:rPr lang="en-US" dirty="0" err="1"/>
              <a:t>pouzdan</a:t>
            </a:r>
            <a:r>
              <a:rPr lang="en-US" dirty="0"/>
              <a:t>, ne </a:t>
            </a:r>
            <a:r>
              <a:rPr lang="en-US" dirty="0" err="1"/>
              <a:t>garantuje</a:t>
            </a:r>
            <a:r>
              <a:rPr lang="en-US" dirty="0"/>
              <a:t> </a:t>
            </a:r>
            <a:r>
              <a:rPr lang="en-US" dirty="0" err="1"/>
              <a:t>očuvanje</a:t>
            </a:r>
            <a:r>
              <a:rPr lang="en-US" dirty="0"/>
              <a:t> </a:t>
            </a:r>
            <a:r>
              <a:rPr lang="en-US" dirty="0" err="1"/>
              <a:t>tačnosti</a:t>
            </a:r>
            <a:r>
              <a:rPr lang="en-US" dirty="0"/>
              <a:t> i </a:t>
            </a:r>
            <a:r>
              <a:rPr lang="en-US" dirty="0" err="1"/>
              <a:t>konzistentnosti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mogućim</a:t>
            </a:r>
            <a:r>
              <a:rPr lang="en-US" dirty="0"/>
              <a:t> </a:t>
            </a:r>
            <a:r>
              <a:rPr lang="en-US" dirty="0" err="1"/>
              <a:t>hardverskim</a:t>
            </a:r>
            <a:r>
              <a:rPr lang="en-US" dirty="0"/>
              <a:t> i </a:t>
            </a:r>
            <a:r>
              <a:rPr lang="en-US" dirty="0" err="1"/>
              <a:t>softverskim</a:t>
            </a:r>
            <a:r>
              <a:rPr lang="en-US" dirty="0"/>
              <a:t> </a:t>
            </a:r>
            <a:r>
              <a:rPr lang="en-US" dirty="0" err="1"/>
              <a:t>otkazima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višestrukom</a:t>
            </a:r>
            <a:r>
              <a:rPr lang="en-US" dirty="0"/>
              <a:t> </a:t>
            </a:r>
            <a:r>
              <a:rPr lang="en-US" dirty="0" err="1"/>
              <a:t>paralelnom</a:t>
            </a:r>
            <a:r>
              <a:rPr lang="en-US" dirty="0"/>
              <a:t> </a:t>
            </a:r>
            <a:r>
              <a:rPr lang="en-US" dirty="0" err="1"/>
              <a:t>korišćenju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170784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/>
              <a:t>Osnovne</a:t>
            </a:r>
            <a:r>
              <a:rPr lang="en-US" dirty="0"/>
              <a:t> </a:t>
            </a:r>
            <a:r>
              <a:rPr lang="en-US" dirty="0" err="1"/>
              <a:t>komponente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1. </a:t>
            </a:r>
            <a:br>
              <a:rPr lang="en-US" dirty="0"/>
            </a:br>
            <a:r>
              <a:rPr lang="en-US" dirty="0"/>
              <a:t>- </a:t>
            </a:r>
            <a:r>
              <a:rPr lang="en-US" dirty="0" err="1"/>
              <a:t>Baza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je </a:t>
            </a:r>
            <a:r>
              <a:rPr lang="en-US" dirty="0" err="1"/>
              <a:t>smeštena</a:t>
            </a:r>
            <a:r>
              <a:rPr lang="en-US" dirty="0"/>
              <a:t> </a:t>
            </a:r>
            <a:r>
              <a:rPr lang="en-US" dirty="0" err="1"/>
              <a:t>isključivo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diskovima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velike</a:t>
            </a:r>
            <a:r>
              <a:rPr lang="en-US" dirty="0"/>
              <a:t> </a:t>
            </a:r>
            <a:r>
              <a:rPr lang="en-US" dirty="0" err="1"/>
              <a:t>baze</a:t>
            </a:r>
            <a:r>
              <a:rPr lang="en-US" dirty="0"/>
              <a:t> </a:t>
            </a:r>
            <a:r>
              <a:rPr lang="en-US" dirty="0" err="1"/>
              <a:t>zahtevaju</a:t>
            </a:r>
            <a:r>
              <a:rPr lang="en-US" dirty="0"/>
              <a:t> i </a:t>
            </a:r>
            <a:r>
              <a:rPr lang="en-US" dirty="0" err="1"/>
              <a:t>tercijalnu</a:t>
            </a:r>
            <a:r>
              <a:rPr lang="en-US" dirty="0"/>
              <a:t> </a:t>
            </a:r>
            <a:r>
              <a:rPr lang="en-US" dirty="0" err="1"/>
              <a:t>memoriju</a:t>
            </a:r>
            <a:r>
              <a:rPr lang="en-US" dirty="0"/>
              <a:t>(</a:t>
            </a:r>
            <a:r>
              <a:rPr lang="en-US" dirty="0" err="1"/>
              <a:t>kapacitet</a:t>
            </a:r>
            <a:r>
              <a:rPr lang="en-US" dirty="0"/>
              <a:t> </a:t>
            </a:r>
            <a:r>
              <a:rPr lang="en-US" dirty="0" err="1"/>
              <a:t>reda</a:t>
            </a:r>
            <a:r>
              <a:rPr lang="en-US" dirty="0"/>
              <a:t> </a:t>
            </a:r>
            <a:r>
              <a:rPr lang="en-US" dirty="0" err="1"/>
              <a:t>terabajta</a:t>
            </a:r>
            <a:r>
              <a:rPr lang="en-US" dirty="0"/>
              <a:t>). </a:t>
            </a:r>
            <a:br>
              <a:rPr lang="en-US" dirty="0"/>
            </a:br>
            <a:r>
              <a:rPr lang="en-US" dirty="0"/>
              <a:t>-</a:t>
            </a:r>
            <a:r>
              <a:rPr lang="en-US" dirty="0" err="1"/>
              <a:t>Baza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sadrži</a:t>
            </a:r>
            <a:r>
              <a:rPr lang="en-US" dirty="0"/>
              <a:t> i </a:t>
            </a:r>
            <a:r>
              <a:rPr lang="en-US" dirty="0" err="1"/>
              <a:t>metapodatka</a:t>
            </a:r>
            <a:r>
              <a:rPr lang="en-US" dirty="0"/>
              <a:t>. To je </a:t>
            </a:r>
            <a:r>
              <a:rPr lang="en-US" dirty="0" err="1"/>
              <a:t>rečnik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je “</a:t>
            </a:r>
            <a:r>
              <a:rPr lang="en-US" dirty="0" err="1"/>
              <a:t>baza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o </a:t>
            </a:r>
            <a:r>
              <a:rPr lang="en-US" dirty="0" err="1"/>
              <a:t>bazi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”. </a:t>
            </a:r>
            <a:r>
              <a:rPr lang="en-US" dirty="0" err="1"/>
              <a:t>Zove</a:t>
            </a:r>
            <a:r>
              <a:rPr lang="en-US" dirty="0"/>
              <a:t> se </a:t>
            </a:r>
            <a:r>
              <a:rPr lang="en-US" dirty="0" err="1"/>
              <a:t>još</a:t>
            </a:r>
            <a:r>
              <a:rPr lang="en-US" dirty="0"/>
              <a:t> i </a:t>
            </a:r>
            <a:r>
              <a:rPr lang="en-US" dirty="0" err="1"/>
              <a:t>metabaza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Račnik</a:t>
            </a:r>
            <a:r>
              <a:rPr lang="en-US" dirty="0"/>
              <a:t> </a:t>
            </a:r>
            <a:r>
              <a:rPr lang="en-US" dirty="0" err="1"/>
              <a:t>baze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opisuje</a:t>
            </a:r>
            <a:r>
              <a:rPr lang="en-US" dirty="0"/>
              <a:t> </a:t>
            </a:r>
            <a:r>
              <a:rPr lang="en-US" dirty="0" err="1"/>
              <a:t>posmatranu</a:t>
            </a:r>
            <a:r>
              <a:rPr lang="en-US" dirty="0"/>
              <a:t> </a:t>
            </a:r>
            <a:r>
              <a:rPr lang="en-US" dirty="0" err="1"/>
              <a:t>bazu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>-</a:t>
            </a:r>
            <a:r>
              <a:rPr lang="en-US" dirty="0" err="1"/>
              <a:t>Ingegritet</a:t>
            </a:r>
            <a:r>
              <a:rPr lang="en-US" dirty="0"/>
              <a:t> </a:t>
            </a:r>
            <a:r>
              <a:rPr lang="en-US" dirty="0" err="1"/>
              <a:t>baze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označava</a:t>
            </a:r>
            <a:r>
              <a:rPr lang="en-US" dirty="0"/>
              <a:t> </a:t>
            </a:r>
            <a:r>
              <a:rPr lang="en-US" dirty="0" err="1"/>
              <a:t>tačnost</a:t>
            </a:r>
            <a:r>
              <a:rPr lang="en-US" dirty="0"/>
              <a:t> (</a:t>
            </a:r>
            <a:r>
              <a:rPr lang="en-US" dirty="0" err="1"/>
              <a:t>dozvoljene</a:t>
            </a:r>
            <a:r>
              <a:rPr lang="en-US" dirty="0"/>
              <a:t> </a:t>
            </a:r>
            <a:r>
              <a:rPr lang="en-US" dirty="0" err="1"/>
              <a:t>vrednosti</a:t>
            </a:r>
            <a:r>
              <a:rPr lang="en-US" dirty="0"/>
              <a:t>) i </a:t>
            </a:r>
            <a:r>
              <a:rPr lang="en-US" dirty="0" err="1"/>
              <a:t>konzistentnost</a:t>
            </a:r>
            <a:r>
              <a:rPr lang="en-US" dirty="0"/>
              <a:t> (</a:t>
            </a:r>
            <a:r>
              <a:rPr lang="en-US" dirty="0" err="1"/>
              <a:t>dozvoljene</a:t>
            </a:r>
            <a:r>
              <a:rPr lang="en-US" dirty="0"/>
              <a:t> </a:t>
            </a:r>
            <a:r>
              <a:rPr lang="en-US" dirty="0" err="1"/>
              <a:t>odnose</a:t>
            </a:r>
            <a:r>
              <a:rPr lang="en-US" dirty="0"/>
              <a:t>) </a:t>
            </a:r>
            <a:r>
              <a:rPr lang="en-US" dirty="0" err="1"/>
              <a:t>podataka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>-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korišćenja</a:t>
            </a:r>
            <a:r>
              <a:rPr lang="en-US" dirty="0"/>
              <a:t> </a:t>
            </a:r>
            <a:r>
              <a:rPr lang="en-US" dirty="0" err="1"/>
              <a:t>označavaju</a:t>
            </a:r>
            <a:r>
              <a:rPr lang="en-US" dirty="0"/>
              <a:t> </a:t>
            </a:r>
            <a:r>
              <a:rPr lang="en-US" dirty="0" err="1"/>
              <a:t>sigurnost</a:t>
            </a:r>
            <a:r>
              <a:rPr lang="en-US" dirty="0"/>
              <a:t> </a:t>
            </a:r>
            <a:r>
              <a:rPr lang="en-US" dirty="0" err="1"/>
              <a:t>baze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i </a:t>
            </a:r>
            <a:r>
              <a:rPr lang="en-US" dirty="0" err="1"/>
              <a:t>odnose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zaštitu</a:t>
            </a:r>
            <a:r>
              <a:rPr lang="en-US" dirty="0"/>
              <a:t> </a:t>
            </a:r>
            <a:r>
              <a:rPr lang="en-US" dirty="0" err="1"/>
              <a:t>baze</a:t>
            </a:r>
            <a:r>
              <a:rPr lang="en-US" dirty="0"/>
              <a:t> od </a:t>
            </a:r>
            <a:r>
              <a:rPr lang="en-US" dirty="0" err="1"/>
              <a:t>neovlašćenog</a:t>
            </a:r>
            <a:r>
              <a:rPr lang="en-US" dirty="0"/>
              <a:t> </a:t>
            </a:r>
            <a:r>
              <a:rPr lang="en-US" dirty="0" err="1"/>
              <a:t>korišćenja</a:t>
            </a:r>
            <a:r>
              <a:rPr lang="en-US" dirty="0"/>
              <a:t>, </a:t>
            </a:r>
            <a:r>
              <a:rPr lang="en-US" dirty="0" err="1"/>
              <a:t>namernog</a:t>
            </a:r>
            <a:r>
              <a:rPr lang="en-US" dirty="0"/>
              <a:t> </a:t>
            </a:r>
            <a:r>
              <a:rPr lang="en-US" dirty="0" err="1"/>
              <a:t>oštećenja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uništenja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>- SUBP </a:t>
            </a:r>
            <a:r>
              <a:rPr lang="en-US" dirty="0" err="1"/>
              <a:t>održava</a:t>
            </a:r>
            <a:r>
              <a:rPr lang="en-US" dirty="0"/>
              <a:t> </a:t>
            </a:r>
            <a:r>
              <a:rPr lang="en-US" dirty="0" err="1"/>
              <a:t>bazu</a:t>
            </a:r>
            <a:r>
              <a:rPr lang="en-US" dirty="0"/>
              <a:t> </a:t>
            </a:r>
            <a:r>
              <a:rPr lang="en-US" dirty="0" err="1"/>
              <a:t>indeksa</a:t>
            </a:r>
            <a:r>
              <a:rPr lang="en-US" dirty="0"/>
              <a:t>. </a:t>
            </a:r>
            <a:r>
              <a:rPr lang="en-US" dirty="0" err="1"/>
              <a:t>Indeks</a:t>
            </a:r>
            <a:r>
              <a:rPr lang="en-US" dirty="0"/>
              <a:t>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skrukturu</a:t>
            </a:r>
            <a:r>
              <a:rPr lang="en-US" dirty="0"/>
              <a:t> </a:t>
            </a:r>
            <a:r>
              <a:rPr lang="en-US" dirty="0" err="1"/>
              <a:t>podatka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omogućava</a:t>
            </a:r>
            <a:r>
              <a:rPr lang="en-US" dirty="0"/>
              <a:t> </a:t>
            </a:r>
            <a:r>
              <a:rPr lang="en-US" dirty="0" err="1"/>
              <a:t>brz</a:t>
            </a:r>
            <a:r>
              <a:rPr lang="en-US" dirty="0"/>
              <a:t> </a:t>
            </a:r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/>
              <a:t>indeksiranim</a:t>
            </a:r>
            <a:r>
              <a:rPr lang="en-US" dirty="0"/>
              <a:t> </a:t>
            </a:r>
            <a:r>
              <a:rPr lang="en-US" dirty="0" err="1"/>
              <a:t>podacima</a:t>
            </a:r>
            <a:r>
              <a:rPr lang="en-US" dirty="0"/>
              <a:t> </a:t>
            </a:r>
            <a:r>
              <a:rPr lang="en-US" dirty="0" err="1"/>
              <a:t>baze</a:t>
            </a:r>
            <a:r>
              <a:rPr lang="en-US" dirty="0"/>
              <a:t>. </a:t>
            </a:r>
            <a:r>
              <a:rPr lang="en-US" dirty="0" err="1"/>
              <a:t>Najčešća</a:t>
            </a:r>
            <a:r>
              <a:rPr lang="en-US" dirty="0"/>
              <a:t> </a:t>
            </a:r>
            <a:r>
              <a:rPr lang="en-US" dirty="0" err="1"/>
              <a:t>struktura</a:t>
            </a:r>
            <a:r>
              <a:rPr lang="en-US" dirty="0"/>
              <a:t> </a:t>
            </a:r>
            <a:r>
              <a:rPr lang="en-US" dirty="0" err="1"/>
              <a:t>indeksa</a:t>
            </a:r>
            <a:r>
              <a:rPr lang="en-US" dirty="0"/>
              <a:t> je B-</a:t>
            </a:r>
            <a:r>
              <a:rPr lang="en-US" dirty="0" err="1"/>
              <a:t>stablo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1146788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vi-VN" dirty="0"/>
              <a:t>2. </a:t>
            </a:r>
            <a:br>
              <a:rPr lang="vi-VN" dirty="0"/>
            </a:br>
            <a:r>
              <a:rPr lang="vi-VN" dirty="0"/>
              <a:t>-Sistem za upravljanje skladištenjem podataka koji sadrži dve osnovne komponente: </a:t>
            </a:r>
            <a:br>
              <a:rPr lang="vi-VN" dirty="0"/>
            </a:br>
            <a:r>
              <a:rPr lang="vi-VN" dirty="0"/>
              <a:t>a) Upravljanje baferima-prihvata blok podataka sa diska dodeljuje mu izabranu stranicu centralne memorije, zadržava ga neko vreme a potom ga vraća na disk oslobađajući stranicu koja mu je dodeljena. </a:t>
            </a:r>
            <a:br>
              <a:rPr lang="vi-VN" dirty="0"/>
            </a:br>
            <a:r>
              <a:rPr lang="vi-VN" dirty="0"/>
              <a:t>b) Upravljanje datotekama- vodi računa o lokaciji datoteka preko kojih se realizuje baza podataka i o pristupima blokovima. Diskovi su podeljeni u blokove.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71117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3. </a:t>
            </a:r>
            <a:br>
              <a:rPr lang="en-US" dirty="0"/>
            </a:br>
            <a:r>
              <a:rPr lang="en-US" dirty="0"/>
              <a:t>-</a:t>
            </a:r>
            <a:r>
              <a:rPr lang="en-US" dirty="0" err="1"/>
              <a:t>Ulazi</a:t>
            </a:r>
            <a:r>
              <a:rPr lang="en-US" dirty="0"/>
              <a:t> u SUBP </a:t>
            </a:r>
            <a:r>
              <a:rPr lang="en-US" dirty="0" err="1"/>
              <a:t>su</a:t>
            </a:r>
            <a:r>
              <a:rPr lang="en-US" dirty="0"/>
              <a:t>: </a:t>
            </a:r>
            <a:br>
              <a:rPr lang="en-US" dirty="0"/>
            </a:br>
            <a:r>
              <a:rPr lang="en-US" dirty="0"/>
              <a:t>a) </a:t>
            </a:r>
            <a:r>
              <a:rPr lang="en-US" dirty="0" err="1"/>
              <a:t>Upiti</a:t>
            </a:r>
            <a:r>
              <a:rPr lang="en-US" dirty="0"/>
              <a:t> “ad hoc”- </a:t>
            </a:r>
            <a:r>
              <a:rPr lang="en-US" dirty="0" err="1"/>
              <a:t>specifikovani</a:t>
            </a:r>
            <a:r>
              <a:rPr lang="en-US" dirty="0"/>
              <a:t> </a:t>
            </a:r>
            <a:r>
              <a:rPr lang="en-US" dirty="0" err="1"/>
              <a:t>zahtevi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podacima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baze</a:t>
            </a:r>
            <a:r>
              <a:rPr lang="en-US" dirty="0"/>
              <a:t> i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njih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da se </a:t>
            </a:r>
            <a:r>
              <a:rPr lang="en-US" dirty="0" err="1"/>
              <a:t>menja</a:t>
            </a:r>
            <a:r>
              <a:rPr lang="en-US" dirty="0"/>
              <a:t> </a:t>
            </a:r>
            <a:r>
              <a:rPr lang="en-US" dirty="0" err="1"/>
              <a:t>sadržaj</a:t>
            </a:r>
            <a:r>
              <a:rPr lang="en-US" dirty="0"/>
              <a:t> </a:t>
            </a:r>
            <a:r>
              <a:rPr lang="en-US" dirty="0" err="1"/>
              <a:t>baze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b) </a:t>
            </a:r>
            <a:r>
              <a:rPr lang="en-US" dirty="0" err="1"/>
              <a:t>Aplikacije</a:t>
            </a:r>
            <a:r>
              <a:rPr lang="en-US" dirty="0"/>
              <a:t>-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njih</a:t>
            </a:r>
            <a:r>
              <a:rPr lang="en-US" dirty="0"/>
              <a:t> se </a:t>
            </a:r>
            <a:r>
              <a:rPr lang="en-US" dirty="0" err="1"/>
              <a:t>pretražuje</a:t>
            </a:r>
            <a:r>
              <a:rPr lang="en-US" dirty="0"/>
              <a:t> i </a:t>
            </a:r>
            <a:r>
              <a:rPr lang="en-US" dirty="0" err="1"/>
              <a:t>menja</a:t>
            </a:r>
            <a:r>
              <a:rPr lang="en-US" dirty="0"/>
              <a:t> </a:t>
            </a:r>
            <a:r>
              <a:rPr lang="en-US" dirty="0" err="1"/>
              <a:t>sadržaj</a:t>
            </a:r>
            <a:r>
              <a:rPr lang="en-US" dirty="0"/>
              <a:t> </a:t>
            </a:r>
            <a:r>
              <a:rPr lang="en-US" dirty="0" err="1"/>
              <a:t>baze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c) </a:t>
            </a:r>
            <a:r>
              <a:rPr lang="en-US" dirty="0" err="1"/>
              <a:t>Održavanje</a:t>
            </a:r>
            <a:r>
              <a:rPr lang="en-US" dirty="0"/>
              <a:t> </a:t>
            </a:r>
            <a:r>
              <a:rPr lang="en-US" dirty="0" err="1"/>
              <a:t>šeme</a:t>
            </a:r>
            <a:r>
              <a:rPr lang="en-US" dirty="0"/>
              <a:t> </a:t>
            </a:r>
            <a:r>
              <a:rPr lang="en-US" dirty="0" err="1"/>
              <a:t>baze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- </a:t>
            </a:r>
            <a:r>
              <a:rPr lang="en-US" dirty="0" err="1"/>
              <a:t>šema</a:t>
            </a:r>
            <a:r>
              <a:rPr lang="en-US" dirty="0"/>
              <a:t> </a:t>
            </a:r>
            <a:r>
              <a:rPr lang="en-US" dirty="0" err="1"/>
              <a:t>opisuje</a:t>
            </a:r>
            <a:r>
              <a:rPr lang="en-US" dirty="0"/>
              <a:t> </a:t>
            </a:r>
            <a:r>
              <a:rPr lang="en-US" dirty="0" err="1"/>
              <a:t>strukturu</a:t>
            </a:r>
            <a:r>
              <a:rPr lang="en-US" dirty="0"/>
              <a:t> </a:t>
            </a:r>
            <a:r>
              <a:rPr lang="en-US" dirty="0" err="1"/>
              <a:t>baze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, </a:t>
            </a:r>
            <a:r>
              <a:rPr lang="en-US" dirty="0" err="1"/>
              <a:t>pravila</a:t>
            </a:r>
            <a:r>
              <a:rPr lang="en-US" dirty="0"/>
              <a:t> </a:t>
            </a:r>
            <a:r>
              <a:rPr lang="en-US" dirty="0" err="1"/>
              <a:t>integriteta</a:t>
            </a:r>
            <a:r>
              <a:rPr lang="en-US" dirty="0"/>
              <a:t> i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korišćenja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>-</a:t>
            </a:r>
            <a:r>
              <a:rPr lang="en-US" dirty="0" err="1"/>
              <a:t>Jezici</a:t>
            </a:r>
            <a:r>
              <a:rPr lang="en-US" dirty="0"/>
              <a:t> </a:t>
            </a:r>
            <a:r>
              <a:rPr lang="en-US" dirty="0" err="1"/>
              <a:t>baze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potpuno</a:t>
            </a:r>
            <a:r>
              <a:rPr lang="en-US" dirty="0"/>
              <a:t> </a:t>
            </a:r>
            <a:r>
              <a:rPr lang="en-US" dirty="0" err="1"/>
              <a:t>neproceduralni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sadrže</a:t>
            </a:r>
            <a:r>
              <a:rPr lang="en-US" dirty="0"/>
              <a:t> </a:t>
            </a:r>
            <a:r>
              <a:rPr lang="en-US" dirty="0" err="1"/>
              <a:t>proceduralne</a:t>
            </a:r>
            <a:r>
              <a:rPr lang="en-US" dirty="0"/>
              <a:t> </a:t>
            </a:r>
            <a:r>
              <a:rPr lang="en-US" dirty="0" err="1"/>
              <a:t>delove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>- </a:t>
            </a:r>
            <a:r>
              <a:rPr lang="en-US" dirty="0" err="1"/>
              <a:t>Neproceduralni</a:t>
            </a:r>
            <a:r>
              <a:rPr lang="en-US" dirty="0"/>
              <a:t> </a:t>
            </a:r>
            <a:r>
              <a:rPr lang="en-US" dirty="0" err="1"/>
              <a:t>jezici</a:t>
            </a:r>
            <a:r>
              <a:rPr lang="en-US" dirty="0"/>
              <a:t> se </a:t>
            </a:r>
            <a:r>
              <a:rPr lang="en-US" dirty="0" err="1"/>
              <a:t>često</a:t>
            </a:r>
            <a:r>
              <a:rPr lang="en-US" dirty="0"/>
              <a:t> </a:t>
            </a:r>
            <a:r>
              <a:rPr lang="en-US" dirty="0" err="1"/>
              <a:t>zovu</a:t>
            </a:r>
            <a:r>
              <a:rPr lang="en-US" dirty="0"/>
              <a:t> </a:t>
            </a:r>
            <a:r>
              <a:rPr lang="en-US" dirty="0" err="1"/>
              <a:t>upitni</a:t>
            </a:r>
            <a:r>
              <a:rPr lang="en-US" dirty="0"/>
              <a:t> </a:t>
            </a:r>
            <a:r>
              <a:rPr lang="en-US" dirty="0" err="1"/>
              <a:t>jezici</a:t>
            </a:r>
            <a:r>
              <a:rPr lang="en-US" dirty="0"/>
              <a:t> </a:t>
            </a:r>
            <a:r>
              <a:rPr lang="en-US" dirty="0" err="1"/>
              <a:t>zato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je </a:t>
            </a:r>
            <a:r>
              <a:rPr lang="en-US" dirty="0" err="1"/>
              <a:t>osnovna</a:t>
            </a:r>
            <a:r>
              <a:rPr lang="en-US" dirty="0"/>
              <a:t> </a:t>
            </a:r>
            <a:r>
              <a:rPr lang="en-US" dirty="0" err="1"/>
              <a:t>namena</a:t>
            </a:r>
            <a:r>
              <a:rPr lang="en-US" dirty="0"/>
              <a:t> </a:t>
            </a:r>
            <a:r>
              <a:rPr lang="en-US" dirty="0" err="1"/>
              <a:t>specifikovanje</a:t>
            </a:r>
            <a:r>
              <a:rPr lang="en-US" dirty="0"/>
              <a:t> </a:t>
            </a:r>
            <a:r>
              <a:rPr lang="en-US" dirty="0" err="1"/>
              <a:t>upita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1650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vi-VN" dirty="0"/>
              <a:t>4. </a:t>
            </a:r>
            <a:br>
              <a:rPr lang="vi-VN" dirty="0"/>
            </a:br>
            <a:r>
              <a:rPr lang="vi-VN" dirty="0"/>
              <a:t>-Upravljanje transakcijama i oporavkom treba da se obezbedi da baza podataka ostane u konzistentnom stanju u konkurentnoj obradi podataka. </a:t>
            </a:r>
            <a:br>
              <a:rPr lang="vi-VN" dirty="0"/>
            </a:br>
            <a:r>
              <a:rPr lang="vi-VN" dirty="0"/>
              <a:t>-Transakcija je niz operacija nad bazom podataka koja odgovara jednoj logičkoj jediniciposla u realnom sistemu i mora da ima ACID osobine: </a:t>
            </a:r>
            <a:br>
              <a:rPr lang="vi-VN" dirty="0"/>
            </a:br>
            <a:r>
              <a:rPr lang="vi-VN" dirty="0"/>
              <a:t>a) Atomnost- zahteva se da se sve operacije nad bazom podataka uspešno obave ili nijedna </a:t>
            </a:r>
            <a:br>
              <a:rPr lang="vi-VN" dirty="0"/>
            </a:br>
            <a:r>
              <a:rPr lang="vi-VN" dirty="0"/>
              <a:t>b) Konsistentnost- pre početka i posle okončanja transkakcije stanje baze podataka mora da zadovolji uslove konsistentnosti </a:t>
            </a:r>
            <a:br>
              <a:rPr lang="vi-VN" dirty="0"/>
            </a:br>
            <a:r>
              <a:rPr lang="vi-VN" dirty="0"/>
              <a:t>c) Izolacija- kada se dve ili više transakcija izvršavaju istovremeno njihovi efekti moraju biti međusobno izolovani </a:t>
            </a:r>
            <a:br>
              <a:rPr lang="vi-VN" dirty="0"/>
            </a:br>
            <a:r>
              <a:rPr lang="vi-VN" dirty="0"/>
              <a:t>d) Trajnost- kada se transakcija završi njeni efekti ne mogu biti izgubljeni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172957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</TotalTime>
  <Words>64</Words>
  <Application>Microsoft Office PowerPoint</Application>
  <PresentationFormat>On-screen Show (4:3)</PresentationFormat>
  <Paragraphs>14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Flow</vt:lpstr>
      <vt:lpstr>1. Komponente sistema za upravljanje bazom podataka</vt:lpstr>
      <vt:lpstr>.</vt:lpstr>
      <vt:lpstr>.</vt:lpstr>
      <vt:lpstr>.</vt:lpstr>
      <vt:lpstr>.</vt:lpstr>
      <vt:lpstr>.</vt:lpstr>
      <vt:lpstr>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Komponente sistema za upravljanje bazom podataka</dc:title>
  <dc:creator>ucenik</dc:creator>
  <cp:lastModifiedBy>Dragica</cp:lastModifiedBy>
  <cp:revision>2</cp:revision>
  <dcterms:created xsi:type="dcterms:W3CDTF">2019-09-17T08:21:35Z</dcterms:created>
  <dcterms:modified xsi:type="dcterms:W3CDTF">2020-04-05T07:47:05Z</dcterms:modified>
</cp:coreProperties>
</file>