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09" autoAdjust="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4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11/5/2019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11/5/2019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69" r:id="rId1"/>
    <p:sldLayoutId id="2147484670" r:id="rId2"/>
    <p:sldLayoutId id="2147484671" r:id="rId3"/>
    <p:sldLayoutId id="2147484672" r:id="rId4"/>
    <p:sldLayoutId id="2147484673" r:id="rId5"/>
    <p:sldLayoutId id="2147484674" r:id="rId6"/>
    <p:sldLayoutId id="2147484675" r:id="rId7"/>
    <p:sldLayoutId id="2147484676" r:id="rId8"/>
    <p:sldLayoutId id="2147484677" r:id="rId9"/>
    <p:sldLayoutId id="2147484678" r:id="rId10"/>
    <p:sldLayoutId id="2147484679" r:id="rId11"/>
  </p:sldLayoutIdLst>
  <p:transition>
    <p:newsflash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r-Latn-CS" sz="7200" dirty="0">
                <a:solidFill>
                  <a:schemeClr val="tx1"/>
                </a:solidFill>
              </a:rPr>
              <a:t>Padežna sinonimija</a:t>
            </a:r>
            <a:endParaRPr lang="en-US" sz="7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newsflash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458200" cy="4389120"/>
          </a:xfrm>
        </p:spPr>
        <p:txBody>
          <a:bodyPr/>
          <a:lstStyle/>
          <a:p>
            <a:r>
              <a:rPr lang="sr-Latn-CS" dirty="0"/>
              <a:t>U primjere padežne sinonimije ubrajaju se i slučajevi kada jedan isti padež, upotrijebljen s različitim prijedlozima, ima isto značenje.</a:t>
            </a:r>
          </a:p>
          <a:p>
            <a:endParaRPr lang="sr-Latn-CS" dirty="0"/>
          </a:p>
          <a:p>
            <a:r>
              <a:rPr lang="sr-Latn-CS" sz="2400" dirty="0"/>
              <a:t>Prošli su </a:t>
            </a:r>
            <a:r>
              <a:rPr lang="sr-Latn-CS" sz="2400" u="sng" dirty="0">
                <a:solidFill>
                  <a:srgbClr val="FF0000"/>
                </a:solidFill>
              </a:rPr>
              <a:t>kraj</a:t>
            </a:r>
            <a:r>
              <a:rPr lang="sr-Latn-CS" sz="2400" u="sng" dirty="0"/>
              <a:t> </a:t>
            </a:r>
            <a:r>
              <a:rPr lang="sr-Latn-CS" sz="2400" dirty="0"/>
              <a:t>nas.		             Prošli su </a:t>
            </a:r>
            <a:r>
              <a:rPr lang="sr-Latn-CS" sz="2400" u="sng" dirty="0">
                <a:solidFill>
                  <a:srgbClr val="FF0000"/>
                </a:solidFill>
              </a:rPr>
              <a:t>pored</a:t>
            </a:r>
            <a:r>
              <a:rPr lang="sr-Latn-CS" sz="2400" dirty="0"/>
              <a:t> nas.</a:t>
            </a:r>
          </a:p>
          <a:p>
            <a:r>
              <a:rPr lang="sr-Latn-CS" sz="2400" dirty="0"/>
              <a:t>Ona sjedi </a:t>
            </a:r>
            <a:r>
              <a:rPr lang="sr-Latn-CS" sz="2400" u="sng" dirty="0">
                <a:solidFill>
                  <a:srgbClr val="FF0000"/>
                </a:solidFill>
              </a:rPr>
              <a:t>kraj</a:t>
            </a:r>
            <a:r>
              <a:rPr lang="sr-Latn-CS" sz="2400" dirty="0"/>
              <a:t> vrata.		 Ona sjedi </a:t>
            </a:r>
            <a:r>
              <a:rPr lang="sr-Latn-CS" sz="2400" u="sng" dirty="0">
                <a:solidFill>
                  <a:srgbClr val="FF0000"/>
                </a:solidFill>
              </a:rPr>
              <a:t>do</a:t>
            </a:r>
            <a:r>
              <a:rPr lang="sr-Latn-CS" sz="2400" dirty="0"/>
              <a:t> vrata.</a:t>
            </a:r>
          </a:p>
          <a:p>
            <a:r>
              <a:rPr lang="sr-Latn-CS" sz="2400" dirty="0"/>
              <a:t>Stigli su </a:t>
            </a:r>
            <a:r>
              <a:rPr lang="sr-Latn-CS" sz="2400" u="sng" dirty="0">
                <a:solidFill>
                  <a:srgbClr val="FF0000"/>
                </a:solidFill>
              </a:rPr>
              <a:t>poslije</a:t>
            </a:r>
            <a:r>
              <a:rPr lang="sr-Latn-CS" sz="2400" dirty="0"/>
              <a:t> utakmice.              Stigli su </a:t>
            </a:r>
            <a:r>
              <a:rPr lang="sr-Latn-CS" sz="2400" u="sng" dirty="0">
                <a:solidFill>
                  <a:srgbClr val="FF0000"/>
                </a:solidFill>
              </a:rPr>
              <a:t>nakon </a:t>
            </a:r>
            <a:r>
              <a:rPr lang="sr-Latn-CS" sz="2400" dirty="0"/>
              <a:t>utakmice.</a:t>
            </a:r>
          </a:p>
          <a:p>
            <a:r>
              <a:rPr lang="sr-Latn-CS" sz="2400" dirty="0"/>
              <a:t>Vidjećemo se </a:t>
            </a:r>
            <a:r>
              <a:rPr lang="sr-Latn-CS" sz="2400" u="sng" dirty="0">
                <a:solidFill>
                  <a:srgbClr val="FF0000"/>
                </a:solidFill>
              </a:rPr>
              <a:t>za </a:t>
            </a:r>
            <a:r>
              <a:rPr lang="sr-Latn-CS" sz="2400" dirty="0"/>
              <a:t>dva sata.               Vidjećemo se </a:t>
            </a:r>
            <a:r>
              <a:rPr lang="sr-Latn-CS" sz="2400" u="sng" dirty="0">
                <a:solidFill>
                  <a:srgbClr val="FF0000"/>
                </a:solidFill>
              </a:rPr>
              <a:t>kroz</a:t>
            </a:r>
            <a:r>
              <a:rPr lang="sr-Latn-CS" sz="2400" dirty="0"/>
              <a:t> dva sata.</a:t>
            </a:r>
          </a:p>
          <a:p>
            <a:r>
              <a:rPr lang="sr-Latn-CS" sz="2400" dirty="0"/>
              <a:t>Postupili su </a:t>
            </a:r>
            <a:r>
              <a:rPr lang="sr-Latn-CS" sz="2400" u="sng" dirty="0">
                <a:solidFill>
                  <a:srgbClr val="FF0000"/>
                </a:solidFill>
              </a:rPr>
              <a:t>prema</a:t>
            </a:r>
            <a:r>
              <a:rPr lang="sr-Latn-CS" sz="2400" dirty="0"/>
              <a:t> naređenju.      Postupili su </a:t>
            </a:r>
            <a:r>
              <a:rPr lang="sr-Latn-CS" sz="2400" u="sng" dirty="0">
                <a:solidFill>
                  <a:srgbClr val="FF0000"/>
                </a:solidFill>
              </a:rPr>
              <a:t>po</a:t>
            </a:r>
            <a:r>
              <a:rPr lang="sr-Latn-CS" sz="2400" dirty="0">
                <a:solidFill>
                  <a:srgbClr val="FF0000"/>
                </a:solidFill>
              </a:rPr>
              <a:t> </a:t>
            </a:r>
            <a:r>
              <a:rPr lang="sr-Latn-CS" sz="2400" dirty="0"/>
              <a:t>naređenju.</a:t>
            </a:r>
            <a:endParaRPr lang="en-US" sz="2400" dirty="0"/>
          </a:p>
        </p:txBody>
      </p:sp>
    </p:spTree>
  </p:cSld>
  <p:clrMapOvr>
    <a:masterClrMapping/>
  </p:clrMapOvr>
  <p:transition>
    <p:newsfla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389120"/>
          </a:xfrm>
        </p:spPr>
        <p:txBody>
          <a:bodyPr/>
          <a:lstStyle/>
          <a:p>
            <a:pPr marL="0" indent="0">
              <a:buNone/>
            </a:pPr>
            <a:endParaRPr lang="sr-Latn-CS" dirty="0"/>
          </a:p>
          <a:p>
            <a:r>
              <a:rPr lang="sr-Latn-CS" dirty="0"/>
              <a:t>Padeži ili prijedloško-padežne konstrukcije istog ili sličnog značenja nazivaju se </a:t>
            </a:r>
            <a:r>
              <a:rPr lang="sr-Latn-CS" dirty="0">
                <a:solidFill>
                  <a:srgbClr val="FF0000"/>
                </a:solidFill>
              </a:rPr>
              <a:t>padežni sinonimi.</a:t>
            </a:r>
          </a:p>
          <a:p>
            <a:endParaRPr lang="sr-Latn-CS" dirty="0">
              <a:solidFill>
                <a:srgbClr val="FF0000"/>
              </a:solidFill>
            </a:endParaRPr>
          </a:p>
          <a:p>
            <a:r>
              <a:rPr lang="sr-Latn-CS" dirty="0"/>
              <a:t>Padeži su </a:t>
            </a:r>
            <a:r>
              <a:rPr lang="sr-Latn-CS" dirty="0">
                <a:solidFill>
                  <a:srgbClr val="FF0000"/>
                </a:solidFill>
              </a:rPr>
              <a:t>sinonimni</a:t>
            </a:r>
            <a:r>
              <a:rPr lang="sr-Latn-CS" dirty="0"/>
              <a:t> ako se njihovom zamjenom </a:t>
            </a:r>
            <a:r>
              <a:rPr lang="sr-Latn-CS" dirty="0">
                <a:solidFill>
                  <a:srgbClr val="FF0000"/>
                </a:solidFill>
              </a:rPr>
              <a:t>ne</a:t>
            </a:r>
            <a:r>
              <a:rPr lang="sr-Latn-CS" dirty="0"/>
              <a:t> mijenja smisao rečenice.</a:t>
            </a:r>
            <a:endParaRPr lang="en-US" dirty="0"/>
          </a:p>
        </p:txBody>
      </p:sp>
    </p:spTree>
  </p:cSld>
  <p:clrMapOvr>
    <a:masterClrMapping/>
  </p:clrMapOvr>
  <p:transition>
    <p:newsfla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/>
              <a:t>Da bi padeži bili sinonimni, ne moraju imati prijedlog.</a:t>
            </a:r>
          </a:p>
          <a:p>
            <a:endParaRPr lang="sr-Latn-CS" dirty="0"/>
          </a:p>
          <a:p>
            <a:r>
              <a:rPr lang="sr-Latn-CS" dirty="0"/>
              <a:t>Na primjer:</a:t>
            </a:r>
          </a:p>
          <a:p>
            <a:pPr marL="514350" indent="-514350">
              <a:buFont typeface="+mj-lt"/>
              <a:buAutoNum type="arabicPeriod"/>
            </a:pPr>
            <a:r>
              <a:rPr lang="sr-Latn-CS" dirty="0"/>
              <a:t>Naiđe djevojčica </a:t>
            </a:r>
            <a:r>
              <a:rPr lang="sr-Latn-CS" dirty="0">
                <a:solidFill>
                  <a:srgbClr val="FF0000"/>
                </a:solidFill>
              </a:rPr>
              <a:t>duge kose.</a:t>
            </a:r>
          </a:p>
          <a:p>
            <a:pPr marL="514350" indent="-514350">
              <a:buFont typeface="+mj-lt"/>
              <a:buAutoNum type="arabicPeriod"/>
            </a:pPr>
            <a:r>
              <a:rPr lang="sr-Latn-CS" dirty="0"/>
              <a:t>Naiđe djevojčica </a:t>
            </a:r>
            <a:r>
              <a:rPr lang="sr-Latn-CS" dirty="0">
                <a:solidFill>
                  <a:srgbClr val="FF0000"/>
                </a:solidFill>
              </a:rPr>
              <a:t>s dugom kosom.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newsfla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/>
              <a:t>Većina prijedloga odlikuje se </a:t>
            </a:r>
            <a:r>
              <a:rPr lang="sr-Latn-CS" dirty="0">
                <a:solidFill>
                  <a:srgbClr val="7030A0"/>
                </a:solidFill>
              </a:rPr>
              <a:t>polisemijom, odnosno višestrukim značenjem.</a:t>
            </a:r>
          </a:p>
          <a:p>
            <a:r>
              <a:rPr lang="sr-Latn-CS" dirty="0"/>
              <a:t>Recimo, </a:t>
            </a:r>
            <a:r>
              <a:rPr lang="sr-Latn-CS" i="1" dirty="0"/>
              <a:t>s(a) + instrumental </a:t>
            </a:r>
            <a:r>
              <a:rPr lang="sr-Latn-CS" dirty="0"/>
              <a:t>može označavati društvo (Šeta </a:t>
            </a:r>
            <a:r>
              <a:rPr lang="sr-Latn-CS" i="1" dirty="0"/>
              <a:t>s drugaricom</a:t>
            </a:r>
            <a:r>
              <a:rPr lang="sr-Latn-CS" dirty="0"/>
              <a:t>), način (Sluša </a:t>
            </a:r>
            <a:r>
              <a:rPr lang="sr-Latn-CS" i="1" dirty="0"/>
              <a:t>s pažnjom</a:t>
            </a:r>
            <a:r>
              <a:rPr lang="sr-Latn-CS" dirty="0"/>
              <a:t>), karakteristiku imeničkog pojma (žena </a:t>
            </a:r>
            <a:r>
              <a:rPr lang="sr-Latn-CS" i="1" dirty="0"/>
              <a:t>sa zelenim očima</a:t>
            </a:r>
            <a:r>
              <a:rPr lang="sr-Latn-CS" dirty="0"/>
              <a:t>)...</a:t>
            </a:r>
            <a:endParaRPr lang="en-US" dirty="0"/>
          </a:p>
        </p:txBody>
      </p:sp>
    </p:spTree>
  </p:cSld>
  <p:clrMapOvr>
    <a:masterClrMapping/>
  </p:clrMapOvr>
  <p:transition>
    <p:newsfla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752600"/>
          <a:ext cx="8229600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r-Latn-CS" dirty="0"/>
                        <a:t>                      Genitiv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               Instrumental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/>
                        <a:t>Uveče obično</a:t>
                      </a:r>
                      <a:r>
                        <a:rPr lang="sr-Latn-CS" baseline="0" dirty="0"/>
                        <a:t> sjedimo </a:t>
                      </a:r>
                      <a:r>
                        <a:rPr lang="sr-Latn-CS" u="sng" baseline="0" dirty="0">
                          <a:solidFill>
                            <a:srgbClr val="FF0000"/>
                          </a:solidFill>
                        </a:rPr>
                        <a:t>ispred zgrade.</a:t>
                      </a:r>
                      <a:endParaRPr lang="en-US" u="sng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Uveče obično sjedimo </a:t>
                      </a:r>
                      <a:r>
                        <a:rPr lang="sr-Latn-CS" u="sng" dirty="0">
                          <a:solidFill>
                            <a:srgbClr val="FF0000"/>
                          </a:solidFill>
                        </a:rPr>
                        <a:t>pred zgradom</a:t>
                      </a:r>
                      <a:r>
                        <a:rPr lang="sr-Latn-CS" dirty="0">
                          <a:solidFill>
                            <a:srgbClr val="FF0000"/>
                          </a:solidFill>
                        </a:rPr>
                        <a:t>.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/>
                        <a:t>Dim izlazi </a:t>
                      </a:r>
                      <a:r>
                        <a:rPr lang="sr-Latn-CS" u="sng" dirty="0">
                          <a:solidFill>
                            <a:srgbClr val="FF0000"/>
                          </a:solidFill>
                        </a:rPr>
                        <a:t>između dasaka</a:t>
                      </a:r>
                      <a:r>
                        <a:rPr lang="sr-Latn-CS" dirty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Dim izlazi </a:t>
                      </a:r>
                      <a:r>
                        <a:rPr lang="sr-Latn-CS" u="sng" dirty="0">
                          <a:solidFill>
                            <a:srgbClr val="FF0000"/>
                          </a:solidFill>
                        </a:rPr>
                        <a:t>među</a:t>
                      </a:r>
                      <a:r>
                        <a:rPr lang="sr-Latn-CS" u="sng" baseline="0" dirty="0">
                          <a:solidFill>
                            <a:srgbClr val="FF0000"/>
                          </a:solidFill>
                        </a:rPr>
                        <a:t> daskama</a:t>
                      </a:r>
                      <a:r>
                        <a:rPr lang="sr-Latn-CS" u="sng" baseline="0" dirty="0"/>
                        <a:t>.</a:t>
                      </a:r>
                      <a:endParaRPr lang="en-US" u="sn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/>
                        <a:t>Ptice su bježale </a:t>
                      </a:r>
                      <a:r>
                        <a:rPr lang="sr-Latn-CS" u="sng" dirty="0">
                          <a:solidFill>
                            <a:srgbClr val="FF0000"/>
                          </a:solidFill>
                        </a:rPr>
                        <a:t>iznad njiva.</a:t>
                      </a:r>
                      <a:endParaRPr lang="en-US" u="sng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Ptice</a:t>
                      </a:r>
                      <a:r>
                        <a:rPr lang="sr-Latn-CS" baseline="0" dirty="0"/>
                        <a:t> su bježale </a:t>
                      </a:r>
                      <a:r>
                        <a:rPr lang="sr-Latn-CS" u="sng" baseline="0" dirty="0">
                          <a:solidFill>
                            <a:srgbClr val="FF0000"/>
                          </a:solidFill>
                        </a:rPr>
                        <a:t>nad njivama</a:t>
                      </a:r>
                      <a:r>
                        <a:rPr lang="sr-Latn-CS" baseline="0" dirty="0"/>
                        <a:t>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/>
                        <a:t>Igra se </a:t>
                      </a:r>
                      <a:r>
                        <a:rPr lang="sr-Latn-CS" u="sng" dirty="0">
                          <a:solidFill>
                            <a:srgbClr val="FF0000"/>
                          </a:solidFill>
                        </a:rPr>
                        <a:t>iza kuće</a:t>
                      </a:r>
                      <a:r>
                        <a:rPr lang="sr-Latn-CS" dirty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Igra se </a:t>
                      </a:r>
                      <a:r>
                        <a:rPr lang="sr-Latn-CS" u="sng" dirty="0">
                          <a:solidFill>
                            <a:srgbClr val="FF0000"/>
                          </a:solidFill>
                        </a:rPr>
                        <a:t>za kućom.</a:t>
                      </a:r>
                      <a:endParaRPr lang="en-US" u="sng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/>
                        <a:t>Sunča se </a:t>
                      </a:r>
                      <a:r>
                        <a:rPr lang="sr-Latn-CS" u="sng" dirty="0">
                          <a:solidFill>
                            <a:srgbClr val="FF0000"/>
                          </a:solidFill>
                        </a:rPr>
                        <a:t>ispod zida.</a:t>
                      </a:r>
                      <a:endParaRPr lang="en-US" u="sng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Sunča se </a:t>
                      </a:r>
                      <a:r>
                        <a:rPr lang="sr-Latn-CS" u="sng" dirty="0">
                          <a:solidFill>
                            <a:srgbClr val="FF0000"/>
                          </a:solidFill>
                        </a:rPr>
                        <a:t>pod zidom.</a:t>
                      </a:r>
                      <a:endParaRPr lang="en-US" u="sng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newsfla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4027216"/>
              </p:ext>
            </p:extLst>
          </p:nvPr>
        </p:nvGraphicFramePr>
        <p:xfrm>
          <a:off x="381000" y="1066800"/>
          <a:ext cx="8229600" cy="2153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r-Latn-CS" dirty="0"/>
                        <a:t>                       Genitiv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                    Akuzativ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2160">
                <a:tc>
                  <a:txBody>
                    <a:bodyPr/>
                    <a:lstStyle/>
                    <a:p>
                      <a:r>
                        <a:rPr lang="sr-Latn-CS" dirty="0"/>
                        <a:t>Cvijeće raste </a:t>
                      </a:r>
                      <a:r>
                        <a:rPr lang="sr-Latn-CS" u="sng" dirty="0">
                          <a:solidFill>
                            <a:srgbClr val="FF0000"/>
                          </a:solidFill>
                        </a:rPr>
                        <a:t>pored ograde.</a:t>
                      </a:r>
                      <a:endParaRPr lang="en-US" u="sng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Cvijeće raste </a:t>
                      </a:r>
                      <a:r>
                        <a:rPr lang="sr-Latn-CS" u="sng" dirty="0">
                          <a:solidFill>
                            <a:srgbClr val="FF0000"/>
                          </a:solidFill>
                        </a:rPr>
                        <a:t>uz ogradu.</a:t>
                      </a:r>
                      <a:endParaRPr lang="en-US" u="sng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r-Latn-CS" dirty="0"/>
                    </a:p>
                    <a:p>
                      <a:r>
                        <a:rPr lang="sr-Latn-CS" b="1" dirty="0"/>
                        <a:t>                      </a:t>
                      </a:r>
                      <a:r>
                        <a:rPr lang="sr-Latn-CS" b="1" dirty="0">
                          <a:solidFill>
                            <a:schemeClr val="tx1"/>
                          </a:solidFill>
                        </a:rPr>
                        <a:t>Akuzativ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CS" dirty="0"/>
                    </a:p>
                    <a:p>
                      <a:r>
                        <a:rPr lang="sr-Latn-CS" dirty="0"/>
                        <a:t>               </a:t>
                      </a:r>
                      <a:r>
                        <a:rPr lang="sr-Latn-CS" b="1" dirty="0"/>
                        <a:t> Instrumental     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/>
                        <a:t>Šetamo</a:t>
                      </a:r>
                      <a:r>
                        <a:rPr lang="sr-Latn-CS" baseline="0" dirty="0"/>
                        <a:t> </a:t>
                      </a:r>
                      <a:r>
                        <a:rPr lang="sr-Latn-CS" u="sng" baseline="0" dirty="0">
                          <a:solidFill>
                            <a:srgbClr val="FF0000"/>
                          </a:solidFill>
                        </a:rPr>
                        <a:t>kroz šumu.</a:t>
                      </a:r>
                      <a:endParaRPr lang="en-US" u="sng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Šetamo </a:t>
                      </a:r>
                      <a:r>
                        <a:rPr lang="sr-Latn-CS" u="sng" dirty="0">
                          <a:solidFill>
                            <a:srgbClr val="FF0000"/>
                          </a:solidFill>
                        </a:rPr>
                        <a:t>šumom.</a:t>
                      </a:r>
                      <a:endParaRPr lang="en-US" u="sng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newsfla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r-Latn-CS" dirty="0"/>
                        <a:t>                   Genitiv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                      Akuzativ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/>
                        <a:t>Sjeo je </a:t>
                      </a:r>
                      <a:r>
                        <a:rPr lang="sr-Latn-CS" u="sng" dirty="0">
                          <a:solidFill>
                            <a:srgbClr val="FF0000"/>
                          </a:solidFill>
                        </a:rPr>
                        <a:t>između prijatelja.</a:t>
                      </a:r>
                      <a:endParaRPr lang="en-US" u="sng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Sjeo je </a:t>
                      </a:r>
                      <a:r>
                        <a:rPr lang="sr-Latn-CS" u="sng" dirty="0">
                          <a:solidFill>
                            <a:srgbClr val="FF0000"/>
                          </a:solidFill>
                        </a:rPr>
                        <a:t>među prijatelje.</a:t>
                      </a:r>
                      <a:endParaRPr lang="en-US" u="sng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/>
                        <a:t>Okači policu </a:t>
                      </a:r>
                      <a:r>
                        <a:rPr lang="sr-Latn-CS" u="sng" dirty="0">
                          <a:solidFill>
                            <a:srgbClr val="FF0000"/>
                          </a:solidFill>
                        </a:rPr>
                        <a:t>iznad</a:t>
                      </a:r>
                      <a:r>
                        <a:rPr lang="sr-Latn-CS" u="sng" baseline="0" dirty="0">
                          <a:solidFill>
                            <a:srgbClr val="FF0000"/>
                          </a:solidFill>
                        </a:rPr>
                        <a:t> stola.</a:t>
                      </a:r>
                      <a:endParaRPr lang="sr-Latn-CS" u="sng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Okači</a:t>
                      </a:r>
                      <a:r>
                        <a:rPr lang="sr-Latn-CS" baseline="0" dirty="0"/>
                        <a:t> policu </a:t>
                      </a:r>
                      <a:r>
                        <a:rPr lang="sr-Latn-CS" u="sng" baseline="0" dirty="0">
                          <a:solidFill>
                            <a:srgbClr val="FF0000"/>
                          </a:solidFill>
                        </a:rPr>
                        <a:t>nad sto.</a:t>
                      </a:r>
                      <a:endParaRPr lang="en-US" u="sng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/>
                        <a:t>Zavukla se </a:t>
                      </a:r>
                      <a:r>
                        <a:rPr lang="sr-Latn-CS" u="sng" dirty="0">
                          <a:solidFill>
                            <a:srgbClr val="FF0000"/>
                          </a:solidFill>
                        </a:rPr>
                        <a:t>ispod pokrivača</a:t>
                      </a:r>
                      <a:r>
                        <a:rPr lang="sr-Latn-CS" dirty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Zavukla se </a:t>
                      </a:r>
                      <a:r>
                        <a:rPr lang="sr-Latn-CS" u="sng" dirty="0">
                          <a:solidFill>
                            <a:srgbClr val="FF0000"/>
                          </a:solidFill>
                        </a:rPr>
                        <a:t>pod pokrivač.</a:t>
                      </a:r>
                      <a:endParaRPr lang="en-US" u="sng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/>
                        <a:t>Spustiše se </a:t>
                      </a:r>
                      <a:r>
                        <a:rPr lang="sr-Latn-CS" u="sng" dirty="0">
                          <a:solidFill>
                            <a:srgbClr val="FF0000"/>
                          </a:solidFill>
                        </a:rPr>
                        <a:t>ispred ograde.</a:t>
                      </a:r>
                      <a:endParaRPr lang="en-US" u="sng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Spustiše se </a:t>
                      </a:r>
                      <a:r>
                        <a:rPr lang="sr-Latn-CS" u="sng" dirty="0">
                          <a:solidFill>
                            <a:srgbClr val="FF0000"/>
                          </a:solidFill>
                        </a:rPr>
                        <a:t>pred ogradu.</a:t>
                      </a:r>
                      <a:endParaRPr lang="en-US" u="sng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newsfla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sr-Latn-CS" sz="2800" dirty="0"/>
              <a:t>                                Značenje vremena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05000"/>
          <a:ext cx="8229600" cy="39570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53403">
                <a:tc>
                  <a:txBody>
                    <a:bodyPr/>
                    <a:lstStyle/>
                    <a:p>
                      <a:r>
                        <a:rPr lang="sr-Latn-CS" dirty="0"/>
                        <a:t>                     Genitiv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                      Akuzativ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CS" u="sng" dirty="0">
                          <a:solidFill>
                            <a:srgbClr val="FF0000"/>
                          </a:solidFill>
                        </a:rPr>
                        <a:t>Svakog vikenda </a:t>
                      </a:r>
                      <a:r>
                        <a:rPr lang="sr-Latn-CS" dirty="0"/>
                        <a:t>majka rasprema kuću.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u="sng" dirty="0">
                          <a:solidFill>
                            <a:srgbClr val="FF0000"/>
                          </a:solidFill>
                        </a:rPr>
                        <a:t>Svaki vikend </a:t>
                      </a:r>
                      <a:r>
                        <a:rPr lang="sr-Latn-CS" dirty="0"/>
                        <a:t>majka rasprema kuću.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/>
                        <a:t> </a:t>
                      </a:r>
                    </a:p>
                    <a:p>
                      <a:r>
                        <a:rPr lang="sr-Latn-CS" dirty="0"/>
                        <a:t>                    </a:t>
                      </a:r>
                      <a:r>
                        <a:rPr lang="sr-Latn-CS" b="1" dirty="0"/>
                        <a:t> Genitiv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CS" dirty="0"/>
                    </a:p>
                    <a:p>
                      <a:r>
                        <a:rPr lang="sr-Latn-CS" dirty="0"/>
                        <a:t>                     </a:t>
                      </a:r>
                      <a:r>
                        <a:rPr lang="sr-Latn-CS" b="1" dirty="0"/>
                        <a:t>Instrumental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CS" u="sng" dirty="0">
                          <a:solidFill>
                            <a:srgbClr val="FF0000"/>
                          </a:solidFill>
                        </a:rPr>
                        <a:t>Svake srijede </a:t>
                      </a:r>
                      <a:r>
                        <a:rPr lang="sr-Latn-CS" dirty="0"/>
                        <a:t>idem na trening.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u="sng" dirty="0">
                          <a:solidFill>
                            <a:srgbClr val="FF0000"/>
                          </a:solidFill>
                        </a:rPr>
                        <a:t>Srijedom </a:t>
                      </a:r>
                      <a:r>
                        <a:rPr lang="sr-Latn-CS" dirty="0"/>
                        <a:t>idem na trening.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r-Latn-CS" dirty="0"/>
                    </a:p>
                    <a:p>
                      <a:r>
                        <a:rPr lang="sr-Latn-CS" dirty="0"/>
                        <a:t>                    </a:t>
                      </a:r>
                      <a:r>
                        <a:rPr lang="sr-Latn-CS" b="1" dirty="0"/>
                        <a:t>Genitiv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 </a:t>
                      </a:r>
                    </a:p>
                    <a:p>
                      <a:r>
                        <a:rPr lang="sr-Latn-CS" dirty="0"/>
                        <a:t>                        </a:t>
                      </a:r>
                      <a:r>
                        <a:rPr lang="sr-Latn-CS" b="1" dirty="0"/>
                        <a:t>Lokativ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/>
                        <a:t>Posjetiću vas </a:t>
                      </a:r>
                      <a:r>
                        <a:rPr lang="sr-Latn-CS" u="sng" dirty="0">
                          <a:solidFill>
                            <a:srgbClr val="FF0000"/>
                          </a:solidFill>
                        </a:rPr>
                        <a:t>poslije</a:t>
                      </a:r>
                      <a:r>
                        <a:rPr lang="sr-Latn-CS" u="sng" baseline="0" dirty="0">
                          <a:solidFill>
                            <a:srgbClr val="FF0000"/>
                          </a:solidFill>
                        </a:rPr>
                        <a:t> Nove godine</a:t>
                      </a:r>
                      <a:r>
                        <a:rPr lang="sr-Latn-CS" u="sng" dirty="0">
                          <a:solidFill>
                            <a:srgbClr val="FF0000"/>
                          </a:solidFill>
                        </a:rPr>
                        <a:t>.</a:t>
                      </a:r>
                      <a:endParaRPr lang="en-US" u="sng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Posjetiću vas </a:t>
                      </a:r>
                      <a:r>
                        <a:rPr lang="sr-Latn-CS" u="sng" dirty="0">
                          <a:solidFill>
                            <a:srgbClr val="FF0000"/>
                          </a:solidFill>
                        </a:rPr>
                        <a:t>po Novoj godini.</a:t>
                      </a:r>
                      <a:endParaRPr lang="en-US" u="sng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r-Latn-CS" dirty="0"/>
                    </a:p>
                    <a:p>
                      <a:r>
                        <a:rPr lang="sr-Latn-CS" dirty="0"/>
                        <a:t>                     </a:t>
                      </a:r>
                      <a:r>
                        <a:rPr lang="sr-Latn-CS" b="1" dirty="0"/>
                        <a:t>Akuzativ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CS" dirty="0"/>
                    </a:p>
                    <a:p>
                      <a:r>
                        <a:rPr lang="sr-Latn-CS" dirty="0"/>
                        <a:t>                   </a:t>
                      </a:r>
                      <a:r>
                        <a:rPr lang="sr-Latn-CS" b="1" dirty="0"/>
                        <a:t> Instrumental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/>
                        <a:t>Pijetlovi se čuju </a:t>
                      </a:r>
                      <a:r>
                        <a:rPr lang="sr-Latn-CS" u="sng" dirty="0">
                          <a:solidFill>
                            <a:srgbClr val="FF0000"/>
                          </a:solidFill>
                        </a:rPr>
                        <a:t>u ranu zoru.</a:t>
                      </a:r>
                      <a:endParaRPr lang="en-US" u="sng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Pijetlovi se čuju </a:t>
                      </a:r>
                      <a:r>
                        <a:rPr lang="sr-Latn-CS" u="sng" dirty="0">
                          <a:solidFill>
                            <a:srgbClr val="FF0000"/>
                          </a:solidFill>
                        </a:rPr>
                        <a:t>ranom zorom.</a:t>
                      </a:r>
                      <a:endParaRPr lang="en-US" u="sng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newsfla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r-Latn-CS" dirty="0"/>
                        <a:t>                      Akuzativ – (način)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               Instrumental -(način)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/>
                        <a:t>Radi</a:t>
                      </a:r>
                      <a:r>
                        <a:rPr lang="sr-Latn-CS" baseline="0" dirty="0"/>
                        <a:t> domaći </a:t>
                      </a:r>
                      <a:r>
                        <a:rPr lang="sr-Latn-CS" u="sng" baseline="0" dirty="0">
                          <a:solidFill>
                            <a:srgbClr val="FF0000"/>
                          </a:solidFill>
                        </a:rPr>
                        <a:t>uz veliki napor.</a:t>
                      </a:r>
                      <a:endParaRPr lang="en-US" u="sng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Radi domaći </a:t>
                      </a:r>
                      <a:r>
                        <a:rPr lang="sr-Latn-CS" u="sng" dirty="0">
                          <a:solidFill>
                            <a:srgbClr val="FF0000"/>
                          </a:solidFill>
                        </a:rPr>
                        <a:t>s velikim naporom</a:t>
                      </a:r>
                      <a:r>
                        <a:rPr lang="sr-Latn-CS" dirty="0"/>
                        <a:t>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r-Latn-CS" dirty="0"/>
                    </a:p>
                    <a:p>
                      <a:r>
                        <a:rPr lang="sr-Latn-CS" dirty="0"/>
                        <a:t>            </a:t>
                      </a:r>
                      <a:r>
                        <a:rPr lang="sr-Latn-CS" b="1" dirty="0"/>
                        <a:t>Genitiv - kvalitativni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CS" dirty="0"/>
                    </a:p>
                    <a:p>
                      <a:r>
                        <a:rPr lang="sr-Latn-CS" b="1" dirty="0"/>
                        <a:t>           Instrumental - kvalitativni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/>
                        <a:t>Ugledasmo dječaka </a:t>
                      </a:r>
                      <a:r>
                        <a:rPr lang="sr-Latn-CS" u="sng" dirty="0">
                          <a:solidFill>
                            <a:srgbClr val="FF0000"/>
                          </a:solidFill>
                        </a:rPr>
                        <a:t>uplakanog lica.</a:t>
                      </a:r>
                      <a:endParaRPr lang="en-US" u="sng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Ugledasmo dječaka </a:t>
                      </a:r>
                      <a:r>
                        <a:rPr lang="sr-Latn-CS" u="sng" dirty="0">
                          <a:solidFill>
                            <a:srgbClr val="FF0000"/>
                          </a:solidFill>
                        </a:rPr>
                        <a:t>s</a:t>
                      </a:r>
                      <a:r>
                        <a:rPr lang="sr-Latn-CS" u="sng" baseline="0" dirty="0">
                          <a:solidFill>
                            <a:srgbClr val="FF0000"/>
                          </a:solidFill>
                        </a:rPr>
                        <a:t> uplakanim licem.</a:t>
                      </a:r>
                      <a:endParaRPr lang="en-US" u="sng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newsflash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2266</TotalTime>
  <Words>411</Words>
  <Application>Microsoft Office PowerPoint</Application>
  <PresentationFormat>On-screen Show (4:3)</PresentationFormat>
  <Paragraphs>84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Calibri</vt:lpstr>
      <vt:lpstr>Constantia</vt:lpstr>
      <vt:lpstr>Wingdings 2</vt:lpstr>
      <vt:lpstr>Flow</vt:lpstr>
      <vt:lpstr>Padežna sinonimija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                           Značenje vremena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Australija i Okeamija</dc:title>
  <dc:creator/>
  <cp:lastModifiedBy>Natasa</cp:lastModifiedBy>
  <cp:revision>262</cp:revision>
  <dcterms:created xsi:type="dcterms:W3CDTF">2006-08-16T00:00:00Z</dcterms:created>
  <dcterms:modified xsi:type="dcterms:W3CDTF">2019-11-05T08:00:56Z</dcterms:modified>
</cp:coreProperties>
</file>