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5"/>
  </p:notesMasterIdLst>
  <p:sldIdLst>
    <p:sldId id="257" r:id="rId2"/>
    <p:sldId id="277" r:id="rId3"/>
    <p:sldId id="285" r:id="rId4"/>
    <p:sldId id="259" r:id="rId5"/>
    <p:sldId id="278" r:id="rId6"/>
    <p:sldId id="280" r:id="rId7"/>
    <p:sldId id="279" r:id="rId8"/>
    <p:sldId id="261" r:id="rId9"/>
    <p:sldId id="281" r:id="rId10"/>
    <p:sldId id="262" r:id="rId11"/>
    <p:sldId id="263" r:id="rId12"/>
    <p:sldId id="283" r:id="rId13"/>
    <p:sldId id="275" r:id="rId14"/>
    <p:sldId id="264" r:id="rId15"/>
    <p:sldId id="276" r:id="rId16"/>
    <p:sldId id="274" r:id="rId17"/>
    <p:sldId id="268" r:id="rId18"/>
    <p:sldId id="284" r:id="rId19"/>
    <p:sldId id="282" r:id="rId20"/>
    <p:sldId id="286" r:id="rId21"/>
    <p:sldId id="269" r:id="rId22"/>
    <p:sldId id="273" r:id="rId23"/>
    <p:sldId id="27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99"/>
    <a:srgbClr val="0000CC"/>
    <a:srgbClr val="FF3399"/>
    <a:srgbClr val="3333CC"/>
    <a:srgbClr val="FF0066"/>
    <a:srgbClr val="66FF33"/>
    <a:srgbClr val="FF0000"/>
    <a:srgbClr val="FF9900"/>
    <a:srgbClr val="FFFF00"/>
    <a:srgbClr val="FF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AF0B6E-9FE9-4BFF-A48A-20D39A42908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222D26-A182-4259-B7BA-F3AAAEFEF18E}" type="pres">
      <dgm:prSet presAssocID="{FEAF0B6E-9FE9-4BFF-A48A-20D39A429084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4825B7BD-51C0-4FC5-91A5-F0FB9445AE54}" type="presOf" srcId="{FEAF0B6E-9FE9-4BFF-A48A-20D39A429084}" destId="{26222D26-A182-4259-B7BA-F3AAAEFEF18E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jpeg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9A771-588E-462A-B272-C1351A0CF730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9DDF6-0F88-4796-BB58-E3DDCC0D66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6973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9DDF6-0F88-4796-BB58-E3DDCC0D661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9376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9DDF6-0F88-4796-BB58-E3DDCC0D661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9450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3EED-125E-49E2-BBEA-EADB638D0981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010C15-F227-4666-B4E6-86668671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3EED-125E-49E2-BBEA-EADB638D0981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C15-F227-4666-B4E6-866686713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3EED-125E-49E2-BBEA-EADB638D0981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C15-F227-4666-B4E6-866686713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7C3EED-125E-49E2-BBEA-EADB638D0981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8010C15-F227-4666-B4E6-86668671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3EED-125E-49E2-BBEA-EADB638D0981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C15-F227-4666-B4E6-86668671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3EED-125E-49E2-BBEA-EADB638D0981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C15-F227-4666-B4E6-86668671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C15-F227-4666-B4E6-86668671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3EED-125E-49E2-BBEA-EADB638D0981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3EED-125E-49E2-BBEA-EADB638D0981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C15-F227-4666-B4E6-86668671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3EED-125E-49E2-BBEA-EADB638D0981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C15-F227-4666-B4E6-866686713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7C3EED-125E-49E2-BBEA-EADB638D0981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010C15-F227-4666-B4E6-86668671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3EED-125E-49E2-BBEA-EADB638D0981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010C15-F227-4666-B4E6-86668671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7C3EED-125E-49E2-BBEA-EADB638D0981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8010C15-F227-4666-B4E6-86668671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gif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image" Target="../media/image15.gif"/><Relationship Id="rId7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jpeg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3.gi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3.gif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gif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gi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05000"/>
            <a:ext cx="8229600" cy="4572000"/>
          </a:xfrm>
        </p:spPr>
        <p:txBody>
          <a:bodyPr>
            <a:normAutofit fontScale="90000"/>
          </a:bodyPr>
          <a:lstStyle/>
          <a:p>
            <a:pPr algn="l"/>
            <a:r>
              <a:rPr lang="sr-Latn-CS" sz="4900" b="1" i="1" u="sng" dirty="0">
                <a:solidFill>
                  <a:srgbClr val="FF9900"/>
                </a:solidFill>
                <a:latin typeface="Arial Black" pitchFamily="34" charset="0"/>
              </a:rPr>
              <a:t/>
            </a:r>
            <a:br>
              <a:rPr lang="sr-Latn-CS" sz="4900" b="1" i="1" u="sng" dirty="0">
                <a:solidFill>
                  <a:srgbClr val="FF9900"/>
                </a:solidFill>
                <a:latin typeface="Arial Black" pitchFamily="34" charset="0"/>
              </a:rPr>
            </a:br>
            <a:r>
              <a:rPr lang="sr-Latn-CS" sz="4900" b="1" i="1" u="sng" dirty="0">
                <a:solidFill>
                  <a:srgbClr val="FF9900"/>
                </a:solidFill>
                <a:latin typeface="Arial Black" pitchFamily="34" charset="0"/>
              </a:rPr>
              <a:t/>
            </a:r>
            <a:br>
              <a:rPr lang="sr-Latn-CS" sz="4900" b="1" i="1" u="sng" dirty="0">
                <a:solidFill>
                  <a:srgbClr val="FF9900"/>
                </a:solidFill>
                <a:latin typeface="Arial Black" pitchFamily="34" charset="0"/>
              </a:rPr>
            </a:br>
            <a:r>
              <a:rPr lang="sr-Latn-CS" sz="4900" b="1" i="1" u="sng" dirty="0">
                <a:solidFill>
                  <a:srgbClr val="FF9900"/>
                </a:solidFill>
                <a:latin typeface="Arial Black" pitchFamily="34" charset="0"/>
              </a:rPr>
              <a:t/>
            </a:r>
            <a:br>
              <a:rPr lang="sr-Latn-CS" sz="4900" b="1" i="1" u="sng" dirty="0">
                <a:solidFill>
                  <a:srgbClr val="FF9900"/>
                </a:solidFill>
                <a:latin typeface="Arial Black" pitchFamily="34" charset="0"/>
              </a:rPr>
            </a:br>
            <a:r>
              <a:rPr lang="sr-Latn-CS" sz="4900" b="1" i="1" u="sng" dirty="0">
                <a:solidFill>
                  <a:srgbClr val="FF9900"/>
                </a:solidFill>
                <a:latin typeface="Arial Black" pitchFamily="34" charset="0"/>
              </a:rPr>
              <a:t>FIZIKA-FUNDAMENTALNA PRIRODNA NAUKA. </a:t>
            </a:r>
            <a:r>
              <a:rPr lang="en-US" sz="4900" dirty="0">
                <a:solidFill>
                  <a:srgbClr val="FF9900"/>
                </a:solidFill>
                <a:latin typeface="Arial Black" pitchFamily="34" charset="0"/>
              </a:rPr>
              <a:t/>
            </a:r>
            <a:br>
              <a:rPr lang="en-US" sz="4900" dirty="0">
                <a:solidFill>
                  <a:srgbClr val="FF9900"/>
                </a:solidFill>
                <a:latin typeface="Arial Black" pitchFamily="34" charset="0"/>
              </a:rPr>
            </a:br>
            <a:r>
              <a:rPr lang="sr-Latn-CS" sz="4900" b="1" i="1" u="sng" dirty="0">
                <a:solidFill>
                  <a:srgbClr val="FF9900"/>
                </a:solidFill>
                <a:latin typeface="Arial Black" pitchFamily="34" charset="0"/>
              </a:rPr>
              <a:t>FIZIKA I OSTALE NAUKE</a:t>
            </a:r>
            <a:r>
              <a:rPr lang="sr-Latn-CS" sz="4900" b="1" u="sng" dirty="0">
                <a:solidFill>
                  <a:srgbClr val="FF9900"/>
                </a:solidFill>
                <a:latin typeface="Arial Black" pitchFamily="34" charset="0"/>
              </a:rPr>
              <a:t> </a:t>
            </a:r>
            <a:br>
              <a:rPr lang="sr-Latn-CS" sz="4900" b="1" u="sng" dirty="0">
                <a:solidFill>
                  <a:srgbClr val="FF9900"/>
                </a:solidFill>
                <a:latin typeface="Arial Black" pitchFamily="34" charset="0"/>
              </a:rPr>
            </a:br>
            <a:r>
              <a:rPr lang="sr-Latn-CS" sz="4000" b="1" u="sng" dirty="0">
                <a:solidFill>
                  <a:srgbClr val="FF9900"/>
                </a:solidFill>
                <a:latin typeface="Arial Black" pitchFamily="34" charset="0"/>
              </a:rPr>
              <a:t/>
            </a:r>
            <a:br>
              <a:rPr lang="sr-Latn-CS" sz="4000" b="1" u="sng" dirty="0">
                <a:solidFill>
                  <a:srgbClr val="FF9900"/>
                </a:solidFill>
                <a:latin typeface="Arial Black" pitchFamily="34" charset="0"/>
              </a:rPr>
            </a:br>
            <a:r>
              <a:rPr lang="sr-Latn-CS" sz="3600" b="1" dirty="0">
                <a:solidFill>
                  <a:srgbClr val="A50021"/>
                </a:solidFill>
                <a:latin typeface="Bookman Old Style" pitchFamily="18" charset="0"/>
              </a:rPr>
              <a:t>Predmet izučavanja svih prirodnih nauka su </a:t>
            </a:r>
            <a:r>
              <a:rPr lang="sr-Latn-CS" sz="3600" b="1" i="1" dirty="0">
                <a:solidFill>
                  <a:srgbClr val="66FF33"/>
                </a:solidFill>
                <a:latin typeface="Bookman Old Style" pitchFamily="18" charset="0"/>
              </a:rPr>
              <a:t>materija</a:t>
            </a:r>
            <a:r>
              <a:rPr lang="sr-Latn-CS" sz="3600" b="1" dirty="0">
                <a:solidFill>
                  <a:srgbClr val="A50021"/>
                </a:solidFill>
                <a:latin typeface="Bookman Old Style" pitchFamily="18" charset="0"/>
              </a:rPr>
              <a:t> i njene promjene.</a:t>
            </a:r>
            <a:br>
              <a:rPr lang="sr-Latn-CS" sz="3600" b="1" dirty="0">
                <a:solidFill>
                  <a:srgbClr val="A50021"/>
                </a:solidFill>
                <a:latin typeface="Bookman Old Style" pitchFamily="18" charset="0"/>
              </a:rPr>
            </a:br>
            <a:r>
              <a:rPr lang="sr-Latn-CS" sz="3600" b="1" dirty="0">
                <a:solidFill>
                  <a:srgbClr val="A50021"/>
                </a:solidFill>
                <a:latin typeface="Bookman Old Style" pitchFamily="18" charset="0"/>
              </a:rPr>
              <a:t/>
            </a:r>
            <a:br>
              <a:rPr lang="sr-Latn-CS" sz="3600" b="1" dirty="0">
                <a:solidFill>
                  <a:srgbClr val="A50021"/>
                </a:solidFill>
                <a:latin typeface="Bookman Old Style" pitchFamily="18" charset="0"/>
              </a:rPr>
            </a:br>
            <a:r>
              <a:rPr lang="en-US" sz="3600" b="1" dirty="0">
                <a:solidFill>
                  <a:srgbClr val="FF6699"/>
                </a:solidFill>
                <a:latin typeface="Bookman Old Style" pitchFamily="18" charset="0"/>
              </a:rPr>
              <a:t/>
            </a:r>
            <a:br>
              <a:rPr lang="en-US" sz="3600" b="1" dirty="0">
                <a:solidFill>
                  <a:srgbClr val="FF6699"/>
                </a:solidFill>
                <a:latin typeface="Bookman Old Style" pitchFamily="18" charset="0"/>
              </a:rPr>
            </a:br>
            <a:r>
              <a:rPr lang="sr-Latn-CS" sz="3600" b="1" dirty="0">
                <a:solidFill>
                  <a:srgbClr val="FF6699"/>
                </a:solidFill>
                <a:latin typeface="Bookman Old Style" pitchFamily="18" charset="0"/>
              </a:rPr>
              <a:t> </a:t>
            </a:r>
            <a:r>
              <a:rPr lang="en-US" sz="3600" b="1" dirty="0">
                <a:latin typeface="Bookman Old Style" pitchFamily="18" charset="0"/>
              </a:rPr>
              <a:t/>
            </a:r>
            <a:br>
              <a:rPr lang="en-US" sz="3600" b="1" dirty="0">
                <a:latin typeface="Bookman Old Style" pitchFamily="18" charset="0"/>
              </a:rPr>
            </a:br>
            <a:r>
              <a:rPr lang="en-US" sz="3100" dirty="0">
                <a:latin typeface="Bookman Old Style" pitchFamily="18" charset="0"/>
              </a:rPr>
              <a:t/>
            </a:r>
            <a:br>
              <a:rPr lang="en-US" sz="3100" dirty="0">
                <a:latin typeface="Bookman Old Style" pitchFamily="18" charset="0"/>
              </a:rPr>
            </a:br>
            <a:r>
              <a:rPr lang="sr-Latn-CS" sz="3100" b="1" dirty="0">
                <a:latin typeface="Bookman Old Style" pitchFamily="18" charset="0"/>
              </a:rPr>
              <a:t> </a:t>
            </a:r>
            <a:r>
              <a:rPr lang="en-US" sz="3100" dirty="0">
                <a:latin typeface="Bookman Old Style" pitchFamily="18" charset="0"/>
              </a:rPr>
              <a:t/>
            </a:r>
            <a:br>
              <a:rPr lang="en-US" sz="3100" dirty="0">
                <a:latin typeface="Bookman Old Style" pitchFamily="18" charset="0"/>
              </a:rPr>
            </a:br>
            <a:endParaRPr lang="en-US" sz="3100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28600" y="4267200"/>
            <a:ext cx="8610600" cy="16764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Materija 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je objektivna stvarnost, koja postoji nezavisno od čovjekove svijesti.</a:t>
            </a:r>
            <a:endParaRPr lang="en-US" sz="3200" dirty="0"/>
          </a:p>
        </p:txBody>
      </p:sp>
      <p:pic>
        <p:nvPicPr>
          <p:cNvPr id="6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4495800"/>
            <a:ext cx="2438400" cy="2362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066800" y="457200"/>
          <a:ext cx="4495800" cy="1600200"/>
        </p:xfrm>
        <a:graphic>
          <a:graphicData uri="http://schemas.openxmlformats.org/presentationml/2006/ole">
            <p:oleObj spid="_x0000_s1057" name="Equation" r:id="rId3" imgW="28956000" imgH="9448800" progId="Equation.3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600" b="1" i="0" u="none" strike="noStrike" cap="none" normalizeH="0" baseline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8600" y="2362200"/>
            <a:ext cx="8686800" cy="19812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Mjerenje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 je postupak kojim se određuje odnos između posmatrane fizičke veličine i njene mjerne jedinice.</a:t>
            </a:r>
            <a:endParaRPr lang="en-US" sz="3200" dirty="0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524000" y="4800600"/>
          <a:ext cx="1828800" cy="1524000"/>
        </p:xfrm>
        <a:graphic>
          <a:graphicData uri="http://schemas.openxmlformats.org/presentationml/2006/ole">
            <p:oleObj spid="_x0000_s1058" name="Equation" r:id="rId4" imgW="10058400" imgH="9448800" progId="Equation.3">
              <p:embed/>
            </p:oleObj>
          </a:graphicData>
        </a:graphic>
      </p:graphicFrame>
      <p:sp>
        <p:nvSpPr>
          <p:cNvPr id="12" name="Right Arrow 11"/>
          <p:cNvSpPr/>
          <p:nvPr/>
        </p:nvSpPr>
        <p:spPr>
          <a:xfrm>
            <a:off x="3657600" y="5410200"/>
            <a:ext cx="10668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5105400" y="5181600"/>
          <a:ext cx="1905000" cy="690562"/>
        </p:xfrm>
        <a:graphic>
          <a:graphicData uri="http://schemas.openxmlformats.org/presentationml/2006/ole">
            <p:oleObj spid="_x0000_s1059" name="Equation" r:id="rId5" imgW="10363200" imgH="4267200" progId="Equation.3">
              <p:embed/>
            </p:oleObj>
          </a:graphicData>
        </a:graphic>
      </p:graphicFrame>
      <p:pic>
        <p:nvPicPr>
          <p:cNvPr id="13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0"/>
            <a:ext cx="3505200" cy="2895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 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                                       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 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 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400" dirty="0">
                <a:latin typeface="Bookman Old Style" pitchFamily="18" charset="0"/>
              </a:rPr>
              <a:t/>
            </a:r>
            <a:br>
              <a:rPr lang="sr-Latn-CS" sz="2400" dirty="0">
                <a:latin typeface="Bookman Old Style" pitchFamily="18" charset="0"/>
              </a:rPr>
            </a:br>
            <a:r>
              <a:rPr lang="sr-Latn-CS" sz="3600" b="1" dirty="0">
                <a:solidFill>
                  <a:schemeClr val="tx1"/>
                </a:solidFill>
                <a:latin typeface="Bookman Old Style" pitchFamily="18" charset="0"/>
              </a:rPr>
              <a:t>Mjerenja mogu biti: </a:t>
            </a:r>
            <a:r>
              <a:rPr lang="sr-Latn-CS" sz="3600" b="1" i="1" dirty="0">
                <a:solidFill>
                  <a:srgbClr val="FF9900"/>
                </a:solidFill>
                <a:latin typeface="Bookman Old Style" pitchFamily="18" charset="0"/>
              </a:rPr>
              <a:t>neposredna                 ( direktna ) i posredna ( indirektna ).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endParaRPr lang="en-US" sz="2400" dirty="0">
              <a:latin typeface="Bookman Old Style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133600"/>
            <a:ext cx="8610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>
                <a:solidFill>
                  <a:srgbClr val="FFFF00"/>
                </a:solidFill>
                <a:latin typeface="Bookman Old Style" pitchFamily="18" charset="0"/>
              </a:rPr>
              <a:t>Prvi korak u proučavanju neke fizičke pojave može biti ostvaren </a:t>
            </a:r>
            <a:r>
              <a:rPr lang="sr-Latn-CS" sz="3200" b="1" dirty="0">
                <a:solidFill>
                  <a:srgbClr val="66FF33"/>
                </a:solidFill>
                <a:latin typeface="Bookman Old Style" pitchFamily="18" charset="0"/>
              </a:rPr>
              <a:t>neposrednim posmatranjem</a:t>
            </a:r>
            <a:r>
              <a:rPr lang="sr-Latn-CS" sz="3200" b="1" dirty="0">
                <a:solidFill>
                  <a:srgbClr val="FFFF00"/>
                </a:solidFill>
                <a:latin typeface="Bookman Old Style" pitchFamily="18" charset="0"/>
              </a:rPr>
              <a:t>, tj. izučavanjem te pojave u prirodnim okolnostima.</a:t>
            </a:r>
            <a:endParaRPr lang="en-US" sz="3200" dirty="0"/>
          </a:p>
        </p:txBody>
      </p:sp>
      <p:pic>
        <p:nvPicPr>
          <p:cNvPr id="8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962400"/>
            <a:ext cx="3505200" cy="2895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predavanja\animacija1\slobodan_pad_pero[1].gif"/>
          <p:cNvPicPr>
            <a:picLocks noChangeAspect="1" noChangeArrowheads="1" noCrop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4343400" cy="6858000"/>
          </a:xfrm>
          <a:prstGeom prst="rect">
            <a:avLst/>
          </a:prstGeom>
          <a:noFill/>
        </p:spPr>
      </p:pic>
      <p:pic>
        <p:nvPicPr>
          <p:cNvPr id="4" name="Picture 2" descr="Copy of efar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399" y="0"/>
            <a:ext cx="2438401" cy="6858000"/>
          </a:xfrm>
          <a:prstGeom prst="rect">
            <a:avLst/>
          </a:prstGeom>
          <a:noFill/>
        </p:spPr>
      </p:pic>
      <p:pic>
        <p:nvPicPr>
          <p:cNvPr id="5" name="Picture 3" descr="eff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0"/>
            <a:ext cx="236220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534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sr-Latn-CS" sz="2800" b="1" dirty="0">
                <a:solidFill>
                  <a:srgbClr val="FF9900"/>
                </a:solidFill>
                <a:latin typeface="Bookman Old Style" pitchFamily="18" charset="0"/>
              </a:rPr>
              <a:t>Gravitaciono ubrzanje na Zemlji je</a:t>
            </a:r>
            <a:endParaRPr lang="en-US" sz="28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tx2"/>
              </a:solidFill>
              <a:latin typeface="Bookman Old Style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b="1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sr-Latn-CS" sz="2800" b="1" dirty="0">
                <a:solidFill>
                  <a:srgbClr val="FF9900"/>
                </a:solidFill>
                <a:latin typeface="Bookman Old Style" pitchFamily="18" charset="0"/>
              </a:rPr>
              <a:t>Gravitaciono ubrzanje na Mjesecu je</a:t>
            </a:r>
            <a:endParaRPr lang="ru-RU" sz="2800" b="1" i="1" dirty="0">
              <a:solidFill>
                <a:srgbClr val="FF9900"/>
              </a:solidFill>
              <a:latin typeface="Bookman Old Style" pitchFamily="18" charset="0"/>
            </a:endParaRPr>
          </a:p>
        </p:txBody>
      </p:sp>
      <p:pic>
        <p:nvPicPr>
          <p:cNvPr id="3" name="Picture 4" descr="25R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276600"/>
            <a:ext cx="2895600" cy="3352800"/>
          </a:xfrm>
          <a:prstGeom prst="rect">
            <a:avLst/>
          </a:prstGeom>
          <a:noFill/>
        </p:spPr>
      </p:pic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239000" y="152400"/>
          <a:ext cx="1143000" cy="1066800"/>
        </p:xfrm>
        <a:graphic>
          <a:graphicData uri="http://schemas.openxmlformats.org/presentationml/2006/ole">
            <p:oleObj spid="_x0000_s35860" name="Equation" r:id="rId4" imgW="11277600" imgH="94488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543800" y="2209800"/>
          <a:ext cx="1295400" cy="1143000"/>
        </p:xfrm>
        <a:graphic>
          <a:graphicData uri="http://schemas.openxmlformats.org/presentationml/2006/ole">
            <p:oleObj spid="_x0000_s35861" name="Equation" r:id="rId5" imgW="9144000" imgH="9448800" progId="Equation.3">
              <p:embed/>
            </p:oleObj>
          </a:graphicData>
        </a:graphic>
      </p:graphicFrame>
      <p:pic>
        <p:nvPicPr>
          <p:cNvPr id="35845" name="Picture 5" descr="http://tesla.pmf.ni.ac.rs/people/nesiclj/studenti/diplomski%20radovi/Biljana%20Rajkovic/Prezentacija/Slike/Gpol.jpg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86200" y="1066800"/>
            <a:ext cx="2057400" cy="1295400"/>
          </a:xfrm>
          <a:prstGeom prst="rect">
            <a:avLst/>
          </a:prstGeom>
          <a:noFill/>
        </p:spPr>
      </p:pic>
      <p:pic>
        <p:nvPicPr>
          <p:cNvPr id="35847" name="Picture 7" descr="http://tesla.pmf.ni.ac.rs/people/nesiclj/studenti/diplomski%20radovi/Biljana%20Rajkovic/Prezentacija/Slike/Gekv.jpg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14400" y="1066800"/>
            <a:ext cx="1981200" cy="1295400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10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38800" y="3962400"/>
            <a:ext cx="3505200" cy="2895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28600" y="533400"/>
            <a:ext cx="8686800" cy="17526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Fizički eksperiment 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je prvi i osnovni metod fizike,zbog toga je fizika eksperimentalna nauka. </a:t>
            </a:r>
            <a:endParaRPr lang="en-US" sz="3200" dirty="0"/>
          </a:p>
        </p:txBody>
      </p:sp>
      <p:sp>
        <p:nvSpPr>
          <p:cNvPr id="8" name="Rounded Rectangle 7"/>
          <p:cNvSpPr/>
          <p:nvPr/>
        </p:nvSpPr>
        <p:spPr>
          <a:xfrm>
            <a:off x="228600" y="3124200"/>
            <a:ext cx="8686800" cy="2667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3200" b="1" dirty="0">
                <a:solidFill>
                  <a:srgbClr val="FFFF00"/>
                </a:solidFill>
                <a:latin typeface="Bookman Old Style" pitchFamily="18" charset="0"/>
              </a:rPr>
              <a:t>Proučavanje pojava u kontrolisanim i posebno</a:t>
            </a:r>
            <a:r>
              <a:rPr lang="en-US" sz="3200" b="1" dirty="0">
                <a:solidFill>
                  <a:srgbClr val="FFFF00"/>
                </a:solidFill>
                <a:latin typeface="Bookman Old Style" pitchFamily="18" charset="0"/>
              </a:rPr>
              <a:t> p</a:t>
            </a:r>
            <a:r>
              <a:rPr lang="sr-Latn-CS" sz="3200" b="1" dirty="0">
                <a:solidFill>
                  <a:srgbClr val="FFFF00"/>
                </a:solidFill>
                <a:latin typeface="Bookman Old Style" pitchFamily="18" charset="0"/>
              </a:rPr>
              <a:t>ripremljenim uslovima         ( laboratorijskim ) naziva se eksperimentalno istraživanje, tj. </a:t>
            </a:r>
            <a:r>
              <a:rPr lang="sr-Latn-CS" sz="3200" b="1" dirty="0">
                <a:solidFill>
                  <a:srgbClr val="66FF33"/>
                </a:solidFill>
                <a:latin typeface="Bookman Old Style" pitchFamily="18" charset="0"/>
              </a:rPr>
              <a:t>fizički eksperiment</a:t>
            </a:r>
            <a:r>
              <a:rPr lang="en-US" sz="3200" b="1" dirty="0">
                <a:solidFill>
                  <a:srgbClr val="FFFF00"/>
                </a:solidFill>
                <a:latin typeface="Bookman Old Style" pitchFamily="18" charset="0"/>
              </a:rPr>
              <a:t>.</a:t>
            </a:r>
            <a:endParaRPr lang="en-US" sz="3200" dirty="0"/>
          </a:p>
        </p:txBody>
      </p:sp>
      <p:pic>
        <p:nvPicPr>
          <p:cNvPr id="7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4191000"/>
            <a:ext cx="3124200" cy="2667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3886200"/>
          </a:xfrm>
        </p:spPr>
        <p:txBody>
          <a:bodyPr>
            <a:normAutofit/>
          </a:bodyPr>
          <a:lstStyle/>
          <a:p>
            <a:r>
              <a:rPr lang="sr-Latn-CS" sz="3200" b="1" dirty="0">
                <a:solidFill>
                  <a:srgbClr val="FF9900"/>
                </a:solidFill>
                <a:latin typeface="Bookman Old Style" pitchFamily="18" charset="0"/>
              </a:rPr>
              <a:t>Fizička teorija nastaje postupno.</a:t>
            </a:r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/>
            </a:r>
            <a:b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</a:br>
            <a:r>
              <a:rPr lang="sr-Latn-CS" sz="32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Najprije se na osnovu nekih činjenica formiraju pretpostavke (hipoteze) o fizičkim objektima i pojavama koje se proučavaju.</a:t>
            </a:r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/>
            </a:r>
            <a:b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</a:br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Ako se hipoteza eksperimentalno dokaže, ona prerasta u fizičku teoriju.</a:t>
            </a:r>
            <a:r>
              <a:rPr sz="2400">
                <a:latin typeface="Bookman Old Style" pitchFamily="18" charset="0"/>
              </a:rPr>
              <a:t/>
            </a:r>
            <a:br>
              <a:rPr sz="240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 </a:t>
            </a:r>
            <a:r>
              <a:rPr lang="sr-Latn-CS" sz="2400" b="1" i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8600" y="4114800"/>
            <a:ext cx="8610600" cy="2286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Fizička teorija 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je sistem saznanja o određenoj grupi srodnih pojava i njihovoj uzajamnoj povezanosti i uslovljenosti. </a:t>
            </a:r>
            <a:endParaRPr lang="en-US" sz="3200" dirty="0"/>
          </a:p>
        </p:txBody>
      </p:sp>
      <p:pic>
        <p:nvPicPr>
          <p:cNvPr id="6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0"/>
            <a:ext cx="1981200" cy="1600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5344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4000" b="1" i="1" u="sng" dirty="0">
                <a:solidFill>
                  <a:srgbClr val="FFC000"/>
                </a:solidFill>
                <a:latin typeface="Bookman Old Style" pitchFamily="18" charset="0"/>
              </a:rPr>
              <a:t>FIZIČKI ZAKONI I PRINCIPI.JEDINICE FIZIČKIH VELIČINA</a:t>
            </a:r>
          </a:p>
          <a:p>
            <a:endParaRPr lang="sr-Latn-CS" sz="3200" b="1" i="1" u="sng" dirty="0">
              <a:solidFill>
                <a:srgbClr val="FFC000"/>
              </a:solidFill>
              <a:latin typeface="Bookman Old Style" pitchFamily="18" charset="0"/>
            </a:endParaRPr>
          </a:p>
          <a:p>
            <a:endParaRPr lang="sr-Latn-CS" sz="3200" b="1" i="1" u="sng" dirty="0">
              <a:solidFill>
                <a:srgbClr val="FFC000"/>
              </a:solidFill>
              <a:latin typeface="Bookman Old Style" pitchFamily="18" charset="0"/>
            </a:endParaRPr>
          </a:p>
          <a:p>
            <a:endParaRPr lang="sr-Latn-CS" sz="3200" b="1" i="1" u="sng" dirty="0">
              <a:solidFill>
                <a:srgbClr val="FFC000"/>
              </a:solidFill>
              <a:latin typeface="Bookman Old Style" pitchFamily="18" charset="0"/>
            </a:endParaRPr>
          </a:p>
          <a:p>
            <a:endParaRPr lang="sr-Latn-CS" sz="3200" b="1" i="1" u="sng" dirty="0">
              <a:solidFill>
                <a:srgbClr val="FFC000"/>
              </a:solidFill>
              <a:latin typeface="Bookman Old Style" pitchFamily="18" charset="0"/>
            </a:endParaRPr>
          </a:p>
          <a:p>
            <a:endParaRPr lang="sr-Latn-CS" sz="2800" b="1" dirty="0">
              <a:solidFill>
                <a:srgbClr val="A50021"/>
              </a:solidFill>
              <a:latin typeface="Bookman Old Style" pitchFamily="18" charset="0"/>
            </a:endParaRPr>
          </a:p>
          <a:p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Slijedi fizičku teoriju.Sadržaj fizičkih zakona predstavlja se u  matematičkom obliku.</a:t>
            </a:r>
            <a:r>
              <a:rPr lang="en-US" sz="2800" dirty="0">
                <a:solidFill>
                  <a:srgbClr val="A50021"/>
                </a:solidFill>
                <a:latin typeface="Bookman Old Style" pitchFamily="18" charset="0"/>
              </a:rPr>
              <a:t/>
            </a:r>
            <a:br>
              <a:rPr lang="en-US" sz="2800" dirty="0">
                <a:solidFill>
                  <a:srgbClr val="A50021"/>
                </a:solidFill>
                <a:latin typeface="Bookman Old Style" pitchFamily="18" charset="0"/>
              </a:rPr>
            </a:br>
            <a:r>
              <a:rPr lang="en-US" sz="2800" dirty="0">
                <a:latin typeface="Bookman Old Style" pitchFamily="18" charset="0"/>
              </a:rPr>
              <a:t/>
            </a:r>
            <a:br>
              <a:rPr lang="en-US" sz="2800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 </a:t>
            </a:r>
            <a:r>
              <a:rPr lang="en-US" dirty="0">
                <a:latin typeface="Bookman Old Style" pitchFamily="18" charset="0"/>
              </a:rPr>
              <a:t/>
            </a:r>
            <a:br>
              <a:rPr lang="en-US" dirty="0">
                <a:latin typeface="Bookman Old Style" pitchFamily="18" charset="0"/>
              </a:rPr>
            </a:b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28600" y="2667000"/>
            <a:ext cx="8610600" cy="13716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Fizički zakon 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izražava uzajamnu vezu i zavisnost fizičkih veličina.</a:t>
            </a:r>
            <a:endParaRPr lang="en-US" sz="3200" dirty="0"/>
          </a:p>
        </p:txBody>
      </p:sp>
      <p:pic>
        <p:nvPicPr>
          <p:cNvPr id="6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962400"/>
            <a:ext cx="3505200" cy="2895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276600"/>
            <a:ext cx="8610600" cy="35814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>
                <a:latin typeface="Bookman Old Style" pitchFamily="18" charset="0"/>
              </a:rPr>
              <a:t/>
            </a:r>
            <a:br>
              <a:rPr lang="en-US" sz="2400" b="1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 </a:t>
            </a:r>
            <a:r>
              <a:rPr lang="en-US" sz="2400" b="1" dirty="0">
                <a:latin typeface="Bookman Old Style" pitchFamily="18" charset="0"/>
              </a:rPr>
              <a:t/>
            </a:r>
            <a:br>
              <a:rPr lang="en-US" sz="2400" b="1" dirty="0">
                <a:latin typeface="Bookman Old Style" pitchFamily="18" charset="0"/>
              </a:rPr>
            </a:br>
            <a:r>
              <a:rPr lang="en-US" sz="2400" b="1" dirty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en-US" sz="2400" b="1" dirty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sr-Latn-CS" sz="2400" b="1" dirty="0">
                <a:solidFill>
                  <a:srgbClr val="FFFF00"/>
                </a:solidFill>
                <a:latin typeface="Bookman Old Style" pitchFamily="18" charset="0"/>
              </a:rPr>
              <a:t> </a:t>
            </a:r>
            <a:r>
              <a:rPr lang="en-US" sz="2400" b="1" dirty="0">
                <a:latin typeface="Bookman Old Style" pitchFamily="18" charset="0"/>
              </a:rPr>
              <a:t/>
            </a:r>
            <a:br>
              <a:rPr lang="en-US" sz="2400" b="1" dirty="0">
                <a:latin typeface="Bookman Old Style" pitchFamily="18" charset="0"/>
              </a:rPr>
            </a:br>
            <a:r>
              <a:rPr lang="en-US" sz="2400" b="1" dirty="0">
                <a:latin typeface="Bookman Old Style" pitchFamily="18" charset="0"/>
              </a:rPr>
              <a:t/>
            </a:r>
            <a:br>
              <a:rPr lang="en-US" sz="2400" b="1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 </a:t>
            </a:r>
            <a:r>
              <a:rPr lang="en-US" sz="2400" b="1" dirty="0">
                <a:latin typeface="Bookman Old Style" pitchFamily="18" charset="0"/>
              </a:rPr>
              <a:t/>
            </a:r>
            <a:br>
              <a:rPr lang="en-US" sz="2400" b="1" dirty="0">
                <a:latin typeface="Bookman Old Style" pitchFamily="18" charset="0"/>
              </a:rPr>
            </a:br>
            <a:endParaRPr lang="en-US" sz="2400" b="1" dirty="0">
              <a:latin typeface="Bookman Old Style" pitchFamily="18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 flipV="1">
            <a:off x="228600" y="730850"/>
            <a:ext cx="861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81000" y="3352800"/>
            <a:ext cx="8534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 sz="3200" b="1" dirty="0">
              <a:latin typeface="Bookman Old Style" pitchFamily="18" charset="0"/>
            </a:endParaRPr>
          </a:p>
          <a:p>
            <a:r>
              <a:rPr lang="sr-Latn-CS" sz="3200" b="1" dirty="0">
                <a:solidFill>
                  <a:srgbClr val="66FF33"/>
                </a:solidFill>
                <a:latin typeface="Bookman Old Style" pitchFamily="18" charset="0"/>
              </a:rPr>
              <a:t>Ovaj zakon pokazuje da tijelo mase     djelovanjem spoljne sile     dobija ubrzanje     koje je srazmjerno toj sili.</a:t>
            </a:r>
            <a:endParaRPr lang="en-US" sz="3200" dirty="0">
              <a:solidFill>
                <a:srgbClr val="66FF33"/>
              </a:solidFill>
              <a:latin typeface="Bookman Old Style" pitchFamily="18" charset="0"/>
            </a:endParaRPr>
          </a:p>
        </p:txBody>
      </p:sp>
      <p:graphicFrame>
        <p:nvGraphicFramePr>
          <p:cNvPr id="3" name="Object 8" descr="Pink tissue paper"/>
          <p:cNvGraphicFramePr>
            <a:graphicFrameLocks noChangeAspect="1"/>
          </p:cNvGraphicFramePr>
          <p:nvPr/>
        </p:nvGraphicFramePr>
        <p:xfrm>
          <a:off x="8077200" y="3733800"/>
          <a:ext cx="533400" cy="533400"/>
        </p:xfrm>
        <a:graphic>
          <a:graphicData uri="http://schemas.openxmlformats.org/presentationml/2006/ole">
            <p:oleObj spid="_x0000_s24620" name="Equation" r:id="rId3" imgW="3962400" imgH="3352800" progId="Equation.3">
              <p:embed/>
            </p:oleObj>
          </a:graphicData>
        </a:graphic>
      </p:graphicFrame>
      <p:graphicFrame>
        <p:nvGraphicFramePr>
          <p:cNvPr id="24585" name="Object 9" descr="Pink tissue paper"/>
          <p:cNvGraphicFramePr>
            <a:graphicFrameLocks noChangeAspect="1"/>
          </p:cNvGraphicFramePr>
          <p:nvPr/>
        </p:nvGraphicFramePr>
        <p:xfrm>
          <a:off x="5638800" y="4343400"/>
          <a:ext cx="485775" cy="533400"/>
        </p:xfrm>
        <a:graphic>
          <a:graphicData uri="http://schemas.openxmlformats.org/presentationml/2006/ole">
            <p:oleObj spid="_x0000_s24621" name="Equation" r:id="rId4" imgW="3962400" imgH="3962400" progId="Equation.3">
              <p:embed/>
            </p:oleObj>
          </a:graphicData>
        </a:graphic>
      </p:graphicFrame>
      <p:graphicFrame>
        <p:nvGraphicFramePr>
          <p:cNvPr id="24586" name="Object 10" descr="Pink tissue paper"/>
          <p:cNvGraphicFramePr>
            <a:graphicFrameLocks noChangeAspect="1"/>
          </p:cNvGraphicFramePr>
          <p:nvPr/>
        </p:nvGraphicFramePr>
        <p:xfrm>
          <a:off x="2362200" y="4876800"/>
          <a:ext cx="457200" cy="533400"/>
        </p:xfrm>
        <a:graphic>
          <a:graphicData uri="http://schemas.openxmlformats.org/presentationml/2006/ole">
            <p:oleObj spid="_x0000_s24622" name="Equation" r:id="rId5" imgW="3048000" imgH="3352800" progId="Equation.3">
              <p:embed/>
            </p:oleObj>
          </a:graphicData>
        </a:graphic>
      </p:graphicFrame>
      <p:graphicFrame>
        <p:nvGraphicFramePr>
          <p:cNvPr id="24587" name="Object 11" descr="Pink tissue paper"/>
          <p:cNvGraphicFramePr>
            <a:graphicFrameLocks noChangeAspect="1"/>
          </p:cNvGraphicFramePr>
          <p:nvPr/>
        </p:nvGraphicFramePr>
        <p:xfrm>
          <a:off x="2743200" y="2133600"/>
          <a:ext cx="2819400" cy="990600"/>
        </p:xfrm>
        <a:graphic>
          <a:graphicData uri="http://schemas.openxmlformats.org/presentationml/2006/ole">
            <p:oleObj spid="_x0000_s24623" name="Equation" r:id="rId6" imgW="14325600" imgH="4267200" progId="Equation.3">
              <p:embed/>
            </p:oleObj>
          </a:graphicData>
        </a:graphic>
      </p:graphicFrame>
      <p:sp>
        <p:nvSpPr>
          <p:cNvPr id="16" name="Rectangle 15"/>
          <p:cNvSpPr/>
          <p:nvPr/>
        </p:nvSpPr>
        <p:spPr>
          <a:xfrm>
            <a:off x="304800" y="381000"/>
            <a:ext cx="8839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>
                <a:solidFill>
                  <a:srgbClr val="FF6699"/>
                </a:solidFill>
                <a:latin typeface="Bookman Old Style" pitchFamily="18" charset="0"/>
              </a:rPr>
              <a:t>Matematički izraz za II Njutnov zakon dinamike je </a:t>
            </a:r>
            <a:endParaRPr lang="en-US" sz="3200" dirty="0">
              <a:solidFill>
                <a:srgbClr val="FF6699"/>
              </a:solidFill>
            </a:endParaRPr>
          </a:p>
        </p:txBody>
      </p:sp>
      <p:pic>
        <p:nvPicPr>
          <p:cNvPr id="13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38800" y="762000"/>
            <a:ext cx="3505200" cy="2895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5029200"/>
            <a:ext cx="8686800" cy="14478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Fizički principi 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su opštevažeći fizički zakoni.</a:t>
            </a:r>
            <a:r>
              <a:rPr lang="en-US" b="1" dirty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sr-Latn-CS" b="1" dirty="0">
                <a:solidFill>
                  <a:srgbClr val="FFFF00"/>
                </a:solidFill>
                <a:latin typeface="Bookman Old Style" pitchFamily="18" charset="0"/>
              </a:rPr>
              <a:t> 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3124200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Bookman Old Style" pitchFamily="18" charset="0"/>
              </a:rPr>
              <a:t>pokazuje da je jačina struje     upravo srazmjerna naponu     ako je električni otpor    konstantan.</a:t>
            </a:r>
            <a:endParaRPr lang="en-US" sz="32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67586" name="Object 2" descr="Pink tissue paper"/>
          <p:cNvGraphicFramePr>
            <a:graphicFrameLocks noChangeAspect="1"/>
          </p:cNvGraphicFramePr>
          <p:nvPr/>
        </p:nvGraphicFramePr>
        <p:xfrm>
          <a:off x="6248400" y="3200400"/>
          <a:ext cx="295275" cy="438150"/>
        </p:xfrm>
        <a:graphic>
          <a:graphicData uri="http://schemas.openxmlformats.org/presentationml/2006/ole">
            <p:oleObj spid="_x0000_s67622" name="Equation" r:id="rId3" imgW="3048000" imgH="3962400" progId="Equation.3">
              <p:embed/>
            </p:oleObj>
          </a:graphicData>
        </a:graphic>
      </p:graphicFrame>
      <p:graphicFrame>
        <p:nvGraphicFramePr>
          <p:cNvPr id="67587" name="Object 3" descr="Pink tissue paper"/>
          <p:cNvGraphicFramePr>
            <a:graphicFrameLocks noChangeAspect="1"/>
          </p:cNvGraphicFramePr>
          <p:nvPr/>
        </p:nvGraphicFramePr>
        <p:xfrm>
          <a:off x="4419600" y="3657600"/>
          <a:ext cx="457200" cy="457200"/>
        </p:xfrm>
        <a:graphic>
          <a:graphicData uri="http://schemas.openxmlformats.org/presentationml/2006/ole">
            <p:oleObj spid="_x0000_s67623" name="Equation" r:id="rId4" imgW="3962400" imgH="4267200" progId="Equation.3">
              <p:embed/>
            </p:oleObj>
          </a:graphicData>
        </a:graphic>
      </p:graphicFrame>
      <p:graphicFrame>
        <p:nvGraphicFramePr>
          <p:cNvPr id="67588" name="Object 4" descr="Pink tissue paper"/>
          <p:cNvGraphicFramePr>
            <a:graphicFrameLocks noChangeAspect="1"/>
          </p:cNvGraphicFramePr>
          <p:nvPr/>
        </p:nvGraphicFramePr>
        <p:xfrm>
          <a:off x="1524000" y="4114800"/>
          <a:ext cx="381000" cy="457200"/>
        </p:xfrm>
        <a:graphic>
          <a:graphicData uri="http://schemas.openxmlformats.org/presentationml/2006/ole">
            <p:oleObj spid="_x0000_s67624" name="Equation" r:id="rId5" imgW="3657600" imgH="3962400" progId="Equation.3">
              <p:embed/>
            </p:oleObj>
          </a:graphicData>
        </a:graphic>
      </p:graphicFrame>
      <p:graphicFrame>
        <p:nvGraphicFramePr>
          <p:cNvPr id="67589" name="Object 5" descr="Pink tissue paper"/>
          <p:cNvGraphicFramePr>
            <a:graphicFrameLocks noChangeAspect="1"/>
          </p:cNvGraphicFramePr>
          <p:nvPr/>
        </p:nvGraphicFramePr>
        <p:xfrm>
          <a:off x="3581400" y="1600200"/>
          <a:ext cx="1600200" cy="1295400"/>
        </p:xfrm>
        <a:graphic>
          <a:graphicData uri="http://schemas.openxmlformats.org/presentationml/2006/ole">
            <p:oleObj spid="_x0000_s67625" name="Equation" r:id="rId6" imgW="10058400" imgH="9448800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304800" y="304801"/>
            <a:ext cx="861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>
                <a:solidFill>
                  <a:srgbClr val="FFFF00"/>
                </a:solidFill>
                <a:latin typeface="Bookman Old Style" pitchFamily="18" charset="0"/>
              </a:rPr>
              <a:t>Matematički izraz Omovog zakona     za dio strujnog kola</a:t>
            </a:r>
            <a:endParaRPr lang="en-US" sz="3200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pic>
        <p:nvPicPr>
          <p:cNvPr id="11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38800" y="609600"/>
            <a:ext cx="3505200" cy="2895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136339"/>
            <a:ext cx="8686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Zakoni održanja </a:t>
            </a:r>
            <a:r>
              <a:rPr lang="sr-Latn-CS" sz="3200" b="1" i="1" dirty="0">
                <a:solidFill>
                  <a:srgbClr val="0000CC"/>
                </a:solidFill>
                <a:latin typeface="Bookman Old Style" pitchFamily="18" charset="0"/>
              </a:rPr>
              <a:t>važe u izolovanim sistemima.</a:t>
            </a:r>
            <a:r>
              <a:rPr lang="en-US" sz="3200" dirty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en-US" sz="3200" dirty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sr-Latn-CS" sz="3200" b="1" dirty="0">
                <a:solidFill>
                  <a:srgbClr val="FFFF00"/>
                </a:solidFill>
                <a:latin typeface="Bookman Old Style" pitchFamily="18" charset="0"/>
              </a:rPr>
              <a:t> </a:t>
            </a:r>
            <a:r>
              <a:rPr lang="en-US" sz="3200" dirty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en-US" sz="3200" dirty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sr-Latn-CS" sz="3200" b="1" i="1" dirty="0">
                <a:solidFill>
                  <a:srgbClr val="FF9900"/>
                </a:solidFill>
                <a:latin typeface="Bookman Old Style" pitchFamily="18" charset="0"/>
              </a:rPr>
              <a:t>Pod 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izolovanim sistemom </a:t>
            </a:r>
            <a:r>
              <a:rPr lang="sr-Latn-CS" sz="3200" b="1" i="1" dirty="0">
                <a:solidFill>
                  <a:srgbClr val="FF9900"/>
                </a:solidFill>
                <a:latin typeface="Bookman Old Style" pitchFamily="18" charset="0"/>
              </a:rPr>
              <a:t>se podrazumijeva sistem koji se sastoji od dva ili više tijela koja između sebe djeluju unutrašnjim silama dok se dejstvo spoljašnjih sila na taj      sistem zanemaruje.</a:t>
            </a:r>
            <a:endParaRPr lang="en-US" sz="3200" dirty="0">
              <a:solidFill>
                <a:srgbClr val="FF99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30480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>
                <a:solidFill>
                  <a:srgbClr val="FFFF00"/>
                </a:solidFill>
                <a:latin typeface="Bookman Old Style" pitchFamily="18" charset="0"/>
              </a:rPr>
              <a:t>Fizički principi su svi 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zakoni održanja</a:t>
            </a:r>
            <a:r>
              <a:rPr lang="sr-Latn-CS" sz="3200" b="1" dirty="0">
                <a:solidFill>
                  <a:srgbClr val="66FF33"/>
                </a:solidFill>
                <a:latin typeface="Bookman Old Style" pitchFamily="18" charset="0"/>
              </a:rPr>
              <a:t> </a:t>
            </a:r>
            <a:r>
              <a:rPr lang="sr-Latn-CS" sz="3200" b="1" dirty="0">
                <a:solidFill>
                  <a:srgbClr val="FFFF00"/>
                </a:solidFill>
                <a:latin typeface="Bookman Old Style" pitchFamily="18" charset="0"/>
              </a:rPr>
              <a:t>( mase, energije, impulsa, momenta impulsa, naelektrisanja, itd. ) </a:t>
            </a:r>
            <a:endParaRPr lang="en-US" sz="3200" dirty="0"/>
          </a:p>
        </p:txBody>
      </p:sp>
      <p:pic>
        <p:nvPicPr>
          <p:cNvPr id="6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1676400"/>
            <a:ext cx="3505200" cy="2895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686800" cy="30469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sr-Latn-CS" sz="3200" b="1" i="1" dirty="0">
                <a:solidFill>
                  <a:srgbClr val="FF0066"/>
                </a:solidFill>
                <a:latin typeface="Bookman Old Style" pitchFamily="18" charset="0"/>
              </a:rPr>
              <a:t>FIZIKA izučava:</a:t>
            </a:r>
            <a:r>
              <a:rPr lang="sr-Latn-CS" sz="3200" b="1" i="1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3200" b="1" i="1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en-US" sz="3200" b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3200" b="1" dirty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-svojstva i strukturu materije;</a:t>
            </a:r>
            <a:r>
              <a:rPr lang="en-US" sz="3200" b="1" dirty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en-US" sz="3200" b="1" dirty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-mehaničke, toplotne, elektromagnetne, molekularne, atomske i druge pojave.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152400" y="3429000"/>
            <a:ext cx="8763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Fizički zakoni (</a:t>
            </a:r>
            <a:r>
              <a:rPr lang="sr-Latn-CS" sz="3200" b="1" dirty="0">
                <a:solidFill>
                  <a:srgbClr val="0000CC"/>
                </a:solidFill>
                <a:latin typeface="Bookman Old Style" pitchFamily="18" charset="0"/>
              </a:rPr>
              <a:t>zakon gravitacije</a:t>
            </a:r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, </a:t>
            </a:r>
            <a:r>
              <a:rPr lang="sr-Latn-CS" sz="3200" b="1" dirty="0">
                <a:solidFill>
                  <a:srgbClr val="0000CC"/>
                </a:solidFill>
                <a:latin typeface="Bookman Old Style" pitchFamily="18" charset="0"/>
              </a:rPr>
              <a:t>zakoni održanja</a:t>
            </a:r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) imaju opšti značaj i osnova su svim prirodnim naukama pa se može reći da je </a:t>
            </a:r>
            <a:r>
              <a:rPr lang="sr-Latn-CS" sz="3200" b="1" i="1" dirty="0">
                <a:solidFill>
                  <a:srgbClr val="FF9900"/>
                </a:solidFill>
                <a:latin typeface="Bookman Old Style" pitchFamily="18" charset="0"/>
              </a:rPr>
              <a:t>fizika fundamentalna (osnovna) prirodna nauka</a:t>
            </a:r>
            <a:r>
              <a:rPr lang="sr-Latn-CS" sz="3200" b="1" dirty="0">
                <a:solidFill>
                  <a:srgbClr val="FF9900"/>
                </a:solidFill>
                <a:latin typeface="Bookman Old Style" pitchFamily="18" charset="0"/>
              </a:rPr>
              <a:t>.</a:t>
            </a:r>
            <a:endParaRPr lang="en-US" sz="3200" dirty="0"/>
          </a:p>
        </p:txBody>
      </p:sp>
      <p:pic>
        <p:nvPicPr>
          <p:cNvPr id="47105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6999" y="4419600"/>
            <a:ext cx="2667001" cy="2438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4"/>
          <p:cNvSpPr/>
          <p:nvPr/>
        </p:nvSpPr>
        <p:spPr>
          <a:xfrm>
            <a:off x="4448747" y="5892001"/>
            <a:ext cx="1508866" cy="93685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0970" tIns="140970" rIns="140970" bIns="140970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700" kern="1200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152400"/>
          <a:ext cx="91440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Down Arrow 9"/>
          <p:cNvSpPr/>
          <p:nvPr/>
        </p:nvSpPr>
        <p:spPr>
          <a:xfrm>
            <a:off x="1371600" y="5486400"/>
            <a:ext cx="381000" cy="304800"/>
          </a:xfrm>
          <a:prstGeom prst="downArrow">
            <a:avLst/>
          </a:prstGeom>
          <a:solidFill>
            <a:schemeClr val="tx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28600" y="5867400"/>
            <a:ext cx="2438400" cy="838200"/>
          </a:xfrm>
          <a:prstGeom prst="roundRect">
            <a:avLst/>
          </a:prstGeom>
          <a:solidFill>
            <a:srgbClr val="3333CC"/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400" b="1" dirty="0">
                <a:solidFill>
                  <a:schemeClr val="tx1"/>
                </a:solidFill>
                <a:latin typeface="Book Antiqua" pitchFamily="18" charset="0"/>
              </a:rPr>
              <a:t>Naučna teorija</a:t>
            </a:r>
            <a:endParaRPr lang="en-US" sz="24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2" name="Down Arrow 11"/>
          <p:cNvSpPr/>
          <p:nvPr/>
        </p:nvSpPr>
        <p:spPr>
          <a:xfrm rot="16371614">
            <a:off x="2866816" y="6217667"/>
            <a:ext cx="381000" cy="304800"/>
          </a:xfrm>
          <a:prstGeom prst="downArrow">
            <a:avLst/>
          </a:prstGeom>
          <a:solidFill>
            <a:schemeClr val="tx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352800" y="5867400"/>
            <a:ext cx="2133600" cy="8382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400" b="1" dirty="0">
                <a:solidFill>
                  <a:schemeClr val="tx1"/>
                </a:solidFill>
                <a:latin typeface="Book Antiqua" pitchFamily="18" charset="0"/>
              </a:rPr>
              <a:t>Zakon</a:t>
            </a:r>
            <a:endParaRPr lang="en-US" sz="24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096000" y="2514600"/>
            <a:ext cx="2819400" cy="1143000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400" b="1" dirty="0">
                <a:latin typeface="Book Antiqua" pitchFamily="18" charset="0"/>
              </a:rPr>
              <a:t>Izmijenjena hipoteza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28600" y="1905000"/>
            <a:ext cx="2514600" cy="16764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400" b="1" dirty="0">
                <a:latin typeface="Book Antiqua" pitchFamily="18" charset="0"/>
              </a:rPr>
              <a:t>Ponavljanje eksperimenta za potvrdu rezultata 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16" name="Down Arrow 15"/>
          <p:cNvSpPr/>
          <p:nvPr/>
        </p:nvSpPr>
        <p:spPr>
          <a:xfrm rot="10800000">
            <a:off x="7162800" y="3733800"/>
            <a:ext cx="381000" cy="304800"/>
          </a:xfrm>
          <a:prstGeom prst="downArrow">
            <a:avLst/>
          </a:prstGeom>
          <a:solidFill>
            <a:schemeClr val="tx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5400000">
            <a:off x="5524500" y="3086100"/>
            <a:ext cx="381000" cy="304800"/>
          </a:xfrm>
          <a:prstGeom prst="down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276600" y="2819400"/>
            <a:ext cx="2133600" cy="8382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400" b="1" dirty="0">
                <a:latin typeface="Book Antiqua" pitchFamily="18" charset="0"/>
              </a:rPr>
              <a:t>Eksperiment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276600" y="1524000"/>
            <a:ext cx="2133600" cy="8382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400" b="1" dirty="0">
                <a:latin typeface="Book Antiqua" pitchFamily="18" charset="0"/>
              </a:rPr>
              <a:t>Hipoteza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276600" y="152400"/>
            <a:ext cx="2133600" cy="838200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400" b="1" dirty="0">
                <a:latin typeface="Book Antiqua" pitchFamily="18" charset="0"/>
              </a:rPr>
              <a:t>Posmatranje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352800" y="4114800"/>
            <a:ext cx="2133600" cy="1447800"/>
          </a:xfrm>
          <a:prstGeom prst="round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400" b="1" dirty="0">
                <a:solidFill>
                  <a:schemeClr val="tx1"/>
                </a:solidFill>
                <a:latin typeface="Book Antiqua" pitchFamily="18" charset="0"/>
              </a:rPr>
              <a:t>Rezultati</a:t>
            </a:r>
            <a:endParaRPr lang="en-US" sz="24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28600" y="4038600"/>
            <a:ext cx="2590800" cy="12954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400" b="1" dirty="0">
                <a:latin typeface="Book Antiqua" pitchFamily="18" charset="0"/>
              </a:rPr>
              <a:t>Rezultati se slažu sa eksperimentom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96000" y="4191000"/>
            <a:ext cx="2819400" cy="14478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400" b="1" dirty="0">
                <a:solidFill>
                  <a:schemeClr val="tx1"/>
                </a:solidFill>
                <a:latin typeface="Book Antiqua" pitchFamily="18" charset="0"/>
              </a:rPr>
              <a:t>Rezultati se ne slažu sa eksperimentom</a:t>
            </a:r>
            <a:endParaRPr lang="en-US" sz="24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4191000" y="1143000"/>
            <a:ext cx="381000" cy="304800"/>
          </a:xfrm>
          <a:prstGeom prst="downArrow">
            <a:avLst/>
          </a:prstGeom>
          <a:solidFill>
            <a:schemeClr val="tx1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4191000" y="2438400"/>
            <a:ext cx="381000" cy="304800"/>
          </a:xfrm>
          <a:prstGeom prst="downArrow">
            <a:avLst/>
          </a:prstGeom>
          <a:solidFill>
            <a:schemeClr val="tx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4114800" y="3733800"/>
            <a:ext cx="381000" cy="304800"/>
          </a:xfrm>
          <a:prstGeom prst="downArrow">
            <a:avLst/>
          </a:prstGeom>
          <a:solidFill>
            <a:schemeClr val="tx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6200000">
            <a:off x="2777377" y="3030921"/>
            <a:ext cx="381000" cy="296954"/>
          </a:xfrm>
          <a:prstGeom prst="downArrow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1371600" y="3657600"/>
            <a:ext cx="381000" cy="304800"/>
          </a:xfrm>
          <a:prstGeom prst="downArrow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5400000">
            <a:off x="2857500" y="4686300"/>
            <a:ext cx="381000" cy="304800"/>
          </a:xfrm>
          <a:prstGeom prst="downArrow">
            <a:avLst/>
          </a:prstGeom>
          <a:solidFill>
            <a:schemeClr val="tx1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6371614">
            <a:off x="5610016" y="4693667"/>
            <a:ext cx="381000" cy="304800"/>
          </a:xfrm>
          <a:prstGeom prst="downArrow">
            <a:avLst/>
          </a:prstGeom>
          <a:solidFill>
            <a:schemeClr val="tx1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0"/>
            <a:ext cx="3505200" cy="2895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6096000"/>
          </a:xfrm>
        </p:spPr>
        <p:txBody>
          <a:bodyPr>
            <a:normAutofit fontScale="90000"/>
          </a:bodyPr>
          <a:lstStyle/>
          <a:p>
            <a:pPr algn="l"/>
            <a: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  <a:t>JEDINICE FIZIČKIH VELIČINA</a:t>
            </a:r>
            <a:b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36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36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800" b="1" i="1" dirty="0">
                <a:latin typeface="Bookman Old Style" pitchFamily="18" charset="0"/>
              </a:rPr>
              <a:t> </a:t>
            </a:r>
            <a:r>
              <a:rPr lang="en-US" sz="2800" dirty="0">
                <a:latin typeface="Bookman Old Style" pitchFamily="18" charset="0"/>
              </a:rPr>
              <a:t/>
            </a:r>
            <a:br>
              <a:rPr lang="en-US" sz="2800" dirty="0">
                <a:latin typeface="Bookman Old Style" pitchFamily="18" charset="0"/>
              </a:rPr>
            </a:b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sr-Latn-CS" sz="3200" b="1" i="1" dirty="0">
                <a:latin typeface="Bookman Old Style" pitchFamily="18" charset="0"/>
              </a:rPr>
              <a:t/>
            </a:r>
            <a:br>
              <a:rPr lang="sr-Latn-CS" sz="3200" b="1" i="1" dirty="0">
                <a:latin typeface="Bookman Old Style" pitchFamily="18" charset="0"/>
              </a:rPr>
            </a:br>
            <a:r>
              <a:rPr lang="en-US" sz="3200" dirty="0">
                <a:latin typeface="Bookman Old Style" pitchFamily="18" charset="0"/>
              </a:rPr>
              <a:t/>
            </a:r>
            <a:br>
              <a:rPr lang="en-US" sz="3200" dirty="0">
                <a:latin typeface="Bookman Old Style" pitchFamily="18" charset="0"/>
              </a:rPr>
            </a:br>
            <a:r>
              <a:rPr lang="sr-Latn-CS" sz="3600" dirty="0">
                <a:solidFill>
                  <a:srgbClr val="66FF33"/>
                </a:solidFill>
                <a:latin typeface="Bookman Old Style" pitchFamily="18" charset="0"/>
              </a:rPr>
              <a:t/>
            </a:r>
            <a:br>
              <a:rPr lang="sr-Latn-CS" sz="3600" dirty="0">
                <a:solidFill>
                  <a:srgbClr val="66FF33"/>
                </a:solidFill>
                <a:latin typeface="Bookman Old Style" pitchFamily="18" charset="0"/>
              </a:rPr>
            </a:br>
            <a:r>
              <a:rPr lang="sr-Latn-CS" sz="3600" b="1" dirty="0">
                <a:solidFill>
                  <a:srgbClr val="66FF33"/>
                </a:solidFill>
                <a:latin typeface="Bookman Old Style" pitchFamily="18" charset="0"/>
              </a:rPr>
              <a:t>Za osnovne fizičke veličine definisane su odgovarajuće </a:t>
            </a:r>
            <a:r>
              <a:rPr lang="sr-Latn-CS" sz="3600" b="1" i="1" dirty="0">
                <a:solidFill>
                  <a:srgbClr val="FFFF00"/>
                </a:solidFill>
                <a:latin typeface="Bookman Old Style" pitchFamily="18" charset="0"/>
              </a:rPr>
              <a:t>jedinice</a:t>
            </a:r>
            <a:r>
              <a:rPr lang="sr-Latn-CS" sz="3600" b="1" i="1" dirty="0">
                <a:solidFill>
                  <a:srgbClr val="66FF33"/>
                </a:solidFill>
                <a:latin typeface="Bookman Old Style" pitchFamily="18" charset="0"/>
              </a:rPr>
              <a:t> </a:t>
            </a:r>
            <a:r>
              <a:rPr lang="sr-Latn-CS" sz="3600" b="1" dirty="0">
                <a:solidFill>
                  <a:srgbClr val="66FF33"/>
                </a:solidFill>
                <a:latin typeface="Bookman Old Style" pitchFamily="18" charset="0"/>
              </a:rPr>
              <a:t>koje čine osnovu Međunarodnog (SI) sistema jedinica.</a:t>
            </a:r>
            <a:r>
              <a:rPr lang="en-US" sz="3600" dirty="0">
                <a:solidFill>
                  <a:srgbClr val="66FF33"/>
                </a:solidFill>
                <a:latin typeface="Bookman Old Style" pitchFamily="18" charset="0"/>
              </a:rPr>
              <a:t/>
            </a:r>
            <a:br>
              <a:rPr lang="en-US" sz="3600" dirty="0">
                <a:solidFill>
                  <a:srgbClr val="66FF33"/>
                </a:solidFill>
                <a:latin typeface="Bookman Old Style" pitchFamily="18" charset="0"/>
              </a:rPr>
            </a:br>
            <a:endParaRPr lang="en-US" sz="3600" dirty="0">
              <a:solidFill>
                <a:srgbClr val="66FF33"/>
              </a:solidFill>
              <a:latin typeface="Bookman Old Style" pitchFamily="18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4800" y="1828800"/>
            <a:ext cx="8534400" cy="19812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Svaka 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fizička veličina 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se predstavlja sa mjernim brojem i jedinicom te veličine.</a:t>
            </a:r>
            <a:endParaRPr lang="en-US" sz="3200" dirty="0"/>
          </a:p>
        </p:txBody>
      </p:sp>
      <p:pic>
        <p:nvPicPr>
          <p:cNvPr id="8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4876800"/>
            <a:ext cx="2133600" cy="1981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562600"/>
            <a:ext cx="8610600" cy="95410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sr-Latn-CS" sz="2800" b="1" i="1" dirty="0">
                <a:solidFill>
                  <a:srgbClr val="66FF33"/>
                </a:solidFill>
                <a:latin typeface="Bookman Old Style" pitchFamily="18" charset="0"/>
              </a:rPr>
              <a:t>Izvedene fizičke veličine </a:t>
            </a:r>
            <a:r>
              <a:rPr lang="sr-Latn-CS" sz="2800" b="1" i="1" dirty="0">
                <a:solidFill>
                  <a:srgbClr val="FFFF00"/>
                </a:solidFill>
                <a:latin typeface="Bookman Old Style" pitchFamily="18" charset="0"/>
              </a:rPr>
              <a:t>izražavaju se izvedenim jedinicama.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152398"/>
          <a:ext cx="8534400" cy="5334001"/>
        </p:xfrm>
        <a:graphic>
          <a:graphicData uri="http://schemas.openxmlformats.org/drawingml/2006/table">
            <a:tbl>
              <a:tblPr/>
              <a:tblGrid>
                <a:gridCol w="28441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451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451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69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i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Veličina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i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Osnovna mjerna jedinica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i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Oznaka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4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Dužina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metar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    </a:t>
                      </a:r>
                      <a:endParaRPr lang="en-US" sz="20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4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Masa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kilogram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</a:t>
                      </a:r>
                      <a:endParaRPr lang="en-US" sz="20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4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Vrijeme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sekund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</a:t>
                      </a:r>
                      <a:endParaRPr lang="en-US" sz="20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4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Temperatura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kelvin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</a:t>
                      </a:r>
                      <a:endParaRPr lang="en-US" sz="20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69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Jačina električne struje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amper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</a:t>
                      </a:r>
                      <a:endParaRPr lang="en-US" sz="20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    </a:t>
                      </a:r>
                      <a:endParaRPr lang="en-US" sz="20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4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Jačina svjetlosti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kandela (svijeća)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</a:t>
                      </a:r>
                      <a:endParaRPr lang="en-US" sz="20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69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Količina supstancije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mol</a:t>
                      </a:r>
                      <a:endParaRPr lang="en-US" sz="24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</a:t>
                      </a:r>
                      <a:endParaRPr lang="en-US" sz="20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</a:t>
                      </a:r>
                      <a:endParaRPr lang="en-US" sz="20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0722" name="Object 2" descr="Pink tissue paper"/>
          <p:cNvGraphicFramePr>
            <a:graphicFrameLocks noChangeAspect="1"/>
          </p:cNvGraphicFramePr>
          <p:nvPr/>
        </p:nvGraphicFramePr>
        <p:xfrm>
          <a:off x="7086600" y="1219200"/>
          <a:ext cx="381000" cy="304800"/>
        </p:xfrm>
        <a:graphic>
          <a:graphicData uri="http://schemas.openxmlformats.org/presentationml/2006/ole">
            <p:oleObj spid="_x0000_s30785" name="Equation" r:id="rId3" imgW="3962400" imgH="3352800" progId="Equation.3">
              <p:embed/>
            </p:oleObj>
          </a:graphicData>
        </a:graphic>
      </p:graphicFrame>
      <p:graphicFrame>
        <p:nvGraphicFramePr>
          <p:cNvPr id="30723" name="Object 3" descr="Pink tissue paper"/>
          <p:cNvGraphicFramePr>
            <a:graphicFrameLocks noChangeAspect="1"/>
          </p:cNvGraphicFramePr>
          <p:nvPr/>
        </p:nvGraphicFramePr>
        <p:xfrm>
          <a:off x="7010400" y="1676400"/>
          <a:ext cx="533400" cy="381000"/>
        </p:xfrm>
        <a:graphic>
          <a:graphicData uri="http://schemas.openxmlformats.org/presentationml/2006/ole">
            <p:oleObj spid="_x0000_s30786" name="Equation" r:id="rId4" imgW="4876800" imgH="4876800" progId="Equation.3">
              <p:embed/>
            </p:oleObj>
          </a:graphicData>
        </a:graphic>
      </p:graphicFrame>
      <p:graphicFrame>
        <p:nvGraphicFramePr>
          <p:cNvPr id="30724" name="Object 4" descr="Pink tissue paper"/>
          <p:cNvGraphicFramePr>
            <a:graphicFrameLocks noChangeAspect="1"/>
          </p:cNvGraphicFramePr>
          <p:nvPr/>
        </p:nvGraphicFramePr>
        <p:xfrm>
          <a:off x="7086600" y="2209800"/>
          <a:ext cx="381000" cy="304800"/>
        </p:xfrm>
        <a:graphic>
          <a:graphicData uri="http://schemas.openxmlformats.org/presentationml/2006/ole">
            <p:oleObj spid="_x0000_s30787" name="Equation" r:id="rId5" imgW="2743200" imgH="3352800" progId="Equation.3">
              <p:embed/>
            </p:oleObj>
          </a:graphicData>
        </a:graphic>
      </p:graphicFrame>
      <p:graphicFrame>
        <p:nvGraphicFramePr>
          <p:cNvPr id="30725" name="Object 5" descr="Pink tissue paper"/>
          <p:cNvGraphicFramePr>
            <a:graphicFrameLocks noChangeAspect="1"/>
          </p:cNvGraphicFramePr>
          <p:nvPr/>
        </p:nvGraphicFramePr>
        <p:xfrm>
          <a:off x="7086600" y="2667000"/>
          <a:ext cx="381000" cy="304800"/>
        </p:xfrm>
        <a:graphic>
          <a:graphicData uri="http://schemas.openxmlformats.org/presentationml/2006/ole">
            <p:oleObj spid="_x0000_s30788" name="Equation" r:id="rId6" imgW="3962400" imgH="3962400" progId="Equation.3">
              <p:embed/>
            </p:oleObj>
          </a:graphicData>
        </a:graphic>
      </p:graphicFrame>
      <p:graphicFrame>
        <p:nvGraphicFramePr>
          <p:cNvPr id="30726" name="Object 6" descr="Pink tissue paper"/>
          <p:cNvGraphicFramePr>
            <a:graphicFrameLocks noChangeAspect="1"/>
          </p:cNvGraphicFramePr>
          <p:nvPr/>
        </p:nvGraphicFramePr>
        <p:xfrm>
          <a:off x="7086600" y="3200400"/>
          <a:ext cx="381000" cy="342900"/>
        </p:xfrm>
        <a:graphic>
          <a:graphicData uri="http://schemas.openxmlformats.org/presentationml/2006/ole">
            <p:oleObj spid="_x0000_s30789" name="Equation" r:id="rId7" imgW="3657600" imgH="3962400" progId="Equation.3">
              <p:embed/>
            </p:oleObj>
          </a:graphicData>
        </a:graphic>
      </p:graphicFrame>
      <p:graphicFrame>
        <p:nvGraphicFramePr>
          <p:cNvPr id="30727" name="Object 7" descr="Pink tissue paper"/>
          <p:cNvGraphicFramePr>
            <a:graphicFrameLocks noChangeAspect="1"/>
          </p:cNvGraphicFramePr>
          <p:nvPr/>
        </p:nvGraphicFramePr>
        <p:xfrm>
          <a:off x="7086600" y="4114800"/>
          <a:ext cx="457200" cy="361950"/>
        </p:xfrm>
        <a:graphic>
          <a:graphicData uri="http://schemas.openxmlformats.org/presentationml/2006/ole">
            <p:oleObj spid="_x0000_s30790" name="Equation" r:id="rId8" imgW="4876800" imgH="4267200" progId="Equation.3">
              <p:embed/>
            </p:oleObj>
          </a:graphicData>
        </a:graphic>
      </p:graphicFrame>
      <p:graphicFrame>
        <p:nvGraphicFramePr>
          <p:cNvPr id="30728" name="Object 8" descr="Pink tissue paper"/>
          <p:cNvGraphicFramePr>
            <a:graphicFrameLocks noChangeAspect="1"/>
          </p:cNvGraphicFramePr>
          <p:nvPr/>
        </p:nvGraphicFramePr>
        <p:xfrm>
          <a:off x="7010400" y="4648200"/>
          <a:ext cx="609600" cy="361950"/>
        </p:xfrm>
        <a:graphic>
          <a:graphicData uri="http://schemas.openxmlformats.org/presentationml/2006/ole">
            <p:oleObj spid="_x0000_s30791" name="Equation" r:id="rId9" imgW="6705600" imgH="4267200" progId="Equation.3">
              <p:embed/>
            </p:oleObj>
          </a:graphicData>
        </a:graphic>
      </p:graphicFrame>
      <p:pic>
        <p:nvPicPr>
          <p:cNvPr id="12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10400" y="5105400"/>
            <a:ext cx="2133600" cy="1752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2" descr="Pink tissue paper"/>
          <p:cNvGraphicFramePr>
            <a:graphicFrameLocks noChangeAspect="1"/>
          </p:cNvGraphicFramePr>
          <p:nvPr/>
        </p:nvGraphicFramePr>
        <p:xfrm>
          <a:off x="3200400" y="3733800"/>
          <a:ext cx="2427287" cy="1371600"/>
        </p:xfrm>
        <a:graphic>
          <a:graphicData uri="http://schemas.openxmlformats.org/presentationml/2006/ole">
            <p:oleObj spid="_x0000_s29725" name="Equation" r:id="rId3" imgW="17068800" imgH="9448800" progId="Equation.3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304800" y="2514600"/>
            <a:ext cx="85344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>
                <a:solidFill>
                  <a:srgbClr val="FFC000"/>
                </a:solidFill>
                <a:latin typeface="Bookman Old Style" pitchFamily="18" charset="0"/>
              </a:rPr>
              <a:t>dobijamo jedinicu za silu-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njutn</a:t>
            </a:r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 </a:t>
            </a:r>
            <a:r>
              <a:rPr lang="sr-Latn-CS" sz="3200" b="1" dirty="0">
                <a:solidFill>
                  <a:srgbClr val="FFC000"/>
                </a:solidFill>
                <a:latin typeface="Bookman Old Style" pitchFamily="18" charset="0"/>
              </a:rPr>
              <a:t>(     ).</a:t>
            </a:r>
            <a:endParaRPr lang="en-US" sz="3200" dirty="0">
              <a:solidFill>
                <a:srgbClr val="FFC000"/>
              </a:solidFill>
              <a:latin typeface="Bookman Old Style" pitchFamily="18" charset="0"/>
            </a:endParaRPr>
          </a:p>
          <a:p>
            <a:r>
              <a:rPr lang="sr-Latn-CS" b="1" dirty="0"/>
              <a:t> </a:t>
            </a:r>
            <a:endParaRPr lang="en-US" dirty="0"/>
          </a:p>
        </p:txBody>
      </p:sp>
      <p:graphicFrame>
        <p:nvGraphicFramePr>
          <p:cNvPr id="29699" name="Object 3" descr="Pink tissue paper"/>
          <p:cNvGraphicFramePr>
            <a:graphicFrameLocks noChangeAspect="1"/>
          </p:cNvGraphicFramePr>
          <p:nvPr/>
        </p:nvGraphicFramePr>
        <p:xfrm>
          <a:off x="7391400" y="2590800"/>
          <a:ext cx="428625" cy="428625"/>
        </p:xfrm>
        <a:graphic>
          <a:graphicData uri="http://schemas.openxmlformats.org/presentationml/2006/ole">
            <p:oleObj spid="_x0000_s29726" name="Equation" r:id="rId4" imgW="4267200" imgH="4267200" progId="Equation.3">
              <p:embed/>
            </p:oleObj>
          </a:graphicData>
        </a:graphic>
      </p:graphicFrame>
      <p:graphicFrame>
        <p:nvGraphicFramePr>
          <p:cNvPr id="29700" name="Object 4" descr="Pink tissue paper"/>
          <p:cNvGraphicFramePr>
            <a:graphicFrameLocks noChangeAspect="1"/>
          </p:cNvGraphicFramePr>
          <p:nvPr/>
        </p:nvGraphicFramePr>
        <p:xfrm>
          <a:off x="3200400" y="1447800"/>
          <a:ext cx="2514600" cy="838200"/>
        </p:xfrm>
        <a:graphic>
          <a:graphicData uri="http://schemas.openxmlformats.org/presentationml/2006/ole">
            <p:oleObj spid="_x0000_s29727" name="Equation" r:id="rId5" imgW="14325600" imgH="4267200" progId="Equation.3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" y="6096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>
                <a:solidFill>
                  <a:srgbClr val="00B0F0"/>
                </a:solidFill>
                <a:latin typeface="Bookman Old Style" pitchFamily="18" charset="0"/>
              </a:rPr>
              <a:t>Iz II Njutnovog zakona </a:t>
            </a:r>
            <a:r>
              <a:rPr lang="sr-Latn-CS" sz="3200" b="1" dirty="0">
                <a:solidFill>
                  <a:srgbClr val="00B0F0"/>
                </a:solidFill>
              </a:rPr>
              <a:t>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8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3962400"/>
            <a:ext cx="3505200" cy="2895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0lja\Desktop\fizika\fizika-i-druge-nauk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pic>
        <p:nvPicPr>
          <p:cNvPr id="4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1" y="4114800"/>
            <a:ext cx="3352800" cy="2743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6477000"/>
          </a:xfrm>
        </p:spPr>
        <p:txBody>
          <a:bodyPr>
            <a:normAutofit/>
          </a:bodyPr>
          <a:lstStyle/>
          <a:p>
            <a:r>
              <a:rPr lang="sr-Latn-CS" sz="2700" b="1" i="1" dirty="0">
                <a:latin typeface="Bookman Old Style" pitchFamily="18" charset="0"/>
              </a:rPr>
              <a:t/>
            </a:r>
            <a:br>
              <a:rPr lang="sr-Latn-CS" sz="2700" b="1" i="1" dirty="0">
                <a:latin typeface="Bookman Old Style" pitchFamily="18" charset="0"/>
              </a:rPr>
            </a:br>
            <a:endParaRPr lang="en-US" dirty="0"/>
          </a:p>
        </p:txBody>
      </p:sp>
      <p:sp>
        <p:nvSpPr>
          <p:cNvPr id="5" name="Horizontal Scroll 4"/>
          <p:cNvSpPr/>
          <p:nvPr/>
        </p:nvSpPr>
        <p:spPr>
          <a:xfrm>
            <a:off x="0" y="0"/>
            <a:ext cx="8915400" cy="6705600"/>
          </a:xfrm>
          <a:prstGeom prst="horizontalScroll">
            <a:avLst/>
          </a:prstGeom>
          <a:solidFill>
            <a:schemeClr val="accent4">
              <a:lumMod val="75000"/>
            </a:schemeClr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3200" b="1" dirty="0">
                <a:solidFill>
                  <a:srgbClr val="66FF33"/>
                </a:solidFill>
                <a:latin typeface="Bookman Old Style" pitchFamily="18" charset="0"/>
              </a:rPr>
              <a:t>Otkrića u fizici ne proširuju samo naša saznanja o fizičkom svijetu, već imaju važnu, ponekad i odlučujuću ulogu u razvitku drugih nauka ( </a:t>
            </a:r>
            <a:r>
              <a:rPr lang="sr-Latn-CS" sz="3200" b="1" i="1" dirty="0">
                <a:solidFill>
                  <a:srgbClr val="0000CC"/>
                </a:solidFill>
                <a:latin typeface="Bookman Old Style" pitchFamily="18" charset="0"/>
              </a:rPr>
              <a:t>fizički zakoni koji opisuju prostiranje zvučnih talasa kroz razne sredine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,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 teorija gasova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,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sr-Latn-CS" sz="3200" b="1" i="1" dirty="0">
                <a:solidFill>
                  <a:schemeClr val="tx1"/>
                </a:solidFill>
                <a:latin typeface="Bookman Old Style" pitchFamily="18" charset="0"/>
              </a:rPr>
              <a:t>spektralna analiza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,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sr-Latn-CS" sz="3200" b="1" i="1" dirty="0">
                <a:solidFill>
                  <a:srgbClr val="C00000"/>
                </a:solidFill>
                <a:latin typeface="Bookman Old Style" pitchFamily="18" charset="0"/>
              </a:rPr>
              <a:t>mikroskop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,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sr-Latn-CS" sz="3200" b="1" i="1" dirty="0">
                <a:solidFill>
                  <a:srgbClr val="FF9900"/>
                </a:solidFill>
                <a:latin typeface="Bookman Old Style" pitchFamily="18" charset="0"/>
              </a:rPr>
              <a:t>teleskop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,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sr-Latn-CS" sz="3200" b="1" i="1" dirty="0">
                <a:solidFill>
                  <a:srgbClr val="00B0F0"/>
                </a:solidFill>
                <a:latin typeface="Bookman Old Style" pitchFamily="18" charset="0"/>
              </a:rPr>
              <a:t>rendgen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 itd</a:t>
            </a:r>
            <a:r>
              <a:rPr lang="sr-Latn-CS" sz="3200" b="1" dirty="0">
                <a:solidFill>
                  <a:srgbClr val="66FF33"/>
                </a:solidFill>
                <a:latin typeface="Bookman Old Style" pitchFamily="18" charset="0"/>
              </a:rPr>
              <a:t>.).</a:t>
            </a:r>
            <a:endParaRPr lang="en-US" sz="3200" dirty="0">
              <a:solidFill>
                <a:srgbClr val="66FF33"/>
              </a:solidFill>
            </a:endParaRPr>
          </a:p>
        </p:txBody>
      </p:sp>
      <p:pic>
        <p:nvPicPr>
          <p:cNvPr id="7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6999" y="4419600"/>
            <a:ext cx="2667001" cy="24384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667000"/>
            <a:ext cx="8686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Teorijska znanja stečena u 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fizici</a:t>
            </a:r>
            <a:r>
              <a:rPr lang="sr-Latn-CS" sz="3200" b="1" dirty="0">
                <a:solidFill>
                  <a:srgbClr val="00B0F0"/>
                </a:solidFill>
                <a:latin typeface="Bookman Old Style" pitchFamily="18" charset="0"/>
              </a:rPr>
              <a:t> </a:t>
            </a:r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praktičnu primjenu su našla u </a:t>
            </a:r>
            <a:r>
              <a:rPr lang="sr-Latn-CS" sz="3200" b="1" i="1" dirty="0">
                <a:solidFill>
                  <a:srgbClr val="FFC000"/>
                </a:solidFill>
                <a:latin typeface="Bookman Old Style" pitchFamily="18" charset="0"/>
              </a:rPr>
              <a:t>tehnici</a:t>
            </a:r>
            <a:r>
              <a:rPr lang="sr-Latn-CS" sz="3200" b="1" i="1" dirty="0">
                <a:solidFill>
                  <a:srgbClr val="A50021"/>
                </a:solidFill>
                <a:latin typeface="Bookman Old Style" pitchFamily="18" charset="0"/>
              </a:rPr>
              <a:t>.</a:t>
            </a:r>
            <a:r>
              <a:rPr lang="sr-Latn-CS" sz="3200" b="1" i="1" dirty="0">
                <a:solidFill>
                  <a:srgbClr val="00B0F0"/>
                </a:solidFill>
                <a:latin typeface="Bookman Old Style" pitchFamily="18" charset="0"/>
              </a:rPr>
              <a:t/>
            </a:r>
            <a:br>
              <a:rPr lang="sr-Latn-CS" sz="3200" b="1" i="1" dirty="0">
                <a:solidFill>
                  <a:srgbClr val="00B0F0"/>
                </a:solidFill>
                <a:latin typeface="Bookman Old Style" pitchFamily="18" charset="0"/>
              </a:rPr>
            </a:br>
            <a:endParaRPr lang="sr-Latn-CS" sz="3200" b="1" i="1" dirty="0">
              <a:solidFill>
                <a:srgbClr val="00B0F0"/>
              </a:solidFill>
              <a:latin typeface="Bookman Old Style" pitchFamily="18" charset="0"/>
            </a:endParaRPr>
          </a:p>
          <a:p>
            <a:r>
              <a:rPr lang="sr-Latn-CS" sz="3200" b="1" dirty="0">
                <a:solidFill>
                  <a:srgbClr val="FFFF00"/>
                </a:solidFill>
                <a:latin typeface="Bookman Old Style" pitchFamily="18" charset="0"/>
              </a:rPr>
              <a:t>Izgradnja mašina, mostova, brodova, aviona i raketa zasniva se na zakonima</a:t>
            </a:r>
            <a:r>
              <a:rPr lang="sr-Latn-CS" sz="3200" b="1" i="1" dirty="0">
                <a:solidFill>
                  <a:srgbClr val="A50021"/>
                </a:solidFill>
                <a:latin typeface="Bookman Old Style" pitchFamily="18" charset="0"/>
              </a:rPr>
              <a:t> 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fizike</a:t>
            </a:r>
            <a:r>
              <a:rPr lang="sr-Latn-CS" sz="3200" b="1" dirty="0">
                <a:solidFill>
                  <a:srgbClr val="FFFF00"/>
                </a:solidFill>
                <a:latin typeface="Bookman Old Style" pitchFamily="18" charset="0"/>
              </a:rPr>
              <a:t>.</a:t>
            </a:r>
            <a:r>
              <a:rPr lang="en-US" dirty="0">
                <a:latin typeface="Bookman Old Style" pitchFamily="18" charset="0"/>
              </a:rPr>
              <a:t/>
            </a:r>
            <a:br>
              <a:rPr lang="en-US" dirty="0">
                <a:latin typeface="Bookman Old Style" pitchFamily="18" charset="0"/>
              </a:rPr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457200"/>
            <a:ext cx="8686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i="1" dirty="0">
                <a:solidFill>
                  <a:srgbClr val="FF9900"/>
                </a:solidFill>
                <a:latin typeface="Bookman Old Style" pitchFamily="18" charset="0"/>
              </a:rPr>
              <a:t>Fizika uslovljava razvoj drugih nauka, međutim, postoji i obrnut uticaj (</a:t>
            </a:r>
            <a:r>
              <a:rPr lang="sr-Latn-CS" sz="3200" b="1" i="1" dirty="0">
                <a:latin typeface="Bookman Old Style" pitchFamily="18" charset="0"/>
              </a:rPr>
              <a:t>Mendeljejev periodni sistem elemenata</a:t>
            </a:r>
            <a:r>
              <a:rPr lang="sr-Latn-CS" sz="3200" b="1" i="1" dirty="0">
                <a:solidFill>
                  <a:srgbClr val="FF9900"/>
                </a:solidFill>
                <a:latin typeface="Bookman Old Style" pitchFamily="18" charset="0"/>
              </a:rPr>
              <a:t>).</a:t>
            </a:r>
            <a:endParaRPr lang="en-US" sz="3200" dirty="0"/>
          </a:p>
        </p:txBody>
      </p:sp>
      <p:pic>
        <p:nvPicPr>
          <p:cNvPr id="5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799" y="4343400"/>
            <a:ext cx="3124201" cy="2514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610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Radio, televizija, tranzistor rezultat su otkrića fizičara.</a:t>
            </a:r>
          </a:p>
          <a:p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Postoji široka perspektiva primjene Sunčeve energije, upotreba nuklearne energije, korišćenje termonuklearnih reakcija, laserske tehnike itd.</a:t>
            </a:r>
            <a:endParaRPr lang="en-US" sz="3200" dirty="0">
              <a:solidFill>
                <a:srgbClr val="A5002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3657600"/>
            <a:ext cx="8610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>
                <a:latin typeface="Bookman Old Style" pitchFamily="18" charset="0"/>
              </a:rPr>
              <a:t>Današnja 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fizika</a:t>
            </a:r>
            <a:r>
              <a:rPr lang="sr-Latn-CS" sz="3200" b="1" dirty="0">
                <a:latin typeface="Bookman Old Style" pitchFamily="18" charset="0"/>
              </a:rPr>
              <a:t> uslovljava sjutrašnju </a:t>
            </a:r>
            <a:r>
              <a:rPr lang="sr-Latn-CS" sz="3200" b="1" i="1" dirty="0">
                <a:solidFill>
                  <a:srgbClr val="FF9900"/>
                </a:solidFill>
                <a:latin typeface="Bookman Old Style" pitchFamily="18" charset="0"/>
              </a:rPr>
              <a:t>tehniku</a:t>
            </a:r>
            <a:r>
              <a:rPr lang="sr-Latn-CS" sz="3200" b="1" dirty="0">
                <a:latin typeface="Bookman Old Style" pitchFamily="18" charset="0"/>
              </a:rPr>
              <a:t>. Rezultati </a:t>
            </a:r>
            <a:r>
              <a:rPr lang="sr-Latn-CS" sz="3200" b="1" i="1" dirty="0">
                <a:solidFill>
                  <a:srgbClr val="FF9900"/>
                </a:solidFill>
                <a:latin typeface="Bookman Old Style" pitchFamily="18" charset="0"/>
              </a:rPr>
              <a:t>tehnike</a:t>
            </a:r>
            <a:r>
              <a:rPr lang="sr-Latn-CS" sz="3200" b="1" dirty="0">
                <a:latin typeface="Bookman Old Style" pitchFamily="18" charset="0"/>
              </a:rPr>
              <a:t> doprinose razvitku 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fizike</a:t>
            </a:r>
            <a:r>
              <a:rPr lang="sr-Latn-CS" sz="3200" b="1" dirty="0">
                <a:latin typeface="Bookman Old Style" pitchFamily="18" charset="0"/>
              </a:rPr>
              <a:t>. Savremena fizička laboratorija je složen tehnički   objekat.</a:t>
            </a:r>
            <a:endParaRPr lang="en-US" sz="3200" dirty="0"/>
          </a:p>
        </p:txBody>
      </p:sp>
      <p:pic>
        <p:nvPicPr>
          <p:cNvPr id="6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572000"/>
            <a:ext cx="2514600" cy="2286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534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Osnovni problemi 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fizike</a:t>
            </a:r>
            <a:r>
              <a:rPr lang="sr-Latn-CS" sz="3200" b="1" dirty="0">
                <a:latin typeface="Bookman Old Style" pitchFamily="18" charset="0"/>
              </a:rPr>
              <a:t> </a:t>
            </a:r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istovremeno su i problemi </a:t>
            </a:r>
            <a:r>
              <a:rPr lang="sr-Latn-CS" sz="3200" b="1" i="1" dirty="0">
                <a:solidFill>
                  <a:srgbClr val="FF9900"/>
                </a:solidFill>
                <a:latin typeface="Bookman Old Style" pitchFamily="18" charset="0"/>
              </a:rPr>
              <a:t>filozofije</a:t>
            </a:r>
            <a:r>
              <a:rPr lang="sr-Latn-CS" sz="3200" b="1" i="1" dirty="0">
                <a:solidFill>
                  <a:srgbClr val="A50021"/>
                </a:solidFill>
                <a:latin typeface="Bookman Old Style" pitchFamily="18" charset="0"/>
              </a:rPr>
              <a:t>. </a:t>
            </a:r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Pitanja materije, prostora, vremena, odnosa teorije i prakse nijesu samo oblast interesovanja </a:t>
            </a:r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fizike</a:t>
            </a:r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, nego i predmet filozofskih istraživanja.</a:t>
            </a:r>
            <a:endParaRPr lang="en-US" sz="3200" dirty="0"/>
          </a:p>
        </p:txBody>
      </p:sp>
      <p:pic>
        <p:nvPicPr>
          <p:cNvPr id="4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962400"/>
            <a:ext cx="3505200" cy="2895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91000"/>
            <a:ext cx="8763000" cy="2438400"/>
          </a:xfrm>
        </p:spPr>
        <p:txBody>
          <a:bodyPr>
            <a:normAutofit fontScale="90000"/>
          </a:bodyPr>
          <a:lstStyle/>
          <a:p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0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  <a:t>FIZIČKE VELIČINE. </a:t>
            </a:r>
            <a:b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  <a:t>MJERENJE. EKSPERIMENT. TEORIJA</a:t>
            </a:r>
            <a:b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  <a:t/>
            </a:r>
            <a:br>
              <a:rPr lang="sr-Latn-CS" sz="4400" b="1" i="1" u="sng" dirty="0">
                <a:solidFill>
                  <a:srgbClr val="FF9900"/>
                </a:solidFill>
                <a:latin typeface="Bookman Old Style" pitchFamily="18" charset="0"/>
              </a:rPr>
            </a:br>
            <a:r>
              <a:rPr lang="sr-Latn-CS" sz="2400" b="1" i="1" u="sng" dirty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sr-Latn-CS" sz="2400" b="1" i="1" u="sng" dirty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sr-Latn-CS" sz="2400" b="1" i="1" u="sng" dirty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sr-Latn-CS" sz="2400" b="1" i="1" u="sng" dirty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sr-Latn-CS" sz="2400" b="1" i="1" u="sng" dirty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sr-Latn-CS" sz="2400" b="1" i="1" u="sng" dirty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sr-Latn-CS" sz="3600" b="1" i="1" dirty="0">
                <a:solidFill>
                  <a:srgbClr val="66FF33"/>
                </a:solidFill>
                <a:latin typeface="Bookman Old Style" pitchFamily="18" charset="0"/>
              </a:rPr>
              <a:t>Fizičke veličine </a:t>
            </a:r>
            <a:r>
              <a:rPr lang="sr-Latn-CS" sz="3600" b="1" i="1" dirty="0">
                <a:solidFill>
                  <a:srgbClr val="FFFF00"/>
                </a:solidFill>
                <a:latin typeface="Bookman Old Style" pitchFamily="18" charset="0"/>
              </a:rPr>
              <a:t>se dijele na: </a:t>
            </a:r>
            <a:r>
              <a:rPr lang="sr-Latn-CS" sz="3600" b="1" i="1" dirty="0">
                <a:solidFill>
                  <a:srgbClr val="C00000"/>
                </a:solidFill>
                <a:latin typeface="Bookman Old Style" pitchFamily="18" charset="0"/>
              </a:rPr>
              <a:t>osnovne</a:t>
            </a:r>
            <a:r>
              <a:rPr lang="sr-Latn-CS" sz="3600" b="1" i="1" dirty="0">
                <a:solidFill>
                  <a:srgbClr val="FFFF00"/>
                </a:solidFill>
                <a:latin typeface="Bookman Old Style" pitchFamily="18" charset="0"/>
              </a:rPr>
              <a:t> i </a:t>
            </a:r>
            <a:r>
              <a:rPr lang="sr-Latn-CS" sz="3600" b="1" i="1" dirty="0">
                <a:solidFill>
                  <a:srgbClr val="C00000"/>
                </a:solidFill>
                <a:latin typeface="Bookman Old Style" pitchFamily="18" charset="0"/>
              </a:rPr>
              <a:t>izvedene</a:t>
            </a:r>
            <a:r>
              <a:rPr lang="sr-Latn-CS" sz="3600" b="1" i="1" dirty="0">
                <a:solidFill>
                  <a:srgbClr val="FFFF00"/>
                </a:solidFill>
                <a:latin typeface="Bookman Old Style" pitchFamily="18" charset="0"/>
              </a:rPr>
              <a:t>.</a:t>
            </a:r>
            <a:endParaRPr lang="en-US" sz="3600" dirty="0">
              <a:latin typeface="Bookman Old Style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04800" y="2895600"/>
            <a:ext cx="8610600" cy="2286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Fizičke veličine 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kvantitativno karakterišu neko svojstvo (osobinu) fizičkog objekta ili procesa.(masa, sila itd.)</a:t>
            </a:r>
            <a:endParaRPr lang="en-US" sz="3200" dirty="0"/>
          </a:p>
        </p:txBody>
      </p:sp>
      <p:pic>
        <p:nvPicPr>
          <p:cNvPr id="6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0"/>
            <a:ext cx="2819400" cy="25908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8392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i="1" dirty="0">
                <a:solidFill>
                  <a:srgbClr val="66FF33"/>
                </a:solidFill>
                <a:latin typeface="Bookman Old Style" pitchFamily="18" charset="0"/>
              </a:rPr>
              <a:t>Osnovne fizičke veličine su </a:t>
            </a:r>
            <a:r>
              <a:rPr lang="sr-Latn-CS" sz="3200" b="1" i="1" dirty="0">
                <a:solidFill>
                  <a:srgbClr val="FFFF00"/>
                </a:solidFill>
                <a:latin typeface="Bookman Old Style" pitchFamily="18" charset="0"/>
              </a:rPr>
              <a:t>: dužina , vrijeme , masa , temperatura , jačina struje , jačina svjetlosti i količina supstancije.</a:t>
            </a:r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   </a:t>
            </a:r>
            <a:r>
              <a:rPr lang="sr-Latn-CS" dirty="0">
                <a:latin typeface="Bookman Old Style" pitchFamily="18" charset="0"/>
              </a:rPr>
              <a:t/>
            </a:r>
            <a:br>
              <a:rPr lang="sr-Latn-CS" dirty="0">
                <a:latin typeface="Bookman Old Style" pitchFamily="18" charset="0"/>
              </a:rPr>
            </a:br>
            <a:r>
              <a:rPr lang="sr-Latn-CS" b="1" dirty="0">
                <a:latin typeface="Bookman Old Style" pitchFamily="18" charset="0"/>
              </a:rPr>
              <a:t> 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2209801"/>
            <a:ext cx="3962400" cy="4524315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Sve ostale fizičke veličine su </a:t>
            </a:r>
            <a:r>
              <a:rPr lang="sr-Latn-CS" sz="3200" b="1" i="1" dirty="0">
                <a:solidFill>
                  <a:srgbClr val="3333CC"/>
                </a:solidFill>
                <a:latin typeface="Bookman Old Style" pitchFamily="18" charset="0"/>
              </a:rPr>
              <a:t>izvedene (složene)</a:t>
            </a:r>
            <a:r>
              <a:rPr lang="sr-Latn-CS" sz="3200" b="1" dirty="0">
                <a:solidFill>
                  <a:srgbClr val="3333CC"/>
                </a:solidFill>
                <a:latin typeface="Bookman Old Style" pitchFamily="18" charset="0"/>
              </a:rPr>
              <a:t> </a:t>
            </a:r>
            <a:r>
              <a:rPr lang="sr-Latn-CS" sz="3200" b="1" dirty="0">
                <a:solidFill>
                  <a:srgbClr val="A50021"/>
                </a:solidFill>
                <a:latin typeface="Bookman Old Style" pitchFamily="18" charset="0"/>
              </a:rPr>
              <a:t>i mogu se napisati kao proizvod ili količnik osnovnih fizičkih veličina. </a:t>
            </a:r>
            <a:endParaRPr lang="en-US" sz="3200" dirty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5638800" y="2057400"/>
          <a:ext cx="1752600" cy="1447800"/>
        </p:xfrm>
        <a:graphic>
          <a:graphicData uri="http://schemas.openxmlformats.org/presentationml/2006/ole">
            <p:oleObj spid="_x0000_s39958" name="Equation" r:id="rId3" imgW="10972800" imgH="9448800" progId="Equation.3">
              <p:embed/>
            </p:oleObj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4572000" y="3733800"/>
          <a:ext cx="3962400" cy="2057400"/>
        </p:xfrm>
        <a:graphic>
          <a:graphicData uri="http://schemas.openxmlformats.org/presentationml/2006/ole">
            <p:oleObj spid="_x0000_s39959" name="Equation" r:id="rId4" imgW="30175200" imgH="14020800" progId="Equation.3">
              <p:embed/>
            </p:oleObj>
          </a:graphicData>
        </a:graphic>
      </p:graphicFrame>
      <p:pic>
        <p:nvPicPr>
          <p:cNvPr id="7" name="Picture 1" descr="C:\Documents and Settings\0lja\Desktop\fizika\atome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15200" y="5257800"/>
            <a:ext cx="1828800" cy="1600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5316</TotalTime>
  <Words>582</Words>
  <Application>Microsoft Office PowerPoint</Application>
  <PresentationFormat>On-screen Show (4:3)</PresentationFormat>
  <Paragraphs>93</Paragraphs>
  <Slides>23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Paper</vt:lpstr>
      <vt:lpstr>Equation</vt:lpstr>
      <vt:lpstr>   FIZIKA-FUNDAMENTALNA PRIRODNA NAUKA.  FIZIKA I OSTALE NAUKE   Predmet izučavanja svih prirodnih nauka su materija i njene promjene.        </vt:lpstr>
      <vt:lpstr>Slide 2</vt:lpstr>
      <vt:lpstr>Slide 3</vt:lpstr>
      <vt:lpstr> </vt:lpstr>
      <vt:lpstr>Slide 5</vt:lpstr>
      <vt:lpstr>Slide 6</vt:lpstr>
      <vt:lpstr>Slide 7</vt:lpstr>
      <vt:lpstr>                       FIZIČKE VELIČINE.  MJERENJE. EKSPERIMENT. TEORIJA        Fizičke veličine se dijele na: osnovne i izvedene.</vt:lpstr>
      <vt:lpstr>Slide 9</vt:lpstr>
      <vt:lpstr>Slide 10</vt:lpstr>
      <vt:lpstr>                                                Mjerenja mogu biti: neposredna                 ( direktna ) i posredna ( indirektna ). </vt:lpstr>
      <vt:lpstr>Slide 12</vt:lpstr>
      <vt:lpstr>Slide 13</vt:lpstr>
      <vt:lpstr>Slide 14</vt:lpstr>
      <vt:lpstr>Fizička teorija nastaje postupno. Najprije se na osnovu nekih činjenica formiraju pretpostavke (hipoteze) o fizičkim objektima i pojavama koje se proučavaju. Ako se hipoteza eksperimentalno dokaže, ona prerasta u fizičku teoriju.   </vt:lpstr>
      <vt:lpstr>Slide 16</vt:lpstr>
      <vt:lpstr>         </vt:lpstr>
      <vt:lpstr>Slide 18</vt:lpstr>
      <vt:lpstr>Slide 19</vt:lpstr>
      <vt:lpstr>Slide 20</vt:lpstr>
      <vt:lpstr>JEDINICE FIZIČKIH VELIČINA          Za osnovne fizičke veličine definisane su odgovarajuće jedinice koje čine osnovu Međunarodnog (SI) sistema jedinica. </vt:lpstr>
      <vt:lpstr>Slide 22</vt:lpstr>
      <vt:lpstr>Slide 23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FIZIKA-FUNDAMENTALNA PRIRODNA NAUKA.  FIZIKA I OSTALE NAUKE      Predmet izučavanja svih prirodnih nauka su materija i njene promjene.   Materija je objektivna stvarnost,koja postoji nezavisno od čovjekove svijesti.   FIZIKA izučava:  -svojstva i strukturu materije; -mehaničke, toplotne, elektromagnetne, molekularne, atomske i druge pojave.</dc:title>
  <dc:creator>CHANGE_ME</dc:creator>
  <cp:lastModifiedBy>Windows User</cp:lastModifiedBy>
  <cp:revision>50</cp:revision>
  <dcterms:created xsi:type="dcterms:W3CDTF">2016-07-31T08:34:22Z</dcterms:created>
  <dcterms:modified xsi:type="dcterms:W3CDTF">2020-10-06T19:17:43Z</dcterms:modified>
</cp:coreProperties>
</file>