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763" r:id="rId4"/>
    <p:sldId id="266" r:id="rId5"/>
    <p:sldId id="853" r:id="rId6"/>
    <p:sldId id="855" r:id="rId7"/>
    <p:sldId id="773" r:id="rId8"/>
    <p:sldId id="854" r:id="rId9"/>
    <p:sldId id="856" r:id="rId10"/>
    <p:sldId id="859" r:id="rId11"/>
    <p:sldId id="912" r:id="rId12"/>
    <p:sldId id="764" r:id="rId13"/>
    <p:sldId id="862" r:id="rId14"/>
    <p:sldId id="858" r:id="rId15"/>
    <p:sldId id="865" r:id="rId16"/>
    <p:sldId id="863" r:id="rId17"/>
    <p:sldId id="874" r:id="rId18"/>
    <p:sldId id="879" r:id="rId19"/>
    <p:sldId id="898" r:id="rId20"/>
    <p:sldId id="896" r:id="rId21"/>
    <p:sldId id="906" r:id="rId22"/>
    <p:sldId id="907" r:id="rId23"/>
    <p:sldId id="264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ADA1-86A2-4889-8403-023DADB5A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732AF-D1AF-4F61-A3CF-DB6841AD2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A479C-B003-4F6B-9F08-2D0C20D9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4BE37-BBA6-49BA-AFE6-5DB7F90E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28C7A-2419-403A-8990-DB405023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5912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80BF-E3E4-4188-B9AD-80BD52E5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D12B3-24AD-46FF-B411-766F6B150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BBEFF-D153-4A25-9EDB-3DEC27A5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90EF9-6AF1-4771-8E29-8FAB7780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36A66-1BE6-4C87-8B43-33A098A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7073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30D5B-BAF4-421D-907B-6C0A425BD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60F0A-BC16-4EE3-9306-210D4940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BD0A5-6F68-419D-8183-8F9B2715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76C25-C063-4139-B119-332481FF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E68E3-609D-455B-A984-A28D3878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3645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lagođeni izgled">
    <p:bg>
      <p:bgPr>
        <a:solidFill>
          <a:srgbClr val="0D1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85709" y="6357958"/>
            <a:ext cx="1682744" cy="280966"/>
          </a:xfrm>
        </p:spPr>
        <p:txBody>
          <a:bodyPr/>
          <a:lstStyle>
            <a:lvl1pPr>
              <a:defRPr b="1">
                <a:solidFill>
                  <a:srgbClr val="F6B94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Sanda</a:t>
            </a:r>
            <a:r>
              <a:rPr lang="en-US" dirty="0"/>
              <a:t> 2015.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571461" y="1643051"/>
            <a:ext cx="11144328" cy="4071937"/>
          </a:xfrm>
        </p:spPr>
        <p:txBody>
          <a:bodyPr/>
          <a:lstStyle>
            <a:lvl1pPr>
              <a:buClr>
                <a:srgbClr val="F6B940"/>
              </a:buClr>
              <a:defRPr>
                <a:solidFill>
                  <a:srgbClr val="FFFFFF"/>
                </a:solidFill>
                <a:effectLst/>
              </a:defRPr>
            </a:lvl1pPr>
            <a:lvl2pPr>
              <a:buClr>
                <a:srgbClr val="DF980B"/>
              </a:buClr>
              <a:defRPr>
                <a:solidFill>
                  <a:srgbClr val="FFFFFF"/>
                </a:solidFill>
                <a:effectLst/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/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235028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783E-C965-4CDD-BC0B-DDA8C1BB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D2A1-17AC-4ED2-B2B8-FED280CD0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8E822-F281-46D2-8AEE-7AA95372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7BABD-3C57-42A2-8FA1-5A6A58E7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80615-D696-445D-BD2E-312D4BF7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67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BCBB-F81D-45AA-9789-F06FCEEA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F5046-AB0B-49E8-B12D-7BA2260FA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EC29F-8151-42B8-A391-061A23F4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8933F-89D1-4191-B6D6-338A2CAA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8E6C8-B0CA-4B48-A97B-2340BABA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2011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C98D-E59C-4CBA-9476-EC581215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7E86-1688-4FA3-8150-C895C9341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8E801-CBC1-439B-B42F-982718679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38EC1-F0B2-4B1F-8D34-00F9FD65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93DAB-1D4F-4EA9-8B24-6AA8A076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364A8-6D49-4589-9B8C-623C1FFC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5360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986E-E130-4DD4-A5F8-2055E82E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6D3CB-AC2A-424A-9F92-28FEE0F58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B56F6-0CF5-44C3-8EB5-BCAC3D4CB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F762D-35BB-46EF-8E91-118A3B057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34416-2CA2-4F2B-8EC3-AE610C144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FF28D-7EDA-4513-82F4-3D5C983C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4A5A13-0ED8-4AD8-AF5E-7A24A0F9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DD1A1-3C0D-4BFC-8927-8144077B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9539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B0DA-4176-4319-945F-43398789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30B43-588C-411B-B2CA-6BDD60EA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510B5-3E50-4590-9438-882271E9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4A8E7-CA25-423B-9F02-DCE26E87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0626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ABFAF-0555-4175-92D3-BA7E85D0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52191-E867-4A8C-B04C-FA3179A1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3B87E-B2DF-41AE-8FA2-F46D167B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4768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F091-CEA2-4685-8541-F5F091A0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EF12D-E3C9-429B-B199-2A4081693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336F4-5BB9-45CB-A82F-EAACB1A3E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08A82-56FF-478A-B213-B1695A7D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BD64-5A69-468D-A914-B2D3E338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7E4A3-5FA8-4D9E-A17C-B6CC232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6904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26A87-6253-4D6B-AE3D-B90BF272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C0CAB-A5D7-4EA7-B1E5-2F28EA334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1F227-8B42-4A7A-A0F1-AAC8E3DCB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27D3-F5A2-4EA3-B188-93D55218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D8F90-729A-4679-9CC4-C959D451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7EAA-DCFF-46FF-B569-7E1FAE60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74763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3089D-0846-4E41-83AD-46FF2F18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79B8-46E6-409C-9BFF-B95F93E66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53BF7-6F82-4221-8640-500A71304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4AD9-6897-44FC-80C9-B88A99D8470B}" type="datetimeFigureOut">
              <a:rPr lang="sr-Latn-ME" smtClean="0"/>
              <a:t>21.1.2019.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80596-24A9-44DD-B2CD-7712FB5A5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D42B8-5E20-4D08-885D-79A727FDE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B036-F5F1-413C-B8A9-1CB0694331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789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1EA50-68A1-4D94-9B82-AF9F6B229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sr-Latn-ME" sz="4400" dirty="0">
                <a:solidFill>
                  <a:srgbClr val="000000"/>
                </a:solidFill>
              </a:rPr>
              <a:t>MS WORD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E59AB-8C06-443E-BAF3-3946EE6BA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sr-Latn-ME" sz="1800" dirty="0">
                <a:solidFill>
                  <a:srgbClr val="000000"/>
                </a:solidFill>
              </a:rPr>
              <a:t>Rad sa slikama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0991FD-F213-4E49-8DC3-B0207A3A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70" y="1851561"/>
            <a:ext cx="4141760" cy="40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8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3.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/>
          </p:nvPr>
        </p:nvGraphicFramePr>
        <p:xfrm>
          <a:off x="2207568" y="1556793"/>
          <a:ext cx="8062616" cy="26898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06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436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r-HR" sz="2400" b="1" i="1" dirty="0"/>
                        <a:t>Slike</a:t>
                      </a:r>
                      <a:r>
                        <a:rPr lang="hr-HR" sz="2400" b="0" dirty="0"/>
                        <a:t> </a:t>
                      </a:r>
                      <a:r>
                        <a:rPr lang="hr-HR" sz="2400" b="1" i="1" dirty="0"/>
                        <a:t>3</a:t>
                      </a:r>
                      <a:r>
                        <a:rPr lang="hr-HR" sz="2400" b="0" dirty="0"/>
                        <a:t> i </a:t>
                      </a:r>
                      <a:r>
                        <a:rPr lang="hr-HR" sz="2400" b="1" i="1" dirty="0"/>
                        <a:t>4</a:t>
                      </a:r>
                      <a:r>
                        <a:rPr lang="hr-HR" sz="2400" b="0" dirty="0"/>
                        <a:t> premjestiti kako pokazuje primjer (unutar pripadajućih cjelina). Podesiti </a:t>
                      </a:r>
                      <a:r>
                        <a:rPr lang="hr-HR" sz="2400" b="1" i="1" dirty="0"/>
                        <a:t>obostrano poravnanje </a:t>
                      </a:r>
                      <a:r>
                        <a:rPr lang="hr-HR" sz="2400" b="0" dirty="0"/>
                        <a:t>na cijeli tekst.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771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Oko umetnutih slika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prelomiti tekst</a:t>
                      </a:r>
                      <a:r>
                        <a:rPr kumimoji="0" lang="hr-HR" sz="2400" b="0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2400" b="0" dirty="0"/>
                        <a:t>kako pokazuje primjer.</a:t>
                      </a:r>
                      <a:endParaRPr kumimoji="0" lang="hr-HR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74" y="4519511"/>
            <a:ext cx="8964488" cy="20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88641"/>
            <a:ext cx="8753408" cy="61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1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5862-FCB9-4760-86FE-317C6289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sr-Latn-ME">
                <a:solidFill>
                  <a:srgbClr val="FFFFFF"/>
                </a:solidFill>
              </a:rPr>
              <a:t>Oblikovanje slike</a:t>
            </a:r>
          </a:p>
        </p:txBody>
      </p:sp>
      <p:pic>
        <p:nvPicPr>
          <p:cNvPr id="6" name="Slika 20">
            <a:extLst>
              <a:ext uri="{FF2B5EF4-FFF2-40B4-BE49-F238E27FC236}">
                <a16:creationId xmlns:a16="http://schemas.microsoft.com/office/drawing/2014/main" id="{E0850390-1258-4EBA-81A5-7A443984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9" y="478232"/>
            <a:ext cx="3263043" cy="278990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1E7012-CD19-4AA8-8F1B-8056DD871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3615382"/>
            <a:ext cx="3662730" cy="2737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068F-64F8-4342-AD17-3C763D75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Sliku je moguće izrezati prema odgovarajućem obliku. </a:t>
            </a:r>
          </a:p>
          <a:p>
            <a:pPr marL="0" indent="0">
              <a:buNone/>
            </a:pPr>
            <a:endParaRPr lang="sr-Latn-M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8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4.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80274"/>
              </p:ext>
            </p:extLst>
          </p:nvPr>
        </p:nvGraphicFramePr>
        <p:xfrm>
          <a:off x="2135561" y="2733503"/>
          <a:ext cx="4680521" cy="112725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68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286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r-HR" sz="2400" dirty="0"/>
                        <a:t>Sliku 6 izrezati </a:t>
                      </a:r>
                      <a:r>
                        <a:rPr lang="hr-HR" sz="2400" b="1" i="1" dirty="0"/>
                        <a:t>na zadani oblik. </a:t>
                      </a:r>
                      <a:endParaRPr lang="hr-HR" sz="2400" b="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060848"/>
            <a:ext cx="2880320" cy="25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Oblikovanje slike - Rub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Moguće je mijenjati </a:t>
            </a:r>
            <a:r>
              <a:rPr lang="en-US" sz="2000" b="1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boju 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crte, </a:t>
            </a:r>
            <a:r>
              <a:rPr lang="en-US" sz="2000" b="1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širinu crte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izgled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crte…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42B121-78E5-4FB1-95DE-F4F740D4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083587"/>
            <a:ext cx="6553545" cy="4698768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FC51249-EA44-4C9E-9891-A74EFCF28156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2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5.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/>
          </p:nvPr>
        </p:nvGraphicFramePr>
        <p:xfrm>
          <a:off x="2063554" y="1844824"/>
          <a:ext cx="4176463" cy="459987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286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r-HR" sz="2400" i="1" dirty="0"/>
                        <a:t>Sliku</a:t>
                      </a:r>
                      <a:r>
                        <a:rPr lang="hr-HR" sz="2400" dirty="0"/>
                        <a:t> 6 uokviriti </a:t>
                      </a:r>
                      <a:r>
                        <a:rPr lang="hr-HR" sz="2400" b="1" i="0" dirty="0"/>
                        <a:t>na način koji pokazuje slika</a:t>
                      </a:r>
                      <a:r>
                        <a:rPr lang="hr-HR" sz="2400" b="1" i="0" baseline="0" dirty="0"/>
                        <a:t> (širina 6 </a:t>
                      </a:r>
                      <a:r>
                        <a:rPr lang="hr-HR" sz="2400" b="1" i="0" baseline="0" dirty="0" err="1"/>
                        <a:t>pt</a:t>
                      </a:r>
                      <a:r>
                        <a:rPr lang="hr-HR" sz="2400" b="1" i="0" baseline="0" dirty="0"/>
                        <a:t>).</a:t>
                      </a:r>
                      <a:r>
                        <a:rPr lang="hr-HR" sz="2400" b="1" i="0" dirty="0"/>
                        <a:t> </a:t>
                      </a:r>
                      <a:endParaRPr lang="hr-HR" sz="2400" b="0" i="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86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r-HR" sz="2400" b="1" i="1" dirty="0">
                          <a:solidFill>
                            <a:schemeClr val="bg2"/>
                          </a:solidFill>
                        </a:rPr>
                        <a:t>Sliku 4 </a:t>
                      </a:r>
                      <a:r>
                        <a:rPr lang="hr-HR" sz="2400" dirty="0">
                          <a:solidFill>
                            <a:schemeClr val="bg2"/>
                          </a:solidFill>
                        </a:rPr>
                        <a:t>uokviriti </a:t>
                      </a:r>
                      <a:r>
                        <a:rPr lang="hr-HR" sz="2400" b="0" i="0" dirty="0">
                          <a:solidFill>
                            <a:schemeClr val="bg2"/>
                          </a:solidFill>
                        </a:rPr>
                        <a:t>na sljedeći način:</a:t>
                      </a:r>
                    </a:p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r-HR" sz="2400" b="1" i="1" dirty="0">
                          <a:solidFill>
                            <a:schemeClr val="bg2"/>
                          </a:solidFill>
                        </a:rPr>
                        <a:t>Više crta; Stil crte; širina 6t;  trostruko slaganje; </a:t>
                      </a:r>
                      <a:r>
                        <a:rPr lang="hr-HR" sz="2400" b="0" i="0" dirty="0">
                          <a:solidFill>
                            <a:schemeClr val="bg2"/>
                          </a:solidFill>
                        </a:rPr>
                        <a:t>spajanje:</a:t>
                      </a:r>
                      <a:r>
                        <a:rPr lang="hr-HR" sz="2400" b="0" i="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hr-HR" sz="2400" b="1" i="1" dirty="0">
                          <a:solidFill>
                            <a:schemeClr val="bg2"/>
                          </a:solidFill>
                        </a:rPr>
                        <a:t>Kosina;</a:t>
                      </a:r>
                      <a:r>
                        <a:rPr lang="hr-HR" sz="2400" b="1" i="1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hr-HR" sz="2400" b="0" i="0" baseline="0" dirty="0">
                          <a:solidFill>
                            <a:schemeClr val="bg2"/>
                          </a:solidFill>
                        </a:rPr>
                        <a:t>boja: </a:t>
                      </a:r>
                      <a:r>
                        <a:rPr lang="hr-HR" sz="2400" b="1" i="1" baseline="0" dirty="0">
                          <a:solidFill>
                            <a:schemeClr val="bg2"/>
                          </a:solidFill>
                        </a:rPr>
                        <a:t>plava</a:t>
                      </a:r>
                      <a:endParaRPr lang="hr-HR" sz="2400" b="0" i="1" dirty="0">
                        <a:solidFill>
                          <a:schemeClr val="bg2"/>
                        </a:solidFill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60649"/>
            <a:ext cx="3384376" cy="3027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3467879"/>
            <a:ext cx="3384375" cy="28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1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slike - Efekti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9" name="Grupa 8"/>
          <p:cNvGrpSpPr/>
          <p:nvPr/>
        </p:nvGrpSpPr>
        <p:grpSpPr>
          <a:xfrm>
            <a:off x="5637257" y="2368988"/>
            <a:ext cx="4873962" cy="3248351"/>
            <a:chOff x="4216980" y="2785221"/>
            <a:chExt cx="4642826" cy="3113641"/>
          </a:xfrm>
        </p:grpSpPr>
        <p:pic>
          <p:nvPicPr>
            <p:cNvPr id="6" name="Picture 9" descr="wo252"/>
            <p:cNvPicPr>
              <a:picLocks noChangeAspect="1" noChangeArrowheads="1"/>
            </p:cNvPicPr>
            <p:nvPr/>
          </p:nvPicPr>
          <p:blipFill rotWithShape="1">
            <a:blip r:embed="rId2"/>
            <a:srcRect t="7657"/>
            <a:stretch/>
          </p:blipFill>
          <p:spPr bwMode="auto">
            <a:xfrm>
              <a:off x="4222718" y="2785221"/>
              <a:ext cx="4637088" cy="311364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216980" y="3103725"/>
              <a:ext cx="1439863" cy="2711450"/>
            </a:xfrm>
            <a:prstGeom prst="roundRect">
              <a:avLst>
                <a:gd name="adj" fmla="val 202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268760"/>
            <a:ext cx="3528392" cy="5213984"/>
          </a:xfrm>
          <a:prstGeom prst="rect">
            <a:avLst/>
          </a:prstGeom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626400" y="2477990"/>
            <a:ext cx="863600" cy="2301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5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27F753-3525-4061-883F-FB2C6560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116" b="33972"/>
          <a:stretch/>
        </p:blipFill>
        <p:spPr>
          <a:xfrm>
            <a:off x="6170430" y="420264"/>
            <a:ext cx="5169474" cy="400761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Prilagođavanje slike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0505" y="1554163"/>
            <a:ext cx="5501067" cy="4525962"/>
          </a:xfrm>
        </p:spPr>
        <p:txBody>
          <a:bodyPr/>
          <a:lstStyle/>
          <a:p>
            <a:pPr algn="just"/>
            <a:r>
              <a:rPr lang="hr-HR" dirty="0"/>
              <a:t>Sliku je moguće podesiti s obzirom </a:t>
            </a:r>
            <a:r>
              <a:rPr lang="hr-HR" b="1" dirty="0"/>
              <a:t>na svjetlinu </a:t>
            </a:r>
            <a:r>
              <a:rPr lang="hr-HR" dirty="0"/>
              <a:t>i </a:t>
            </a:r>
            <a:r>
              <a:rPr lang="hr-HR" b="1" dirty="0"/>
              <a:t>kontrast, </a:t>
            </a:r>
            <a:r>
              <a:rPr lang="hr-HR" dirty="0"/>
              <a:t>moguće ju je </a:t>
            </a:r>
            <a:r>
              <a:rPr lang="hr-HR" b="1" dirty="0"/>
              <a:t>izoštriti </a:t>
            </a:r>
            <a:r>
              <a:rPr lang="hr-HR" dirty="0"/>
              <a:t>ili</a:t>
            </a:r>
            <a:r>
              <a:rPr lang="hr-HR" b="1" dirty="0"/>
              <a:t> ublažiti.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5" descr="wo268"/>
          <p:cNvPicPr>
            <a:picLocks noChangeAspect="1" noChangeArrowheads="1"/>
          </p:cNvPicPr>
          <p:nvPr/>
        </p:nvPicPr>
        <p:blipFill rotWithShape="1">
          <a:blip r:embed="rId3"/>
          <a:srcRect l="1779" t="3184" r="32804" b="7457"/>
          <a:stretch/>
        </p:blipFill>
        <p:spPr bwMode="auto">
          <a:xfrm>
            <a:off x="2056028" y="3625844"/>
            <a:ext cx="3572740" cy="237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/>
          <a:srcRect t="49842"/>
          <a:stretch/>
        </p:blipFill>
        <p:spPr bwMode="auto">
          <a:xfrm>
            <a:off x="5628769" y="4838617"/>
            <a:ext cx="438341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338678" y="929903"/>
            <a:ext cx="712895" cy="26520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079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D06514-A300-4475-A81C-889A09C84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9"/>
          <a:stretch/>
        </p:blipFill>
        <p:spPr>
          <a:xfrm>
            <a:off x="6567269" y="2055120"/>
            <a:ext cx="3616060" cy="285948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slike – Rotiranje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7528" y="1539376"/>
            <a:ext cx="4392488" cy="4525962"/>
          </a:xfrm>
        </p:spPr>
        <p:txBody>
          <a:bodyPr/>
          <a:lstStyle/>
          <a:p>
            <a:r>
              <a:rPr lang="hr-HR" dirty="0"/>
              <a:t>Sliku je moguće </a:t>
            </a:r>
            <a:r>
              <a:rPr lang="hr-HR" b="1" i="1" dirty="0" err="1"/>
              <a:t>rotitati</a:t>
            </a:r>
            <a:r>
              <a:rPr lang="hr-HR" b="1" i="1" dirty="0"/>
              <a:t> 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877362" y="3168125"/>
            <a:ext cx="435935" cy="31673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8068823" y="3463191"/>
            <a:ext cx="1877450" cy="1269343"/>
          </a:xfrm>
          <a:prstGeom prst="roundRect">
            <a:avLst>
              <a:gd name="adj" fmla="val 8291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12" name="Picture 5" descr="wo2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261" y="4437111"/>
            <a:ext cx="3598055" cy="21340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18" descr="wo2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6301" y="2546707"/>
            <a:ext cx="26606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4020735" y="2538379"/>
            <a:ext cx="576263" cy="5032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789887" y="3805773"/>
            <a:ext cx="1856373" cy="1418896"/>
          </a:xfrm>
          <a:prstGeom prst="wedgeRectCallout">
            <a:avLst>
              <a:gd name="adj1" fmla="val 77329"/>
              <a:gd name="adj2" fmla="val -11954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Rotiranje korištenjem zelene oznake.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0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Oblikovanje slike – Odraz u ogledalu horizontalno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556792"/>
            <a:ext cx="5688632" cy="4417966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6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34A11-67F7-4A53-8708-F2CC6B84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sr-Latn-ME">
                <a:solidFill>
                  <a:srgbClr val="FFFFFF"/>
                </a:solidFill>
              </a:rPr>
              <a:t>Umetanje slika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C960DA-3AF1-4CD2-9644-7A6DA0021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" r="1" b="125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A54B-9546-400A-A750-D07CBFE85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Word omogućava </a:t>
            </a:r>
            <a:r>
              <a:rPr lang="hr-HR" b="1" i="1" dirty="0">
                <a:solidFill>
                  <a:srgbClr val="FFFFFF"/>
                </a:solidFill>
              </a:rPr>
              <a:t>umetanje slika </a:t>
            </a:r>
            <a:r>
              <a:rPr lang="hr-HR" dirty="0">
                <a:solidFill>
                  <a:srgbClr val="FFFFFF"/>
                </a:solidFill>
              </a:rPr>
              <a:t>u dokument.</a:t>
            </a:r>
          </a:p>
          <a:p>
            <a:pPr marL="0" indent="0">
              <a:buNone/>
            </a:pPr>
            <a:endParaRPr lang="sr-Latn-M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57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slike – Odraz u ogledalu vertikalno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Content Placeholder 5" descr="wo27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9577" y="1952357"/>
            <a:ext cx="7561263" cy="3744912"/>
          </a:xfrm>
          <a:noFill/>
        </p:spPr>
      </p:pic>
    </p:spTree>
    <p:extLst>
      <p:ext uri="{BB962C8B-B14F-4D97-AF65-F5344CB8AC3E}">
        <p14:creationId xmlns:p14="http://schemas.microsoft.com/office/powerpoint/2010/main" val="4237698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Umjetnički efekti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Na slike se mogu primijeniti 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"umjetnički" efekti 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koji omogućavaju da slika bude sličnija 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skici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crtežu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ili 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umjetničkoj slici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Sanda 2015.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3140968"/>
            <a:ext cx="7128792" cy="32716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1942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4E7DAA0-1645-4A83-8F44-8E2D46D84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27" y="1469171"/>
            <a:ext cx="6658708" cy="390158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Umjetnički efekti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42535" y="1487242"/>
            <a:ext cx="4308097" cy="4378986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Neki od efekata: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Skica olovkom,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Crtež,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Akvarel spužvom,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Mjehurići mozaika,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Staklo,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Blage pastele,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Ovijanje plastikom,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Fotokopija,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Potezi bojom…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221269" y="2034910"/>
            <a:ext cx="874731" cy="2299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77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A499E-E8BC-4E26-A5AE-0796ECD4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9682"/>
            <a:ext cx="10515600" cy="7434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ME" sz="4000" dirty="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271665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1.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958751"/>
              </p:ext>
            </p:extLst>
          </p:nvPr>
        </p:nvGraphicFramePr>
        <p:xfrm>
          <a:off x="2166910" y="1571613"/>
          <a:ext cx="8062616" cy="25774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06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4916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r-HR" sz="2400" dirty="0"/>
                        <a:t>Otvoriti datoteku </a:t>
                      </a:r>
                      <a:r>
                        <a:rPr lang="hr-HR" sz="2400" i="1" dirty="0"/>
                        <a:t>Ulazni_uređaji .</a:t>
                      </a:r>
                      <a:endParaRPr lang="hr-HR" sz="240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552">
                <a:tc>
                  <a:txBody>
                    <a:bodyPr/>
                    <a:lstStyle/>
                    <a:p>
                      <a:pPr marL="1746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 folderu slike nalazi se </a:t>
                      </a:r>
                      <a:r>
                        <a:rPr kumimoji="0" lang="hr-HR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slika. Slike treba umetnuti u datoteku na odgovarajuća mjesta (npr. na kraj cjeline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Tastatura</a:t>
                      </a: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slika tastature itd.).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4642391"/>
            <a:ext cx="7632848" cy="13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8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85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3971A-27F3-49C2-944A-52765EF1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sr-Latn-ME" sz="2400">
                <a:solidFill>
                  <a:srgbClr val="FFFFFF"/>
                </a:solidFill>
              </a:rPr>
              <a:t>Oblikovanje slike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DFEC33-FCE5-48DF-A662-10E01606D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6158"/>
            <a:ext cx="7188199" cy="27854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D5DF5-35C3-41CC-AE94-6A5D9CB1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hr-HR" sz="2400" dirty="0"/>
              <a:t>Umetnutu sliku lako je oblikovati alatima iz kartice Picture </a:t>
            </a:r>
            <a:r>
              <a:rPr lang="hr-HR" sz="2400" dirty="0" err="1"/>
              <a:t>Tools</a:t>
            </a:r>
            <a:r>
              <a:rPr lang="hr-HR" sz="2400" dirty="0"/>
              <a:t> (</a:t>
            </a:r>
            <a:r>
              <a:rPr lang="hr-HR" sz="2400" b="1" i="1" dirty="0"/>
              <a:t>Format).</a:t>
            </a:r>
          </a:p>
          <a:p>
            <a:endParaRPr lang="sr-Latn-ME" sz="1800" dirty="0"/>
          </a:p>
        </p:txBody>
      </p:sp>
    </p:spTree>
    <p:extLst>
      <p:ext uri="{BB962C8B-B14F-4D97-AF65-F5344CB8AC3E}">
        <p14:creationId xmlns:p14="http://schemas.microsoft.com/office/powerpoint/2010/main" val="201120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CDB533C-AD00-4D05-83F3-E428D414E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27" r="57153" b="24318"/>
          <a:stretch/>
        </p:blipFill>
        <p:spPr>
          <a:xfrm>
            <a:off x="3954973" y="3080026"/>
            <a:ext cx="2911898" cy="125072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57E89F-33F9-4CF0-A86E-2FE267106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2" t="59306" r="22884"/>
          <a:stretch/>
        </p:blipFill>
        <p:spPr>
          <a:xfrm>
            <a:off x="1002871" y="2729447"/>
            <a:ext cx="2065054" cy="186440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slike - Veličina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422031" y="1847850"/>
            <a:ext cx="1105837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ct val="40000"/>
              </a:spcAft>
            </a:pPr>
            <a:r>
              <a:rPr lang="hr-HR" dirty="0"/>
              <a:t>Pri promjeni veličine </a:t>
            </a:r>
            <a:r>
              <a:rPr lang="hr-HR" b="1" i="1" dirty="0"/>
              <a:t>čuva se relativni odnos dužina stranica</a:t>
            </a:r>
            <a:r>
              <a:rPr lang="hr-HR" dirty="0"/>
              <a:t> da ne bi došlo do izobličenja slike.</a:t>
            </a:r>
          </a:p>
          <a:p>
            <a:pPr>
              <a:lnSpc>
                <a:spcPct val="120000"/>
              </a:lnSpc>
              <a:spcAft>
                <a:spcPct val="40000"/>
              </a:spcAft>
            </a:pPr>
            <a:endParaRPr lang="hr-HR" sz="2000" dirty="0"/>
          </a:p>
          <a:p>
            <a:pPr>
              <a:lnSpc>
                <a:spcPct val="120000"/>
              </a:lnSpc>
              <a:spcAft>
                <a:spcPct val="40000"/>
              </a:spcAft>
            </a:pPr>
            <a:endParaRPr lang="hr-HR" dirty="0"/>
          </a:p>
          <a:p>
            <a:pPr>
              <a:lnSpc>
                <a:spcPct val="120000"/>
              </a:lnSpc>
              <a:spcAft>
                <a:spcPct val="40000"/>
              </a:spcAft>
            </a:pPr>
            <a:endParaRPr lang="hr-HR" dirty="0"/>
          </a:p>
          <a:p>
            <a:pPr>
              <a:lnSpc>
                <a:spcPct val="120000"/>
              </a:lnSpc>
              <a:spcAft>
                <a:spcPct val="40000"/>
              </a:spcAft>
            </a:pPr>
            <a:r>
              <a:rPr lang="hr-HR" dirty="0"/>
              <a:t>Veličinu slike je moguće promijeniti </a:t>
            </a:r>
            <a:br>
              <a:rPr lang="hr-HR" dirty="0"/>
            </a:br>
            <a:r>
              <a:rPr lang="hr-HR" dirty="0"/>
              <a:t>i </a:t>
            </a:r>
            <a:r>
              <a:rPr lang="hr-HR" b="1" i="1" dirty="0"/>
              <a:t>povlačenjem oznaka </a:t>
            </a:r>
            <a:r>
              <a:rPr lang="hr-HR" dirty="0"/>
              <a:t>za promjenu </a:t>
            </a:r>
            <a:br>
              <a:rPr lang="hr-HR" dirty="0"/>
            </a:br>
            <a:r>
              <a:rPr lang="hr-HR" dirty="0"/>
              <a:t>dimenzija slike.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13" descr="wo2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569" y="4300486"/>
            <a:ext cx="2065054" cy="235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002872" y="3377514"/>
            <a:ext cx="1872606" cy="8614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224964" y="4292115"/>
            <a:ext cx="789275" cy="28418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369654" y="3640937"/>
            <a:ext cx="1841263" cy="25990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16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2.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/>
          </p:nvPr>
        </p:nvGraphicFramePr>
        <p:xfrm>
          <a:off x="2166910" y="1571613"/>
          <a:ext cx="8062616" cy="512301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03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5608">
                <a:tc gridSpan="2"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r-HR" sz="2400" dirty="0"/>
                        <a:t>Umetnutim slikama podesiti dimenzije (slike su označene brojevima s obzirom na položaj slike u tekstu).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4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slika 1, slika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visina 7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4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slika 2, slika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širina 8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4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slika 3, slika 4,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širina 14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4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slika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visina 8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75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slika 8, slika 10</a:t>
                      </a:r>
                      <a:endParaRPr kumimoji="0" lang="hr-HR" sz="2400" b="0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visina 6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75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slika 7</a:t>
                      </a:r>
                      <a:endParaRPr kumimoji="0" lang="hr-HR" sz="2400" b="0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2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širina 7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94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2.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zervirano mjesto teksta 4"/>
          <p:cNvSpPr>
            <a:spLocks noGrp="1"/>
          </p:cNvSpPr>
          <p:nvPr>
            <p:ph type="body" sz="quarter" idx="13"/>
          </p:nvPr>
        </p:nvSpPr>
        <p:spPr>
          <a:xfrm>
            <a:off x="1952596" y="1643052"/>
            <a:ext cx="8286808" cy="1928825"/>
          </a:xfrm>
        </p:spPr>
        <p:txBody>
          <a:bodyPr/>
          <a:lstStyle/>
          <a:p>
            <a:pPr algn="just"/>
            <a:r>
              <a:rPr lang="hr-HR" dirty="0"/>
              <a:t>Nakon promjene tekst izgleda kao što pokazuje slika.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276872"/>
            <a:ext cx="6120680" cy="43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9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54746B-9C86-4CD9-89CF-88A5D42BF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9" r="31964"/>
          <a:stretch/>
        </p:blipFill>
        <p:spPr>
          <a:xfrm>
            <a:off x="5527026" y="2921446"/>
            <a:ext cx="1856935" cy="395447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Razmještaj - Položaj objekta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40903" y="1865936"/>
            <a:ext cx="10891551" cy="4525962"/>
          </a:xfrm>
        </p:spPr>
        <p:txBody>
          <a:bodyPr/>
          <a:lstStyle/>
          <a:p>
            <a:pPr algn="just" eaLnBrk="1" hangingPunct="1"/>
            <a:r>
              <a:rPr lang="hr-HR" dirty="0"/>
              <a:t>Kada se u dokument dodaju slike, tabele i ostali objekti, može se odrediti položaj teksta u odnosu na njih.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0" y="3628528"/>
            <a:ext cx="2743200" cy="227702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595246" y="3373631"/>
            <a:ext cx="499729" cy="72301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607620" y="2273792"/>
            <a:ext cx="232458" cy="4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3300"/>
                </a:solidFill>
              </a:rPr>
              <a:t>1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547035" y="4221088"/>
            <a:ext cx="1958145" cy="2346058"/>
          </a:xfrm>
          <a:prstGeom prst="roundRect">
            <a:avLst>
              <a:gd name="adj" fmla="val 7979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689118" y="4421661"/>
            <a:ext cx="232458" cy="4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3300"/>
                </a:solidFill>
              </a:rPr>
              <a:t>2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805347" y="2440404"/>
            <a:ext cx="789305" cy="21773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5669" y="3395578"/>
            <a:ext cx="232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3300"/>
                </a:solidFill>
              </a:rPr>
              <a:t>1</a:t>
            </a:r>
            <a:endParaRPr lang="en-US" sz="2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4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rap text in word">
            <a:extLst>
              <a:ext uri="{FF2B5EF4-FFF2-40B4-BE49-F238E27FC236}">
                <a16:creationId xmlns:a16="http://schemas.microsoft.com/office/drawing/2014/main" id="{6CDCA33C-DA6C-4BD5-BDF1-52382E79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64" y="2989419"/>
            <a:ext cx="3962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Razmještaj – prelomi tekst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54164"/>
            <a:ext cx="10515600" cy="1730821"/>
          </a:xfrm>
        </p:spPr>
        <p:txBody>
          <a:bodyPr/>
          <a:lstStyle/>
          <a:p>
            <a:pPr algn="just"/>
            <a:r>
              <a:rPr lang="hr-HR" dirty="0"/>
              <a:t>Dodatne mogućnosti nudi naredba za prelamanje teksta – </a:t>
            </a:r>
            <a:r>
              <a:rPr lang="hr-HR" b="1" i="1" dirty="0" err="1"/>
              <a:t>Wrap</a:t>
            </a:r>
            <a:r>
              <a:rPr lang="hr-HR" b="1" i="1" dirty="0"/>
              <a:t> </a:t>
            </a:r>
            <a:r>
              <a:rPr lang="hr-HR" b="1" i="1" dirty="0" err="1"/>
              <a:t>text</a:t>
            </a:r>
            <a:r>
              <a:rPr lang="hr-HR" b="1" i="1" dirty="0"/>
              <a:t>.</a:t>
            </a:r>
            <a:r>
              <a:rPr lang="hr-HR" dirty="0"/>
              <a:t> Moguće je objekt staviti iza ili ispred teksta i sl.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285428" y="3358660"/>
            <a:ext cx="573203" cy="67352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233530" y="4011952"/>
            <a:ext cx="1907468" cy="2344398"/>
          </a:xfrm>
          <a:prstGeom prst="roundRect">
            <a:avLst>
              <a:gd name="adj" fmla="val 7979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06044" y="4718251"/>
            <a:ext cx="232458" cy="4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3300"/>
                </a:solidFill>
              </a:rPr>
              <a:t>2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58630" y="3191741"/>
            <a:ext cx="232458" cy="4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3300"/>
                </a:solidFill>
              </a:rPr>
              <a:t>1</a:t>
            </a:r>
            <a:endParaRPr lang="en-US" sz="2400" b="1" dirty="0">
              <a:solidFill>
                <a:srgbClr val="FF3300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16" y="2879727"/>
            <a:ext cx="2387154" cy="33420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450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473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Calibri</vt:lpstr>
      <vt:lpstr>Wingdings</vt:lpstr>
      <vt:lpstr>Office Theme</vt:lpstr>
      <vt:lpstr>MS WORD</vt:lpstr>
      <vt:lpstr>Umetanje slika</vt:lpstr>
      <vt:lpstr>Vježba 1.</vt:lpstr>
      <vt:lpstr>Oblikovanje slike </vt:lpstr>
      <vt:lpstr>Oblikovanje slike - Veličina</vt:lpstr>
      <vt:lpstr>Vježba 2.</vt:lpstr>
      <vt:lpstr>Vježba 2.</vt:lpstr>
      <vt:lpstr>Razmještaj - Položaj objekta</vt:lpstr>
      <vt:lpstr>Razmještaj – prelomi tekst</vt:lpstr>
      <vt:lpstr>Vježba 3.</vt:lpstr>
      <vt:lpstr>PowerPoint Presentation</vt:lpstr>
      <vt:lpstr>Oblikovanje slike</vt:lpstr>
      <vt:lpstr>Vježba 4.</vt:lpstr>
      <vt:lpstr>Oblikovanje slike - Rub</vt:lpstr>
      <vt:lpstr>Vježba 5.</vt:lpstr>
      <vt:lpstr>Oblikovanje slike - Efekti</vt:lpstr>
      <vt:lpstr>Prilagođavanje slike</vt:lpstr>
      <vt:lpstr>Oblikovanje slike – Rotiranje</vt:lpstr>
      <vt:lpstr>Oblikovanje slike – Odraz u ogledalu horizontalno</vt:lpstr>
      <vt:lpstr>Oblikovanje slike – Odraz u ogledalu vertikalno</vt:lpstr>
      <vt:lpstr>Umjetnički efekti</vt:lpstr>
      <vt:lpstr>Umjetnički efekti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WORD</dc:title>
  <dc:creator>marija z</dc:creator>
  <cp:lastModifiedBy>marija z</cp:lastModifiedBy>
  <cp:revision>1</cp:revision>
  <dcterms:created xsi:type="dcterms:W3CDTF">2019-01-21T18:24:02Z</dcterms:created>
  <dcterms:modified xsi:type="dcterms:W3CDTF">2019-01-21T18:41:27Z</dcterms:modified>
</cp:coreProperties>
</file>