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7" autoAdjust="0"/>
    <p:restoredTop sz="94682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6E64569-1CF8-473E-8097-405F3A6E7D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93DEB-5208-43E6-8F12-EE5586A04264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A914E-61F0-41B7-864E-ACC7095E0F22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BA5862-87F1-46FF-BAB2-585C6CEAE9CC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Haga clic para cambiar el estilo de título	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9B8812D-CB2E-459A-9A3B-6E2EBA9C83B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560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560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1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561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61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561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2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562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62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56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560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0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560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024E1-B301-4484-B41A-BDB22CCF7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84291-A6FB-44FC-9CBB-BC8863068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1674BC6-4736-4F85-A5CA-7743D74C94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1B48E8-0AEF-4964-BA7D-D1B87B791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2E7C4-F0B7-4F32-8A1A-1479E39969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405A1-5BEA-4A62-B363-0A952739CD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9D4D3-10F3-427C-918C-EDEAD83317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77F3D-24C2-4C3C-838D-DA7943834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C7348-A32B-4B86-91F6-8032681376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6760D-6391-483D-A0DE-53F600D336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2124E-25A3-4491-9ED5-5D34550BFB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31CB6-F03E-4487-9488-4E6EDE69F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cambiar el estilo de título	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F3BFF5-E5D0-4F7E-96CF-3167A2F621F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9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459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60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461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61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4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57290" y="642918"/>
            <a:ext cx="6400800" cy="3286125"/>
          </a:xfrm>
        </p:spPr>
        <p:txBody>
          <a:bodyPr/>
          <a:lstStyle/>
          <a:p>
            <a:r>
              <a:rPr lang="es-ES" dirty="0" smtClean="0"/>
              <a:t>PRESENT AND PAST SPECULATION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14290"/>
            <a:ext cx="6870700" cy="500066"/>
          </a:xfrm>
        </p:spPr>
        <p:txBody>
          <a:bodyPr/>
          <a:lstStyle/>
          <a:p>
            <a:r>
              <a:rPr lang="en-US" sz="2800" dirty="0" smtClean="0"/>
              <a:t>Speculating about the present</a:t>
            </a:r>
            <a:endParaRPr lang="en-US" sz="28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1" y="785794"/>
            <a:ext cx="7929617" cy="5857916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W</a:t>
            </a:r>
            <a:r>
              <a:rPr lang="sr-Latn-ME" sz="2800" dirty="0" smtClean="0"/>
              <a:t>hen speculating about present situation, we use a modal verb + infinitiv. We use:</a:t>
            </a:r>
          </a:p>
          <a:p>
            <a:r>
              <a:rPr lang="en-US" sz="2400" b="1" dirty="0" smtClean="0"/>
              <a:t>M</a:t>
            </a:r>
            <a:r>
              <a:rPr lang="sr-Latn-ME" sz="2400" b="1" dirty="0" smtClean="0"/>
              <a:t>ust, </a:t>
            </a:r>
            <a:r>
              <a:rPr lang="sr-Latn-ME" sz="2400" dirty="0" smtClean="0"/>
              <a:t>to express a </a:t>
            </a:r>
            <a:r>
              <a:rPr lang="sr-Latn-ME" sz="2400" u="sng" dirty="0" smtClean="0"/>
              <a:t>strong belief </a:t>
            </a:r>
            <a:r>
              <a:rPr lang="sr-Latn-ME" sz="2400" dirty="0" smtClean="0"/>
              <a:t>that something is true</a:t>
            </a:r>
          </a:p>
          <a:p>
            <a:pPr>
              <a:buNone/>
            </a:pPr>
            <a:r>
              <a:rPr lang="sr-Latn-ME" sz="2400" dirty="0" smtClean="0"/>
              <a:t>John </a:t>
            </a:r>
            <a:r>
              <a:rPr lang="sr-Latn-ME" sz="2400" b="1" dirty="0" smtClean="0"/>
              <a:t>must</a:t>
            </a:r>
            <a:r>
              <a:rPr lang="sr-Latn-ME" sz="2400" dirty="0" smtClean="0"/>
              <a:t> be happy working at the zoo.</a:t>
            </a:r>
          </a:p>
          <a:p>
            <a:r>
              <a:rPr lang="en-US" sz="2400" b="1" dirty="0" smtClean="0"/>
              <a:t>M</a:t>
            </a:r>
            <a:r>
              <a:rPr lang="sr-Latn-ME" sz="2400" b="1" dirty="0" smtClean="0"/>
              <a:t>ight, may </a:t>
            </a:r>
            <a:r>
              <a:rPr lang="sr-Latn-ME" sz="2400" dirty="0" smtClean="0"/>
              <a:t>and </a:t>
            </a:r>
            <a:r>
              <a:rPr lang="sr-Latn-ME" sz="2400" b="1" dirty="0" smtClean="0"/>
              <a:t>could</a:t>
            </a:r>
            <a:r>
              <a:rPr lang="sr-Latn-ME" sz="2400" dirty="0" smtClean="0"/>
              <a:t>, when we think that is </a:t>
            </a:r>
            <a:r>
              <a:rPr lang="sr-Latn-ME" sz="2400" u="sng" dirty="0" smtClean="0"/>
              <a:t>possible</a:t>
            </a:r>
            <a:r>
              <a:rPr lang="sr-Latn-ME" sz="2400" dirty="0" smtClean="0"/>
              <a:t> that something is true.</a:t>
            </a:r>
          </a:p>
          <a:p>
            <a:pPr>
              <a:buNone/>
            </a:pPr>
            <a:r>
              <a:rPr lang="sr-Latn-ME" sz="2400" i="1" dirty="0" smtClean="0"/>
              <a:t>The lions </a:t>
            </a:r>
            <a:r>
              <a:rPr lang="sr-Latn-ME" sz="2400" b="1" i="1" dirty="0" smtClean="0"/>
              <a:t>might</a:t>
            </a:r>
            <a:r>
              <a:rPr lang="sr-Latn-ME" sz="2400" i="1" dirty="0" smtClean="0"/>
              <a:t>/</a:t>
            </a:r>
            <a:r>
              <a:rPr lang="sr-Latn-ME" sz="2400" b="1" i="1" dirty="0" smtClean="0"/>
              <a:t>may</a:t>
            </a:r>
            <a:r>
              <a:rPr lang="sr-Latn-ME" sz="2400" i="1" dirty="0" smtClean="0"/>
              <a:t>/ </a:t>
            </a:r>
            <a:r>
              <a:rPr lang="sr-Latn-ME" sz="2400" b="1" i="1" dirty="0" smtClean="0"/>
              <a:t>could</a:t>
            </a:r>
            <a:r>
              <a:rPr lang="sr-Latn-ME" sz="2400" i="1" dirty="0" smtClean="0"/>
              <a:t> be hungry now.</a:t>
            </a:r>
          </a:p>
          <a:p>
            <a:r>
              <a:rPr lang="sr-Latn-ME" sz="2400" b="1" dirty="0" smtClean="0"/>
              <a:t>Can’t, </a:t>
            </a:r>
            <a:r>
              <a:rPr lang="sr-Latn-ME" sz="2400" dirty="0" smtClean="0"/>
              <a:t>to express a </a:t>
            </a:r>
            <a:r>
              <a:rPr lang="sr-Latn-ME" sz="2400" u="sng" dirty="0" smtClean="0"/>
              <a:t>strong belief</a:t>
            </a:r>
            <a:r>
              <a:rPr lang="sr-Latn-ME" sz="2400" dirty="0" smtClean="0"/>
              <a:t> that something is </a:t>
            </a:r>
            <a:r>
              <a:rPr lang="sr-Latn-ME" sz="2400" u="sng" dirty="0" smtClean="0"/>
              <a:t>not true</a:t>
            </a:r>
          </a:p>
          <a:p>
            <a:pPr>
              <a:buNone/>
            </a:pPr>
            <a:r>
              <a:rPr lang="sr-Latn-ME" sz="2400" i="1" dirty="0" smtClean="0"/>
              <a:t>It </a:t>
            </a:r>
            <a:r>
              <a:rPr lang="sr-Latn-ME" sz="2400" b="1" i="1" dirty="0" smtClean="0"/>
              <a:t>can’t</a:t>
            </a:r>
            <a:r>
              <a:rPr lang="sr-Latn-ME" sz="2400" i="1" dirty="0" smtClean="0"/>
              <a:t> be a domestic cat. It’s too big.</a:t>
            </a:r>
            <a:endParaRPr lang="en-US" sz="24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12775"/>
          </a:xfrm>
        </p:spPr>
        <p:txBody>
          <a:bodyPr/>
          <a:lstStyle/>
          <a:p>
            <a:r>
              <a:rPr lang="en-US" sz="4000" dirty="0" smtClean="0"/>
              <a:t>S</a:t>
            </a:r>
            <a:r>
              <a:rPr lang="sr-Latn-ME" sz="4000" dirty="0" smtClean="0"/>
              <a:t>peculating about the past</a:t>
            </a:r>
            <a:endParaRPr lang="en-US" sz="4000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000108"/>
            <a:ext cx="8096280" cy="4486292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W</a:t>
            </a:r>
            <a:r>
              <a:rPr lang="sr-Latn-ME" sz="2800" dirty="0" smtClean="0"/>
              <a:t>hen speculating about the past situation or event, we use a modal verb + have + past participle form of the main verb. We use:</a:t>
            </a:r>
          </a:p>
          <a:p>
            <a:r>
              <a:rPr lang="en-US" sz="2400" b="1" dirty="0" smtClean="0"/>
              <a:t>M</a:t>
            </a:r>
            <a:r>
              <a:rPr lang="sr-Latn-ME" sz="2400" b="1" dirty="0" smtClean="0"/>
              <a:t>ust have</a:t>
            </a:r>
            <a:r>
              <a:rPr lang="sr-Latn-ME" sz="2400" dirty="0" smtClean="0"/>
              <a:t>, </a:t>
            </a:r>
            <a:r>
              <a:rPr lang="sr-Latn-ME" sz="2400" dirty="0" smtClean="0"/>
              <a:t>to express a </a:t>
            </a:r>
            <a:r>
              <a:rPr lang="sr-Latn-ME" sz="2400" u="sng" dirty="0" smtClean="0"/>
              <a:t>strong belief </a:t>
            </a:r>
            <a:r>
              <a:rPr lang="sr-Latn-ME" sz="2400" dirty="0" smtClean="0"/>
              <a:t>that </a:t>
            </a:r>
            <a:r>
              <a:rPr lang="sr-Latn-ME" sz="2400" dirty="0" smtClean="0"/>
              <a:t>something happened </a:t>
            </a:r>
          </a:p>
          <a:p>
            <a:pPr>
              <a:buNone/>
            </a:pPr>
            <a:r>
              <a:rPr lang="sr-Latn-ME" sz="2400" i="1" dirty="0" smtClean="0"/>
              <a:t>You </a:t>
            </a:r>
            <a:r>
              <a:rPr lang="sr-Latn-ME" sz="2400" b="1" i="1" dirty="0" smtClean="0"/>
              <a:t>must have </a:t>
            </a:r>
            <a:r>
              <a:rPr lang="sr-Latn-ME" sz="2400" i="1" dirty="0" smtClean="0"/>
              <a:t>lost your phone at the zoo.</a:t>
            </a:r>
          </a:p>
          <a:p>
            <a:r>
              <a:rPr lang="en-US" sz="2400" b="1" dirty="0" smtClean="0"/>
              <a:t>M</a:t>
            </a:r>
            <a:r>
              <a:rPr lang="sr-Latn-ME" sz="2400" b="1" dirty="0" smtClean="0"/>
              <a:t>ight have</a:t>
            </a:r>
            <a:r>
              <a:rPr lang="sr-Latn-ME" sz="2400" dirty="0" smtClean="0"/>
              <a:t>, </a:t>
            </a:r>
            <a:r>
              <a:rPr lang="sr-Latn-ME" sz="2400" b="1" dirty="0" smtClean="0"/>
              <a:t>may have </a:t>
            </a:r>
            <a:r>
              <a:rPr lang="sr-Latn-ME" sz="2400" dirty="0" smtClean="0"/>
              <a:t>and </a:t>
            </a:r>
            <a:r>
              <a:rPr lang="sr-Latn-ME" sz="2400" b="1" dirty="0" smtClean="0"/>
              <a:t>could have</a:t>
            </a:r>
            <a:r>
              <a:rPr lang="sr-Latn-ME" sz="2400" dirty="0" smtClean="0"/>
              <a:t>, </a:t>
            </a:r>
            <a:r>
              <a:rPr lang="sr-Latn-ME" sz="2400" dirty="0" smtClean="0"/>
              <a:t>when we think that is </a:t>
            </a:r>
            <a:r>
              <a:rPr lang="sr-Latn-ME" sz="2400" u="sng" dirty="0" smtClean="0"/>
              <a:t>possible</a:t>
            </a:r>
            <a:r>
              <a:rPr lang="sr-Latn-ME" sz="2400" dirty="0" smtClean="0"/>
              <a:t> that </a:t>
            </a:r>
            <a:r>
              <a:rPr lang="sr-Latn-ME" sz="2400" dirty="0" smtClean="0"/>
              <a:t>something happened </a:t>
            </a:r>
          </a:p>
          <a:p>
            <a:pPr>
              <a:buNone/>
            </a:pPr>
            <a:r>
              <a:rPr lang="sr-Latn-ME" sz="2400" i="1" dirty="0" smtClean="0"/>
              <a:t>Lucy </a:t>
            </a:r>
            <a:r>
              <a:rPr lang="sr-Latn-ME" sz="2400" b="1" i="1" dirty="0" smtClean="0"/>
              <a:t>might/may/could </a:t>
            </a:r>
            <a:r>
              <a:rPr lang="sr-Latn-ME" sz="2400" i="1" dirty="0" smtClean="0"/>
              <a:t>have missed the train.</a:t>
            </a:r>
          </a:p>
          <a:p>
            <a:r>
              <a:rPr lang="en-US" sz="2400" b="1" dirty="0" smtClean="0"/>
              <a:t>C</a:t>
            </a:r>
            <a:r>
              <a:rPr lang="sr-Latn-ME" sz="2400" b="1" dirty="0" smtClean="0"/>
              <a:t>an’t have </a:t>
            </a:r>
            <a:r>
              <a:rPr lang="sr-Latn-ME" sz="2400" dirty="0" smtClean="0"/>
              <a:t>and </a:t>
            </a:r>
            <a:r>
              <a:rPr lang="sr-Latn-ME" sz="2400" b="1" dirty="0" smtClean="0"/>
              <a:t>couldn’t have</a:t>
            </a:r>
            <a:r>
              <a:rPr lang="sr-Latn-ME" sz="2400" dirty="0" smtClean="0"/>
              <a:t>, </a:t>
            </a:r>
            <a:r>
              <a:rPr lang="sr-Latn-ME" sz="2400" dirty="0" smtClean="0"/>
              <a:t>to express a </a:t>
            </a:r>
            <a:r>
              <a:rPr lang="sr-Latn-ME" sz="2400" u="sng" dirty="0" smtClean="0"/>
              <a:t>strong belief </a:t>
            </a:r>
            <a:r>
              <a:rPr lang="sr-Latn-ME" sz="2400" dirty="0" smtClean="0"/>
              <a:t>that </a:t>
            </a:r>
            <a:r>
              <a:rPr lang="sr-Latn-ME" sz="2400" dirty="0" smtClean="0"/>
              <a:t>something </a:t>
            </a:r>
            <a:r>
              <a:rPr lang="sr-Latn-ME" sz="2400" u="sng" dirty="0" smtClean="0"/>
              <a:t>didn’t happen</a:t>
            </a:r>
            <a:endParaRPr lang="sr-Latn-ME" sz="2400" dirty="0" smtClean="0"/>
          </a:p>
          <a:p>
            <a:pPr>
              <a:buNone/>
            </a:pPr>
            <a:r>
              <a:rPr lang="sr-Latn-ME" sz="2800" dirty="0" smtClean="0"/>
              <a:t>                </a:t>
            </a:r>
            <a:r>
              <a:rPr lang="sr-Latn-ME" sz="2400" i="1" dirty="0" smtClean="0"/>
              <a:t>Peter </a:t>
            </a:r>
            <a:r>
              <a:rPr lang="sr-Latn-ME" sz="2400" b="1" i="1" dirty="0" smtClean="0"/>
              <a:t>can’t / couldn’t have </a:t>
            </a:r>
            <a:r>
              <a:rPr lang="sr-Latn-ME" sz="2400" i="1" dirty="0" smtClean="0"/>
              <a:t>gone home.</a:t>
            </a:r>
            <a:endParaRPr lang="en-US" sz="24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944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3929066"/>
            <a:ext cx="9144000" cy="245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357958"/>
            <a:ext cx="91249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642918"/>
            <a:ext cx="9032657" cy="496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6938379" cy="565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Lápices de cera">
  <a:themeElements>
    <a:clrScheme name="Lápices de cera 7">
      <a:dk1>
        <a:srgbClr val="000000"/>
      </a:dk1>
      <a:lt1>
        <a:srgbClr val="FFFFFF"/>
      </a:lt1>
      <a:dk2>
        <a:srgbClr val="800080"/>
      </a:dk2>
      <a:lt2>
        <a:srgbClr val="FFFFFF"/>
      </a:lt2>
      <a:accent1>
        <a:srgbClr val="CC66FF"/>
      </a:accent1>
      <a:accent2>
        <a:srgbClr val="990099"/>
      </a:accent2>
      <a:accent3>
        <a:srgbClr val="C0AAC0"/>
      </a:accent3>
      <a:accent4>
        <a:srgbClr val="DADADA"/>
      </a:accent4>
      <a:accent5>
        <a:srgbClr val="E2B8FF"/>
      </a:accent5>
      <a:accent6>
        <a:srgbClr val="8A008A"/>
      </a:accent6>
      <a:hlink>
        <a:srgbClr val="FF9900"/>
      </a:hlink>
      <a:folHlink>
        <a:srgbClr val="FF3300"/>
      </a:folHlink>
    </a:clrScheme>
    <a:fontScheme name="Lápice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ápice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322</TotalTime>
  <Words>207</Words>
  <Application>Microsoft PowerPoint</Application>
  <PresentationFormat>On-screen Show (4:3)</PresentationFormat>
  <Paragraphs>20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Lápices de cera</vt:lpstr>
      <vt:lpstr>PRESENT AND PAST SPECULATION</vt:lpstr>
      <vt:lpstr>Speculating about the present</vt:lpstr>
      <vt:lpstr>Speculating about the past</vt:lpstr>
      <vt:lpstr>Slide 4</vt:lpstr>
      <vt:lpstr>Slide 5</vt:lpstr>
      <vt:lpstr>Slide 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AND SUPERLATIVE ADJECTIVES</dc:title>
  <dc:creator> </dc:creator>
  <cp:lastModifiedBy>Dell</cp:lastModifiedBy>
  <cp:revision>27</cp:revision>
  <dcterms:created xsi:type="dcterms:W3CDTF">2008-01-10T21:34:06Z</dcterms:created>
  <dcterms:modified xsi:type="dcterms:W3CDTF">2021-02-08T15:53:44Z</dcterms:modified>
</cp:coreProperties>
</file>