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8" r:id="rId7"/>
    <p:sldId id="260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3F41B-7D7A-46B5-960B-38A2E6C71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53786-395C-41F9-A7EB-FCC8740E2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E2BC0-CF87-4E70-80A0-E02A294E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A62A9-772B-4A45-AF6F-7F0EF002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545CB-BAAB-4E2B-B418-D1004FB38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6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1EBC-7FCD-4755-B95A-81C462CC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61B26-CB0E-4A46-B3A0-20C8C7B11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69A9D-5258-4899-A107-96ECB008C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0B5AF-B9C1-4ADA-A1EE-7B5C939B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6A4C1-2899-4F59-962C-AB1EA03B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4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0E0B5A-84BF-40C4-AE9A-71188AD58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B1789-9FA8-414F-BE7A-C85D0E874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685B3-4ABE-4166-95A1-90B51B8B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0ABDB-9DE8-43A2-8021-8C2AF836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E6247-4890-4B1B-950E-76790EAF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1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FEA41-10F2-41F8-96C5-E7434287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13EC6-68FD-4B0E-A66C-E7CBC66A0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32B47-FE5B-419E-ACC1-47FFF04F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865B0-F8B2-4CEC-96EB-EC0C50A9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EF7A-03CA-4E2F-A99A-CC985A1D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5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F5E26-2E35-4904-85C4-EBF63CEA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82910-57C2-4792-B4D1-913FB4E7C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8A942-2AB5-45B7-B79E-294F2B8A3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D0124-489F-42C9-936F-C4FF612D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7FB7F-EBAB-467A-B257-EB9CBBE0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5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966C-CF1C-49DA-96E5-9FFA7492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55DDA-74B7-447D-B71A-28803C45E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A4A69-2BFE-4379-A8D5-E24F7770E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65C88-6E96-45E9-BDA5-7BC99440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E4A19-9AA5-44C0-B72B-59EAE244B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B2152-4A7D-48D4-A791-3C0D5E9A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4C03-E24A-4324-89DC-00440AA2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7A249-F3BE-4706-BE10-C7A51D76B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CCF96-284D-4C29-AF1B-2134F431D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935B8C-7947-4C7E-A622-007C21C4B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E4164-6888-46D6-8ECE-41CEEDFFE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C4B41C-A28C-44DA-B0D2-F1FC52C7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705E4F-65C2-46FF-9B1F-AA85E094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03FD3A-05F3-4EAA-B0CF-D9BDD5E3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6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4CE47-35F2-4411-B16D-9E7A10BE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EA718A-9445-40D1-96DC-AEDA98D20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575D5-C111-452D-82EC-CBFB705B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CF8C0-0B53-4EAF-9C8D-E502FF737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3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4D4A45-DDA3-403C-B928-8EC2B4F7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934070-64A4-4D60-A482-0FC379CD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BCF7B-35D9-4101-B585-9B41EA88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1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18B4E-5C93-4995-8C0A-5C01ABA53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8E194-748E-4EE3-AB74-61C054AC9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2FB5D-EAEF-474C-96E6-97B941A1C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941D8-CD94-4982-94DE-F89FD1B7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9A984-1B4A-41CE-ACF9-2F5F31BC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A3A1E-5F58-47EA-983A-DFFC5B11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6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B7DA-DF43-4DDD-BD14-E56B9BB8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22C148-45F7-44A8-9756-B20A9B155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63C95-0F3A-4509-B612-69B6FFDF5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80A69-3402-4535-B443-12D5AD84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B9493-4AD5-4E84-8A59-7C7F73CA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71ECC-657E-491F-8F35-AD603138F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8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818B73-C2E0-4074-9C23-32177E766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5A264-EA74-48B0-B941-92FFEFA1A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FF2A4-0913-40C5-995D-9693A85EB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61E80-E006-4458-A435-C4075247C265}" type="datetimeFigureOut">
              <a:rPr lang="en-US" smtClean="0"/>
              <a:t>14-Mar-20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80BAF-95B8-4E38-9B90-C5AE3087C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C94DB-790B-4ED1-B223-C4A1F731E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B565A-9DDB-4DB4-91AF-5547A9CB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628839-4324-49D2-BD65-98A1FA8308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77" b="212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6BADE-6B8C-4309-A064-125D241D9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dirty="0" err="1"/>
              <a:t>Vektorska</a:t>
            </a:r>
            <a:r>
              <a:rPr lang="en-US" sz="4000" dirty="0"/>
              <a:t> </a:t>
            </a:r>
            <a:r>
              <a:rPr lang="en-US" sz="4000" dirty="0" err="1"/>
              <a:t>grafika</a:t>
            </a:r>
            <a:endParaRPr lang="en-US" sz="4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246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C2B87-32CB-4370-877B-3BE00D0A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en-US"/>
              <a:t>Vektorska grafika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45A26-EFC6-4C3A-9159-702D8A73B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Za </a:t>
            </a:r>
            <a:r>
              <a:rPr lang="en-US" sz="2400" dirty="0" err="1"/>
              <a:t>razliku</a:t>
            </a:r>
            <a:r>
              <a:rPr lang="en-US" sz="2400" dirty="0"/>
              <a:t> od </a:t>
            </a:r>
            <a:r>
              <a:rPr lang="en-US" sz="2400" dirty="0" err="1"/>
              <a:t>bitmapirane</a:t>
            </a:r>
            <a:r>
              <a:rPr lang="en-US" sz="2400" dirty="0"/>
              <a:t> </a:t>
            </a:r>
            <a:r>
              <a:rPr lang="en-US" sz="2400" dirty="0" err="1"/>
              <a:t>grafike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se </a:t>
            </a:r>
            <a:r>
              <a:rPr lang="en-US" sz="2400" dirty="0" err="1"/>
              <a:t>informacije</a:t>
            </a:r>
            <a:r>
              <a:rPr lang="en-US" sz="2400" dirty="0"/>
              <a:t> </a:t>
            </a:r>
            <a:r>
              <a:rPr lang="en-US" sz="2400" dirty="0" err="1"/>
              <a:t>slažu</a:t>
            </a:r>
            <a:r>
              <a:rPr lang="en-US" sz="2400" dirty="0"/>
              <a:t> u </a:t>
            </a:r>
            <a:r>
              <a:rPr lang="en-US" sz="2400" dirty="0" err="1"/>
              <a:t>mrežu</a:t>
            </a:r>
            <a:r>
              <a:rPr lang="en-US" sz="2400" dirty="0"/>
              <a:t> </a:t>
            </a:r>
            <a:r>
              <a:rPr lang="en-US" sz="2400" dirty="0" err="1"/>
              <a:t>piksela</a:t>
            </a:r>
            <a:r>
              <a:rPr lang="en-US" sz="2400" dirty="0"/>
              <a:t> (</a:t>
            </a:r>
            <a:r>
              <a:rPr lang="en-US" sz="2400" dirty="0" err="1"/>
              <a:t>tačaka</a:t>
            </a:r>
            <a:r>
              <a:rPr lang="en-US" sz="2400" dirty="0"/>
              <a:t>) </a:t>
            </a:r>
            <a:r>
              <a:rPr lang="en-US" sz="2400" dirty="0" err="1"/>
              <a:t>vektorska</a:t>
            </a:r>
            <a:r>
              <a:rPr lang="en-US" sz="2400" dirty="0"/>
              <a:t> </a:t>
            </a:r>
            <a:r>
              <a:rPr lang="en-US" sz="2400" dirty="0" err="1"/>
              <a:t>grafika</a:t>
            </a:r>
            <a:r>
              <a:rPr lang="en-US" sz="2400" dirty="0"/>
              <a:t> </a:t>
            </a:r>
            <a:r>
              <a:rPr lang="en-US" sz="2400" dirty="0" err="1"/>
              <a:t>koristi</a:t>
            </a:r>
            <a:r>
              <a:rPr lang="en-US" sz="2400" dirty="0"/>
              <a:t> </a:t>
            </a:r>
            <a:r>
              <a:rPr lang="en-US" sz="2400" dirty="0" err="1"/>
              <a:t>matematičke</a:t>
            </a:r>
            <a:r>
              <a:rPr lang="en-US" sz="2400" dirty="0"/>
              <a:t> </a:t>
            </a:r>
            <a:r>
              <a:rPr lang="en-US" sz="2400" dirty="0" err="1"/>
              <a:t>jednačine</a:t>
            </a:r>
            <a:r>
              <a:rPr lang="en-US" sz="2400" dirty="0"/>
              <a:t> za </a:t>
            </a:r>
            <a:r>
              <a:rPr lang="en-US" sz="2400" dirty="0" err="1"/>
              <a:t>crtanje</a:t>
            </a:r>
            <a:r>
              <a:rPr lang="en-US" sz="2400" dirty="0"/>
              <a:t> </a:t>
            </a:r>
            <a:r>
              <a:rPr lang="en-US" sz="2400" dirty="0" err="1"/>
              <a:t>oblika</a:t>
            </a:r>
            <a:r>
              <a:rPr lang="en-US" sz="2400" dirty="0"/>
              <a:t>. </a:t>
            </a:r>
            <a:r>
              <a:rPr lang="en-US" sz="2400" dirty="0" err="1"/>
              <a:t>Ovo</a:t>
            </a:r>
            <a:r>
              <a:rPr lang="en-US" sz="2400" dirty="0"/>
              <a:t> </a:t>
            </a:r>
            <a:r>
              <a:rPr lang="en-US" sz="2400" dirty="0" err="1"/>
              <a:t>čini</a:t>
            </a:r>
            <a:r>
              <a:rPr lang="en-US" sz="2400" dirty="0"/>
              <a:t> </a:t>
            </a:r>
            <a:r>
              <a:rPr lang="en-US" sz="2400" dirty="0" err="1"/>
              <a:t>vektorsku</a:t>
            </a:r>
            <a:r>
              <a:rPr lang="en-US" sz="2400" dirty="0"/>
              <a:t> </a:t>
            </a:r>
            <a:r>
              <a:rPr lang="en-US" sz="2400" dirty="0" err="1"/>
              <a:t>grafiku</a:t>
            </a:r>
            <a:r>
              <a:rPr lang="en-US" sz="2400" dirty="0"/>
              <a:t> </a:t>
            </a:r>
            <a:r>
              <a:rPr lang="en-US" sz="2400" dirty="0" err="1"/>
              <a:t>skalabilnom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znači</a:t>
            </a:r>
            <a:r>
              <a:rPr lang="en-US" sz="2400" dirty="0"/>
              <a:t> da </a:t>
            </a:r>
            <a:r>
              <a:rPr lang="en-US" sz="2400" dirty="0" err="1"/>
              <a:t>nema</a:t>
            </a:r>
            <a:r>
              <a:rPr lang="en-US" sz="2400" dirty="0"/>
              <a:t> </a:t>
            </a:r>
            <a:r>
              <a:rPr lang="en-US" sz="2400" dirty="0" err="1"/>
              <a:t>gubitka</a:t>
            </a:r>
            <a:r>
              <a:rPr lang="en-US" sz="2400" dirty="0"/>
              <a:t> </a:t>
            </a:r>
            <a:r>
              <a:rPr lang="en-US" sz="2400" dirty="0" err="1"/>
              <a:t>rezolucije</a:t>
            </a:r>
            <a:r>
              <a:rPr lang="en-US" sz="2400" dirty="0"/>
              <a:t>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screenshot of a computer&#10;&#10;Description automatically generated">
            <a:extLst>
              <a:ext uri="{FF2B5EF4-FFF2-40B4-BE49-F238E27FC236}">
                <a16:creationId xmlns:a16="http://schemas.microsoft.com/office/drawing/2014/main" id="{42BE2913-F9E5-4DBA-8B6C-C4B1CF995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22" t="19305" r="35156" b="59028"/>
          <a:stretch/>
        </p:blipFill>
        <p:spPr>
          <a:xfrm>
            <a:off x="6904709" y="2515902"/>
            <a:ext cx="4475531" cy="18229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1415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F5681A-E889-418C-B3F3-370327EDA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9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22860-8A46-4EB8-B93F-DB5A9B68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41" y="1925608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/>
              <a:t>Prednosti</a:t>
            </a:r>
            <a:r>
              <a:rPr lang="en-US" sz="2800" b="1" dirty="0"/>
              <a:t> </a:t>
            </a:r>
            <a:r>
              <a:rPr lang="en-US" sz="2800" b="1" dirty="0" err="1"/>
              <a:t>vektorske</a:t>
            </a:r>
            <a:r>
              <a:rPr lang="en-US" sz="2800" b="1" dirty="0"/>
              <a:t> </a:t>
            </a:r>
            <a:r>
              <a:rPr lang="en-US" sz="2800" b="1" dirty="0" err="1"/>
              <a:t>grafike</a:t>
            </a:r>
            <a:br>
              <a:rPr lang="en-US" sz="2800" b="1" dirty="0"/>
            </a:br>
            <a:endParaRPr lang="en-US" sz="28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CC601-648C-45CA-BC81-0B0D508B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5884162" cy="2619839"/>
          </a:xfrm>
        </p:spPr>
        <p:txBody>
          <a:bodyPr anchor="ctr">
            <a:normAutofit/>
          </a:bodyPr>
          <a:lstStyle/>
          <a:p>
            <a:pPr lvl="0" algn="just" eaLnBrk="0" hangingPunct="0"/>
            <a:r>
              <a:rPr lang="en-US" sz="2400" b="1" dirty="0" err="1"/>
              <a:t>Skalabilnost</a:t>
            </a:r>
            <a:r>
              <a:rPr lang="en-US" sz="2400" b="1" dirty="0"/>
              <a:t> bez </a:t>
            </a:r>
            <a:r>
              <a:rPr lang="en-US" sz="2400" b="1" dirty="0" err="1"/>
              <a:t>gubljenja</a:t>
            </a:r>
            <a:r>
              <a:rPr lang="en-US" sz="2400" b="1" dirty="0"/>
              <a:t> </a:t>
            </a:r>
            <a:r>
              <a:rPr lang="en-US" sz="2400" b="1" dirty="0" err="1"/>
              <a:t>rezulucije</a:t>
            </a:r>
            <a:endParaRPr lang="en-US" sz="2400" b="1" dirty="0"/>
          </a:p>
          <a:p>
            <a:pPr lvl="0" algn="just" eaLnBrk="0" hangingPunct="0"/>
            <a:r>
              <a:rPr lang="en-US" sz="2400" b="1" dirty="0" err="1"/>
              <a:t>Linije</a:t>
            </a:r>
            <a:r>
              <a:rPr lang="en-US" sz="2400" b="1" dirty="0"/>
              <a:t> </a:t>
            </a:r>
            <a:r>
              <a:rPr lang="en-US" sz="2400" b="1" dirty="0" err="1"/>
              <a:t>su</a:t>
            </a:r>
            <a:r>
              <a:rPr lang="en-US" sz="2400" b="1" dirty="0"/>
              <a:t> </a:t>
            </a:r>
            <a:r>
              <a:rPr lang="en-US" sz="2400" b="1" dirty="0" err="1"/>
              <a:t>jasne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oštre</a:t>
            </a:r>
            <a:r>
              <a:rPr lang="en-US" sz="2400" b="1" dirty="0"/>
              <a:t> za </a:t>
            </a:r>
            <a:r>
              <a:rPr lang="en-US" sz="2400" b="1" dirty="0" err="1"/>
              <a:t>bilo</a:t>
            </a:r>
            <a:r>
              <a:rPr lang="en-US" sz="2400" b="1" dirty="0"/>
              <a:t> </a:t>
            </a:r>
            <a:r>
              <a:rPr lang="en-US" sz="2400" b="1" dirty="0" err="1"/>
              <a:t>koje</a:t>
            </a:r>
            <a:r>
              <a:rPr lang="en-US" sz="2400" b="1" dirty="0"/>
              <a:t> </a:t>
            </a:r>
            <a:r>
              <a:rPr lang="en-US" sz="2400" b="1" dirty="0" err="1"/>
              <a:t>veličine</a:t>
            </a:r>
            <a:endParaRPr lang="en-US" sz="2400" b="1" dirty="0"/>
          </a:p>
          <a:p>
            <a:pPr lvl="0" algn="just" eaLnBrk="0" hangingPunct="0"/>
            <a:r>
              <a:rPr lang="en-US" sz="2400" b="1" dirty="0" err="1"/>
              <a:t>Štampanje</a:t>
            </a:r>
            <a:r>
              <a:rPr lang="en-US" sz="2400" b="1" dirty="0"/>
              <a:t> u </a:t>
            </a:r>
            <a:r>
              <a:rPr lang="en-US" sz="2400" b="1" dirty="0" err="1"/>
              <a:t>visokoj</a:t>
            </a:r>
            <a:r>
              <a:rPr lang="en-US" sz="2400" b="1" dirty="0"/>
              <a:t> </a:t>
            </a:r>
            <a:r>
              <a:rPr lang="en-US" sz="2400" b="1" dirty="0" err="1"/>
              <a:t>rezoluciji</a:t>
            </a:r>
            <a:endParaRPr lang="en-US" sz="2400" b="1" dirty="0"/>
          </a:p>
          <a:p>
            <a:pPr lvl="0" algn="just" eaLnBrk="0" hangingPunct="0"/>
            <a:r>
              <a:rPr lang="en-US" sz="2400" b="1" dirty="0" err="1"/>
              <a:t>Manja</a:t>
            </a:r>
            <a:r>
              <a:rPr lang="en-US" sz="2400" b="1" dirty="0"/>
              <a:t> </a:t>
            </a:r>
            <a:r>
              <a:rPr lang="en-US" sz="2400" b="1" dirty="0" err="1"/>
              <a:t>veličina</a:t>
            </a:r>
            <a:r>
              <a:rPr lang="en-US" sz="2400" b="1" dirty="0"/>
              <a:t> </a:t>
            </a:r>
            <a:r>
              <a:rPr lang="en-US" sz="2400" b="1" dirty="0" err="1"/>
              <a:t>fajla</a:t>
            </a:r>
            <a:endParaRPr lang="en-US" sz="2400" b="1" dirty="0"/>
          </a:p>
          <a:p>
            <a:pPr lvl="0" algn="just" eaLnBrk="0" hangingPunct="0"/>
            <a:r>
              <a:rPr lang="en-US" sz="2400" b="1" dirty="0"/>
              <a:t>Dobro za </a:t>
            </a:r>
            <a:r>
              <a:rPr lang="en-US" sz="2400" b="1" dirty="0" err="1"/>
              <a:t>crtanje</a:t>
            </a:r>
            <a:r>
              <a:rPr lang="en-US" sz="2400" b="1" dirty="0"/>
              <a:t> </a:t>
            </a:r>
            <a:r>
              <a:rPr lang="en-US" sz="2400" b="1" dirty="0" err="1"/>
              <a:t>ilustracija</a:t>
            </a:r>
            <a:endParaRPr lang="en-US" sz="2400" b="1" dirty="0"/>
          </a:p>
          <a:p>
            <a:pPr algn="just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7449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raster vs vector">
            <a:extLst>
              <a:ext uri="{FF2B5EF4-FFF2-40B4-BE49-F238E27FC236}">
                <a16:creationId xmlns:a16="http://schemas.microsoft.com/office/drawing/2014/main" id="{9CAB71C2-C0D4-498D-A961-A73DF7A42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" b="1"/>
          <a:stretch/>
        </p:blipFill>
        <p:spPr bwMode="auto">
          <a:xfrm>
            <a:off x="0" y="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F1948-002F-4192-8E52-921B0663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300" b="1" dirty="0"/>
              <a:t>Mane </a:t>
            </a:r>
            <a:r>
              <a:rPr lang="en-US" sz="3300" b="1" dirty="0" err="1"/>
              <a:t>vektorske</a:t>
            </a:r>
            <a:r>
              <a:rPr lang="en-US" sz="3300" b="1" dirty="0"/>
              <a:t> </a:t>
            </a:r>
            <a:r>
              <a:rPr lang="en-US" sz="3300" b="1" dirty="0" err="1"/>
              <a:t>grafike</a:t>
            </a:r>
            <a:br>
              <a:rPr lang="en-US" sz="3300" b="1" dirty="0"/>
            </a:br>
            <a:endParaRPr lang="en-US" sz="33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1E8DF-0BBE-4E07-8A28-FFBD4CF9B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3747432"/>
            <a:ext cx="7323084" cy="2619839"/>
          </a:xfrm>
        </p:spPr>
        <p:txBody>
          <a:bodyPr anchor="ctr">
            <a:normAutofit/>
          </a:bodyPr>
          <a:lstStyle/>
          <a:p>
            <a:pPr lvl="0" eaLnBrk="0" hangingPunct="0"/>
            <a:r>
              <a:rPr lang="en-US" sz="2400" b="1" dirty="0" err="1"/>
              <a:t>Crteži</a:t>
            </a:r>
            <a:r>
              <a:rPr lang="en-US" sz="2400" b="1" dirty="0"/>
              <a:t> </a:t>
            </a:r>
            <a:r>
              <a:rPr lang="en-US" sz="2400" b="1" dirty="0" err="1"/>
              <a:t>izgledaju</a:t>
            </a:r>
            <a:r>
              <a:rPr lang="en-US" sz="2400" b="1" dirty="0"/>
              <a:t> </a:t>
            </a:r>
            <a:r>
              <a:rPr lang="en-US" sz="2400" b="1" dirty="0" err="1"/>
              <a:t>dosta</a:t>
            </a:r>
            <a:r>
              <a:rPr lang="en-US" sz="2400" b="1" dirty="0"/>
              <a:t> </a:t>
            </a:r>
            <a:r>
              <a:rPr lang="en-US" sz="2400" b="1" dirty="0" err="1"/>
              <a:t>ravno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kao</a:t>
            </a:r>
            <a:r>
              <a:rPr lang="en-US" sz="2400" b="1" dirty="0"/>
              <a:t> </a:t>
            </a:r>
            <a:r>
              <a:rPr lang="en-US" sz="2400" b="1" dirty="0" err="1"/>
              <a:t>karikature</a:t>
            </a:r>
            <a:endParaRPr lang="en-US" sz="2400" b="1" dirty="0"/>
          </a:p>
          <a:p>
            <a:pPr lvl="0" eaLnBrk="0" hangingPunct="0"/>
            <a:r>
              <a:rPr lang="en-US" sz="2400" b="1" dirty="0" err="1"/>
              <a:t>Teško</a:t>
            </a:r>
            <a:r>
              <a:rPr lang="en-US" sz="2400" b="1" dirty="0"/>
              <a:t> je </a:t>
            </a:r>
            <a:r>
              <a:rPr lang="en-US" sz="2400" b="1" dirty="0" err="1"/>
              <a:t>kreirati</a:t>
            </a:r>
            <a:r>
              <a:rPr lang="en-US" sz="2400" b="1" dirty="0"/>
              <a:t> </a:t>
            </a:r>
            <a:r>
              <a:rPr lang="en-US" sz="2400" b="1" dirty="0" err="1"/>
              <a:t>fotorealističan</a:t>
            </a:r>
            <a:r>
              <a:rPr lang="en-US" sz="2400" b="1" dirty="0"/>
              <a:t> </a:t>
            </a:r>
            <a:r>
              <a:rPr lang="en-US" sz="2400" b="1" dirty="0" err="1"/>
              <a:t>crtež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9353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6F701-3749-408E-AD26-68A073DB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Adobe Illustrator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99A9C-973C-4B42-8B39-3C3B03BC5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24" y="2279018"/>
            <a:ext cx="5609219" cy="3375920"/>
          </a:xfrm>
        </p:spPr>
        <p:txBody>
          <a:bodyPr anchor="t">
            <a:normAutofit/>
          </a:bodyPr>
          <a:lstStyle/>
          <a:p>
            <a:pPr algn="just"/>
            <a:r>
              <a:rPr lang="en-US" sz="2400" dirty="0"/>
              <a:t>Adobe Illustrator je </a:t>
            </a:r>
            <a:r>
              <a:rPr lang="en-US" sz="2400" dirty="0" err="1"/>
              <a:t>vektorski</a:t>
            </a:r>
            <a:r>
              <a:rPr lang="en-US" sz="2400" dirty="0"/>
              <a:t> </a:t>
            </a:r>
            <a:r>
              <a:rPr lang="en-US" sz="2400" dirty="0" err="1"/>
              <a:t>grafički</a:t>
            </a:r>
            <a:r>
              <a:rPr lang="en-US" sz="2400" dirty="0"/>
              <a:t> </a:t>
            </a:r>
            <a:r>
              <a:rPr lang="en-US" sz="2400" dirty="0" err="1"/>
              <a:t>redaktor</a:t>
            </a:r>
            <a:r>
              <a:rPr lang="en-US" sz="2400" dirty="0"/>
              <a:t> </a:t>
            </a:r>
            <a:r>
              <a:rPr lang="en-US" sz="2400" dirty="0" err="1"/>
              <a:t>razvijen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predstavljen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tržištu</a:t>
            </a:r>
            <a:r>
              <a:rPr lang="en-US" sz="2400" dirty="0"/>
              <a:t> od </a:t>
            </a:r>
            <a:r>
              <a:rPr lang="en-US" sz="2400" dirty="0" err="1"/>
              <a:t>strane</a:t>
            </a:r>
            <a:r>
              <a:rPr lang="en-US" sz="2400" dirty="0"/>
              <a:t> Adobe Systems </a:t>
            </a:r>
            <a:r>
              <a:rPr lang="en-US" sz="2400" dirty="0" err="1"/>
              <a:t>kompanije</a:t>
            </a:r>
            <a:r>
              <a:rPr lang="en-US" sz="2400" dirty="0"/>
              <a:t>. </a:t>
            </a:r>
            <a:r>
              <a:rPr lang="en-US" sz="2400" dirty="0" err="1"/>
              <a:t>Koriste</a:t>
            </a:r>
            <a:r>
              <a:rPr lang="en-US" sz="2400" dirty="0"/>
              <a:t> </a:t>
            </a:r>
            <a:r>
              <a:rPr lang="en-US" sz="2400" dirty="0" err="1"/>
              <a:t>ga</a:t>
            </a:r>
            <a:r>
              <a:rPr lang="en-US" sz="2400" dirty="0"/>
              <a:t> </a:t>
            </a:r>
            <a:r>
              <a:rPr lang="en-US" sz="2400" dirty="0" err="1"/>
              <a:t>umetnici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grafički</a:t>
            </a:r>
            <a:r>
              <a:rPr lang="en-US" sz="2400" dirty="0"/>
              <a:t> </a:t>
            </a:r>
            <a:r>
              <a:rPr lang="en-US" sz="2400" dirty="0" err="1"/>
              <a:t>dizajneri</a:t>
            </a:r>
            <a:r>
              <a:rPr lang="en-US" sz="2400" dirty="0"/>
              <a:t> za </a:t>
            </a:r>
            <a:r>
              <a:rPr lang="en-US" sz="2400" dirty="0" err="1"/>
              <a:t>skalabilne</a:t>
            </a:r>
            <a:r>
              <a:rPr lang="en-US" sz="2400" dirty="0"/>
              <a:t> </a:t>
            </a:r>
            <a:r>
              <a:rPr lang="en-US" sz="2400" dirty="0" err="1"/>
              <a:t>vektorske</a:t>
            </a:r>
            <a:r>
              <a:rPr lang="en-US" sz="2400" dirty="0"/>
              <a:t> </a:t>
            </a:r>
            <a:r>
              <a:rPr lang="en-US" sz="2400" dirty="0" err="1"/>
              <a:t>crteže</a:t>
            </a:r>
            <a:r>
              <a:rPr lang="en-US" sz="2400" dirty="0"/>
              <a:t>/</a:t>
            </a:r>
            <a:r>
              <a:rPr lang="en-US" sz="2400" dirty="0" err="1"/>
              <a:t>ilustracije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projekte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se </a:t>
            </a:r>
            <a:r>
              <a:rPr lang="en-US" sz="2400" dirty="0" err="1"/>
              <a:t>koriste</a:t>
            </a:r>
            <a:r>
              <a:rPr lang="en-US" sz="2400" dirty="0"/>
              <a:t> za </a:t>
            </a:r>
            <a:r>
              <a:rPr lang="en-US" sz="2400" dirty="0" err="1"/>
              <a:t>štampanje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web.</a:t>
            </a:r>
          </a:p>
        </p:txBody>
      </p:sp>
      <p:sp>
        <p:nvSpPr>
          <p:cNvPr id="15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C659FC-4FF1-4279-A957-3D4ED629D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057" y="1782039"/>
            <a:ext cx="3796790" cy="15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53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E2EE1-5237-4214-A44F-7A21E759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sz="3200" dirty="0" err="1"/>
              <a:t>Upotreba</a:t>
            </a:r>
            <a:r>
              <a:rPr lang="en-US" sz="3200" dirty="0"/>
              <a:t> Adobe </a:t>
            </a:r>
            <a:r>
              <a:rPr lang="en-US" sz="3200" dirty="0" err="1"/>
              <a:t>Illustratora</a:t>
            </a:r>
            <a:endParaRPr lang="en-US" sz="32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91DD-07E5-49A5-B26F-4DB7E0001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1800"/>
              <a:t>Illustrator se koristi za kreiranje loga, ikona i drugih kompleksnih oblika, određivanje fontova i raspored slova i stvaranje vizuelnog identiteta za magazine, vizitkarte, i pravljenje mock up­ova i grafičkih elemenata za sajtove i aplikacije, i mnogo više. </a:t>
            </a:r>
          </a:p>
          <a:p>
            <a:r>
              <a:rPr lang="en-US" sz="1800"/>
              <a:t>Takođe ilustracije u Illustrator­u mogu da se koriste i u drugim Adobe softverima, pogotovu kod InDesign­a za štampane i digitalne magazine, Photoshop za upotrebu ‘’smart’’ filtera, Flash za web animacije i igrice, Adobe After Effects and Premiere za upotrebu video animacije i sekvence u titlovanje.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483745-6587-4B65-9500-8592049513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0" r="4788" b="2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997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F3699C8-9A37-4550-BCF6-B6EDD67DF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33" r="2" b="25009"/>
          <a:stretch/>
        </p:blipFill>
        <p:spPr bwMode="auto">
          <a:xfrm>
            <a:off x="7381876" y="1"/>
            <a:ext cx="4810125" cy="250183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2E049C9-E601-40C9-AEE5-BA3D16DCC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" r="-3" b="5268"/>
          <a:stretch/>
        </p:blipFill>
        <p:spPr bwMode="auto">
          <a:xfrm>
            <a:off x="5374639" y="2663706"/>
            <a:ext cx="4626927" cy="4197911"/>
          </a:xfrm>
          <a:custGeom>
            <a:avLst/>
            <a:gdLst/>
            <a:ahLst/>
            <a:cxnLst/>
            <a:rect l="l" t="t" r="r" b="b"/>
            <a:pathLst>
              <a:path w="4626927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626927" y="0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E519E-5A59-47FC-8368-D279C0A12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8" y="3951027"/>
            <a:ext cx="4746863" cy="2130364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000" b="1" dirty="0" err="1">
                <a:solidFill>
                  <a:srgbClr val="FFFFFF"/>
                </a:solidFill>
              </a:rPr>
              <a:t>Dizajniranje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logotipa</a:t>
            </a:r>
            <a:endParaRPr lang="en-US" sz="2000" b="1" dirty="0">
              <a:solidFill>
                <a:srgbClr val="FFFFFF"/>
              </a:solidFill>
            </a:endParaRPr>
          </a:p>
          <a:p>
            <a:r>
              <a:rPr lang="en-US" sz="2000" b="1" dirty="0" err="1">
                <a:solidFill>
                  <a:srgbClr val="FFFFFF"/>
                </a:solidFill>
              </a:rPr>
              <a:t>Crtanje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mapa</a:t>
            </a:r>
            <a:endParaRPr lang="en-US" sz="2000" b="1" dirty="0">
              <a:solidFill>
                <a:srgbClr val="FFFFFF"/>
              </a:solidFill>
            </a:endParaRPr>
          </a:p>
          <a:p>
            <a:r>
              <a:rPr lang="en-US" sz="2000" b="1" dirty="0" err="1">
                <a:solidFill>
                  <a:srgbClr val="FFFFFF"/>
                </a:solidFill>
              </a:rPr>
              <a:t>Crtanje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ilustracija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b="1" dirty="0" err="1">
                <a:solidFill>
                  <a:srgbClr val="FFFFFF"/>
                </a:solidFill>
              </a:rPr>
              <a:t>Infografika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b="1" dirty="0" err="1">
                <a:solidFill>
                  <a:srgbClr val="FFFFFF"/>
                </a:solidFill>
              </a:rPr>
              <a:t>Fotorealistični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crteži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b="1" dirty="0" err="1">
                <a:solidFill>
                  <a:srgbClr val="FFFFFF"/>
                </a:solidFill>
              </a:rPr>
              <a:t>Dizajn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pakovanja</a:t>
            </a:r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19229-D09A-4ED2-B3D7-20A092D7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8" y="3098042"/>
            <a:ext cx="5308979" cy="852985"/>
          </a:xfrm>
        </p:spPr>
        <p:txBody>
          <a:bodyPr>
            <a:normAutofit/>
          </a:bodyPr>
          <a:lstStyle/>
          <a:p>
            <a:r>
              <a:rPr lang="en-US" sz="2500" b="1">
                <a:solidFill>
                  <a:srgbClr val="FFFFFF"/>
                </a:solidFill>
              </a:rPr>
              <a:t>Upotreba Adobe Illustratora</a:t>
            </a:r>
            <a:br>
              <a:rPr lang="en-US" sz="2500" b="1">
                <a:solidFill>
                  <a:srgbClr val="FFFFFF"/>
                </a:solidFill>
              </a:rPr>
            </a:br>
            <a:endParaRPr lang="en-US" sz="2500">
              <a:solidFill>
                <a:srgbClr val="FFFFFF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AD86A1-1C59-49A1-86DB-DCE367095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r="7124" b="-1"/>
          <a:stretch/>
        </p:blipFill>
        <p:spPr bwMode="auto">
          <a:xfrm>
            <a:off x="4675537" y="-1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6D949A-FEF2-4AA3-B84D-2550FFA670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993" b="30615"/>
          <a:stretch/>
        </p:blipFill>
        <p:spPr>
          <a:xfrm>
            <a:off x="2280734" y="2"/>
            <a:ext cx="3393943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873EC6C-D833-4061-BA6F-0FE6A3FC4A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485" r="3136"/>
          <a:stretch/>
        </p:blipFill>
        <p:spPr>
          <a:xfrm>
            <a:off x="3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06E7651-2772-493F-8CB1-BD9E78BFC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" r="1" b="10606"/>
          <a:stretch/>
        </p:blipFill>
        <p:spPr bwMode="auto">
          <a:xfrm>
            <a:off x="8264962" y="2660089"/>
            <a:ext cx="3927039" cy="4197911"/>
          </a:xfrm>
          <a:custGeom>
            <a:avLst/>
            <a:gdLst/>
            <a:ahLst/>
            <a:cxnLst/>
            <a:rect l="l" t="t" r="r" b="b"/>
            <a:pathLst>
              <a:path w="3927039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3927039" y="0"/>
                </a:lnTo>
                <a:lnTo>
                  <a:pt x="3927039" y="4194293"/>
                </a:lnTo>
                <a:lnTo>
                  <a:pt x="2683462" y="4194293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677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1C234-5E6A-4495-BA7C-0D999854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2497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 err="1"/>
              <a:t>Hvala</a:t>
            </a:r>
            <a:r>
              <a:rPr lang="en-US" sz="4800" dirty="0"/>
              <a:t> </a:t>
            </a:r>
            <a:r>
              <a:rPr lang="en-US" sz="4800" dirty="0" err="1"/>
              <a:t>na</a:t>
            </a:r>
            <a:r>
              <a:rPr lang="en-US" sz="4800" dirty="0"/>
              <a:t> </a:t>
            </a:r>
            <a:r>
              <a:rPr lang="en-US" sz="4800" dirty="0" err="1"/>
              <a:t>pažnji</a:t>
            </a:r>
            <a:endParaRPr lang="en-US" sz="48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CD6A7E-F9B7-4ED8-B9E7-C1181FA77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52" r="2" b="2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5512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Vektorska grafika</vt:lpstr>
      <vt:lpstr>Vektorska grafika</vt:lpstr>
      <vt:lpstr>Prednosti vektorske grafike </vt:lpstr>
      <vt:lpstr>Mane vektorske grafike </vt:lpstr>
      <vt:lpstr>Adobe Illustrator</vt:lpstr>
      <vt:lpstr>Upotreba Adobe Illustratora</vt:lpstr>
      <vt:lpstr>Upotreba Adobe Illustratora 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Vektorska grafika</dc:title>
  <dc:creator>User</dc:creator>
  <cp:lastModifiedBy>User</cp:lastModifiedBy>
  <cp:revision>1</cp:revision>
  <dcterms:created xsi:type="dcterms:W3CDTF">2020-03-14T23:39:09Z</dcterms:created>
  <dcterms:modified xsi:type="dcterms:W3CDTF">2020-03-14T23:39:41Z</dcterms:modified>
</cp:coreProperties>
</file>