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6" r:id="rId9"/>
    <p:sldId id="265" r:id="rId10"/>
    <p:sldId id="267" r:id="rId11"/>
    <p:sldId id="263" r:id="rId12"/>
    <p:sldId id="272" r:id="rId13"/>
    <p:sldId id="268" r:id="rId14"/>
    <p:sldId id="271" r:id="rId15"/>
    <p:sldId id="264" r:id="rId16"/>
    <p:sldId id="269" r:id="rId17"/>
    <p:sldId id="270" r:id="rId18"/>
    <p:sldId id="274" r:id="rId19"/>
    <p:sldId id="273"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408777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2146595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126925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202410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181757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342213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172814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106259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385907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371625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B47E4-47DB-4413-924E-835D9A4C9CFB}" type="datetimeFigureOut">
              <a:rPr lang="en-US" smtClean="0"/>
              <a:t>14.01.2022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2F03F2-B17C-4E8E-86CF-F26033D44B03}" type="slidenum">
              <a:rPr lang="en-US" smtClean="0"/>
              <a:t>‹#›</a:t>
            </a:fld>
            <a:endParaRPr lang="en-US" dirty="0"/>
          </a:p>
        </p:txBody>
      </p:sp>
    </p:spTree>
    <p:extLst>
      <p:ext uri="{BB962C8B-B14F-4D97-AF65-F5344CB8AC3E}">
        <p14:creationId xmlns:p14="http://schemas.microsoft.com/office/powerpoint/2010/main" val="188090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B47E4-47DB-4413-924E-835D9A4C9CFB}" type="datetimeFigureOut">
              <a:rPr lang="en-US" smtClean="0"/>
              <a:t>14.01.2022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F03F2-B17C-4E8E-86CF-F26033D44B03}" type="slidenum">
              <a:rPr lang="en-US" smtClean="0"/>
              <a:t>‹#›</a:t>
            </a:fld>
            <a:endParaRPr lang="en-US" dirty="0"/>
          </a:p>
        </p:txBody>
      </p:sp>
    </p:spTree>
    <p:extLst>
      <p:ext uri="{BB962C8B-B14F-4D97-AF65-F5344CB8AC3E}">
        <p14:creationId xmlns:p14="http://schemas.microsoft.com/office/powerpoint/2010/main" val="130999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2979762"/>
          </a:xfrm>
        </p:spPr>
        <p:txBody>
          <a:bodyPr>
            <a:normAutofit fontScale="90000"/>
          </a:bodyPr>
          <a:lstStyle/>
          <a:p>
            <a:r>
              <a:rPr lang="en-US" sz="10700" dirty="0" smtClean="0">
                <a:latin typeface="Edwardian Script ITC" pitchFamily="66" charset="0"/>
              </a:rPr>
              <a:t>Romeo i </a:t>
            </a:r>
            <a:r>
              <a:rPr lang="en-US" sz="10700" dirty="0" err="1" smtClean="0">
                <a:latin typeface="Edwardian Script ITC" pitchFamily="66" charset="0"/>
              </a:rPr>
              <a:t>Julija</a:t>
            </a:r>
            <a:r>
              <a:rPr lang="en-US" dirty="0" smtClean="0"/>
              <a:t/>
            </a:r>
            <a:br>
              <a:rPr lang="en-US" dirty="0" smtClean="0"/>
            </a:br>
            <a:r>
              <a:rPr lang="en-US" dirty="0" smtClean="0"/>
              <a:t/>
            </a:r>
            <a:br>
              <a:rPr lang="en-US" dirty="0" smtClean="0"/>
            </a:br>
            <a:r>
              <a:rPr lang="en-US" dirty="0" smtClean="0"/>
              <a:t>                                    </a:t>
            </a:r>
            <a:r>
              <a:rPr lang="sr-Latn-CS" sz="4000" dirty="0" smtClean="0"/>
              <a:t>Vilijam Šekspir</a:t>
            </a:r>
            <a:r>
              <a:rPr lang="en-US" dirty="0" smtClean="0"/>
              <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257600"/>
            <a:ext cx="5796136" cy="3600400"/>
          </a:xfrm>
          <a:prstGeom prst="rect">
            <a:avLst/>
          </a:prstGeom>
        </p:spPr>
      </p:pic>
    </p:spTree>
    <p:extLst>
      <p:ext uri="{BB962C8B-B14F-4D97-AF65-F5344CB8AC3E}">
        <p14:creationId xmlns:p14="http://schemas.microsoft.com/office/powerpoint/2010/main" val="1716864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endParaRPr lang="en-US" dirty="0"/>
          </a:p>
          <a:p>
            <a:pPr marL="0" indent="0">
              <a:buNone/>
            </a:pPr>
            <a:r>
              <a:rPr lang="sr-Latn-ME" dirty="0"/>
              <a:t> Dramska radnja  odvija se  u pet etapa :</a:t>
            </a:r>
            <a:endParaRPr lang="en-US" dirty="0"/>
          </a:p>
          <a:p>
            <a:r>
              <a:rPr lang="sr-Latn-ME" dirty="0"/>
              <a:t>1. Ekspozicija</a:t>
            </a:r>
            <a:endParaRPr lang="en-US" dirty="0"/>
          </a:p>
          <a:p>
            <a:r>
              <a:rPr lang="sr-Latn-ME" dirty="0"/>
              <a:t>2. Zaplet</a:t>
            </a:r>
            <a:endParaRPr lang="en-US" dirty="0"/>
          </a:p>
          <a:p>
            <a:r>
              <a:rPr lang="sr-Latn-ME" dirty="0"/>
              <a:t>3. Kulminacija</a:t>
            </a:r>
            <a:endParaRPr lang="en-US" dirty="0"/>
          </a:p>
          <a:p>
            <a:r>
              <a:rPr lang="sr-Latn-ME" dirty="0"/>
              <a:t>4. Peripetija </a:t>
            </a:r>
            <a:endParaRPr lang="en-US" dirty="0"/>
          </a:p>
          <a:p>
            <a:r>
              <a:rPr lang="sr-Latn-ME" dirty="0"/>
              <a:t>5. Rasplet</a:t>
            </a:r>
            <a:endParaRPr lang="en-US" dirty="0"/>
          </a:p>
          <a:p>
            <a:pPr marL="0" indent="0">
              <a:buNone/>
            </a:pPr>
            <a:r>
              <a:rPr lang="sr-Latn-ME" dirty="0"/>
              <a:t>Ekspozicija  uvodi publiku u situaciju, zaplet donosi neki sukob i napetost koja raste sve do kulminacije, a peripetija ili preokret priprema rasplet kojim se drama završava.</a:t>
            </a:r>
            <a:br>
              <a:rPr lang="sr-Latn-ME" dirty="0"/>
            </a:br>
            <a:endParaRPr lang="en-US" dirty="0"/>
          </a:p>
        </p:txBody>
      </p:sp>
    </p:spTree>
    <p:extLst>
      <p:ext uri="{BB962C8B-B14F-4D97-AF65-F5344CB8AC3E}">
        <p14:creationId xmlns:p14="http://schemas.microsoft.com/office/powerpoint/2010/main" val="1590098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25000" lnSpcReduction="20000"/>
          </a:bodyPr>
          <a:lstStyle/>
          <a:p>
            <a:r>
              <a:rPr lang="sr-Latn-CS" sz="9600" dirty="0" smtClean="0">
                <a:solidFill>
                  <a:srgbClr val="FF0000"/>
                </a:solidFill>
              </a:rPr>
              <a:t>Prolog,</a:t>
            </a:r>
            <a:r>
              <a:rPr lang="sr-Latn-CS" sz="9600" dirty="0" smtClean="0"/>
              <a:t> horska pjesma</a:t>
            </a:r>
            <a:r>
              <a:rPr lang="sr-Latn-CS" sz="9600" dirty="0"/>
              <a:t> </a:t>
            </a:r>
            <a:r>
              <a:rPr lang="sr-Latn-CS" sz="9600" dirty="0" smtClean="0"/>
              <a:t>(po ugledu na antičke drame). Hor nam saopštava temu drame.</a:t>
            </a:r>
          </a:p>
          <a:p>
            <a:endParaRPr lang="sr-Latn-CS" sz="9600" dirty="0" smtClean="0"/>
          </a:p>
          <a:p>
            <a:pPr marL="0" indent="0">
              <a:buNone/>
            </a:pPr>
            <a:r>
              <a:rPr lang="sr-Latn-ME" sz="9600" dirty="0" smtClean="0"/>
              <a:t>„</a:t>
            </a:r>
            <a:r>
              <a:rPr lang="vi-VN" sz="9600" dirty="0" smtClean="0">
                <a:latin typeface="Calibri" pitchFamily="34" charset="0"/>
              </a:rPr>
              <a:t>Dve </a:t>
            </a:r>
            <a:r>
              <a:rPr lang="vi-VN" sz="9600" dirty="0">
                <a:latin typeface="Calibri" pitchFamily="34" charset="0"/>
              </a:rPr>
              <a:t>kuće istog ugleda u </a:t>
            </a:r>
            <a:r>
              <a:rPr lang="vi-VN" sz="9600" dirty="0" smtClean="0">
                <a:latin typeface="Calibri" pitchFamily="34" charset="0"/>
              </a:rPr>
              <a:t>toj</a:t>
            </a:r>
            <a:r>
              <a:rPr lang="sr-Latn-ME" sz="9600" dirty="0" smtClean="0">
                <a:latin typeface="Calibri" pitchFamily="34" charset="0"/>
              </a:rPr>
              <a:t> </a:t>
            </a:r>
          </a:p>
          <a:p>
            <a:pPr marL="0" indent="0">
              <a:buNone/>
            </a:pPr>
            <a:r>
              <a:rPr lang="vi-VN" sz="9600" dirty="0" smtClean="0">
                <a:latin typeface="Calibri" pitchFamily="34" charset="0"/>
              </a:rPr>
              <a:t>lepoj </a:t>
            </a:r>
            <a:r>
              <a:rPr lang="vi-VN" sz="9600" dirty="0">
                <a:latin typeface="Calibri" pitchFamily="34" charset="0"/>
              </a:rPr>
              <a:t>Veroni, </a:t>
            </a:r>
            <a:r>
              <a:rPr lang="vi-VN" sz="9600" dirty="0" smtClean="0">
                <a:latin typeface="Calibri" pitchFamily="34" charset="0"/>
              </a:rPr>
              <a:t>gde </a:t>
            </a:r>
            <a:r>
              <a:rPr lang="vi-VN" sz="9600" dirty="0">
                <a:latin typeface="Calibri" pitchFamily="34" charset="0"/>
              </a:rPr>
              <a:t>se radnja zbiva</a:t>
            </a:r>
            <a:r>
              <a:rPr lang="vi-VN" sz="9600" dirty="0" smtClean="0">
                <a:latin typeface="Calibri" pitchFamily="34" charset="0"/>
              </a:rPr>
              <a:t>,</a:t>
            </a:r>
            <a:endParaRPr lang="sr-Latn-ME" sz="9600" dirty="0" smtClean="0">
              <a:latin typeface="Calibri" pitchFamily="34" charset="0"/>
            </a:endParaRPr>
          </a:p>
          <a:p>
            <a:pPr marL="0" indent="0">
              <a:buNone/>
            </a:pPr>
            <a:r>
              <a:rPr lang="vi-VN" sz="9600" dirty="0" smtClean="0">
                <a:latin typeface="Calibri" pitchFamily="34" charset="0"/>
              </a:rPr>
              <a:t>iz </a:t>
            </a:r>
            <a:r>
              <a:rPr lang="vi-VN" sz="9600" dirty="0">
                <a:latin typeface="Calibri" pitchFamily="34" charset="0"/>
              </a:rPr>
              <a:t>drevne mržnje počinju nov boj</a:t>
            </a:r>
            <a:r>
              <a:rPr lang="vi-VN" sz="9600" dirty="0" smtClean="0">
                <a:latin typeface="Calibri" pitchFamily="34" charset="0"/>
              </a:rPr>
              <a:t>,</a:t>
            </a:r>
            <a:endParaRPr lang="sr-Latn-ME" sz="9600" dirty="0" smtClean="0">
              <a:latin typeface="Calibri" pitchFamily="34" charset="0"/>
            </a:endParaRPr>
          </a:p>
          <a:p>
            <a:pPr marL="0" indent="0">
              <a:buNone/>
            </a:pPr>
            <a:r>
              <a:rPr lang="vi-VN" sz="9600" dirty="0" smtClean="0">
                <a:latin typeface="Calibri" pitchFamily="34" charset="0"/>
              </a:rPr>
              <a:t>te </a:t>
            </a:r>
            <a:r>
              <a:rPr lang="vi-VN" sz="9600" dirty="0">
                <a:latin typeface="Calibri" pitchFamily="34" charset="0"/>
              </a:rPr>
              <a:t>građanska ruka građansku krv liva</a:t>
            </a:r>
            <a:r>
              <a:rPr lang="vi-VN" sz="9600" dirty="0" smtClean="0">
                <a:latin typeface="Calibri" pitchFamily="34" charset="0"/>
              </a:rPr>
              <a:t>.</a:t>
            </a:r>
            <a:endParaRPr lang="sr-Latn-ME" sz="9600" dirty="0" smtClean="0">
              <a:latin typeface="Calibri" pitchFamily="34" charset="0"/>
            </a:endParaRPr>
          </a:p>
          <a:p>
            <a:pPr marL="0" indent="0">
              <a:buNone/>
            </a:pPr>
            <a:r>
              <a:rPr lang="vi-VN" sz="9600" dirty="0" smtClean="0">
                <a:latin typeface="Calibri" pitchFamily="34" charset="0"/>
              </a:rPr>
              <a:t>Nesrećne </a:t>
            </a:r>
            <a:r>
              <a:rPr lang="vi-VN" sz="9600" dirty="0">
                <a:latin typeface="Calibri" pitchFamily="34" charset="0"/>
              </a:rPr>
              <a:t>utrobe tih </a:t>
            </a:r>
            <a:r>
              <a:rPr lang="vi-VN" sz="9600" dirty="0" smtClean="0">
                <a:latin typeface="Calibri" pitchFamily="34" charset="0"/>
              </a:rPr>
              <a:t>neprijatelja</a:t>
            </a:r>
            <a:endParaRPr lang="sr-Latn-ME" sz="9600" dirty="0" smtClean="0">
              <a:latin typeface="Calibri" pitchFamily="34" charset="0"/>
            </a:endParaRPr>
          </a:p>
          <a:p>
            <a:pPr marL="0" indent="0">
              <a:buNone/>
            </a:pPr>
            <a:r>
              <a:rPr lang="vi-VN" sz="9600" dirty="0" smtClean="0">
                <a:latin typeface="Calibri" pitchFamily="34" charset="0"/>
              </a:rPr>
              <a:t>rodiše </a:t>
            </a:r>
            <a:r>
              <a:rPr lang="vi-VN" sz="9600" dirty="0">
                <a:latin typeface="Calibri" pitchFamily="34" charset="0"/>
              </a:rPr>
              <a:t>kobno zaljubljenih dvoje</a:t>
            </a:r>
            <a:r>
              <a:rPr lang="vi-VN" sz="9600" dirty="0" smtClean="0">
                <a:latin typeface="Calibri" pitchFamily="34" charset="0"/>
              </a:rPr>
              <a:t>,</a:t>
            </a:r>
            <a:endParaRPr lang="sr-Latn-ME" sz="9600" dirty="0" smtClean="0">
              <a:latin typeface="Calibri" pitchFamily="34" charset="0"/>
            </a:endParaRPr>
          </a:p>
          <a:p>
            <a:pPr marL="0" indent="0">
              <a:buNone/>
            </a:pPr>
            <a:r>
              <a:rPr lang="vi-VN" sz="9600" dirty="0" smtClean="0">
                <a:latin typeface="Calibri" pitchFamily="34" charset="0"/>
              </a:rPr>
              <a:t>koji </a:t>
            </a:r>
            <a:r>
              <a:rPr lang="vi-VN" sz="9600" dirty="0">
                <a:latin typeface="Calibri" pitchFamily="34" charset="0"/>
              </a:rPr>
              <a:t>sahraniše mržnju </a:t>
            </a:r>
            <a:r>
              <a:rPr lang="vi-VN" sz="9600" dirty="0" smtClean="0">
                <a:latin typeface="Calibri" pitchFamily="34" charset="0"/>
              </a:rPr>
              <a:t>roditelja</a:t>
            </a:r>
            <a:endParaRPr lang="sr-Latn-ME" sz="9600" dirty="0" smtClean="0">
              <a:latin typeface="Calibri" pitchFamily="34" charset="0"/>
            </a:endParaRPr>
          </a:p>
          <a:p>
            <a:pPr marL="0" indent="0">
              <a:buNone/>
            </a:pPr>
            <a:r>
              <a:rPr lang="vi-VN" sz="9600" dirty="0" smtClean="0">
                <a:latin typeface="Calibri" pitchFamily="34" charset="0"/>
              </a:rPr>
              <a:t>samo </a:t>
            </a:r>
            <a:r>
              <a:rPr lang="vi-VN" sz="9600" dirty="0">
                <a:latin typeface="Calibri" pitchFamily="34" charset="0"/>
              </a:rPr>
              <a:t>preko bolne, tužne smrti </a:t>
            </a:r>
            <a:r>
              <a:rPr lang="vi-VN" sz="9600" dirty="0" smtClean="0">
                <a:latin typeface="Calibri" pitchFamily="34" charset="0"/>
              </a:rPr>
              <a:t>svoje</a:t>
            </a:r>
            <a:r>
              <a:rPr lang="sr-Latn-ME" sz="9600" dirty="0" smtClean="0">
                <a:latin typeface="Calibri" pitchFamily="34" charset="0"/>
              </a:rPr>
              <a:t>..</a:t>
            </a:r>
            <a:r>
              <a:rPr lang="vi-VN" sz="9600" dirty="0" smtClean="0">
                <a:latin typeface="Calibri" pitchFamily="34" charset="0"/>
              </a:rPr>
              <a:t>.</a:t>
            </a:r>
            <a:r>
              <a:rPr lang="sr-Latn-ME" sz="9600" dirty="0" smtClean="0"/>
              <a:t>“</a:t>
            </a:r>
            <a:endParaRPr lang="sr-Latn-CS" sz="9600" dirty="0" smtClean="0"/>
          </a:p>
          <a:p>
            <a:endParaRPr lang="sr-Latn-CS" sz="9600" dirty="0" smtClean="0">
              <a:solidFill>
                <a:srgbClr val="FF0000"/>
              </a:solidFill>
            </a:endParaRPr>
          </a:p>
          <a:p>
            <a:endParaRPr lang="sr-Latn-CS" sz="9600" dirty="0">
              <a:solidFill>
                <a:srgbClr val="FF0000"/>
              </a:solidFill>
            </a:endParaRPr>
          </a:p>
          <a:p>
            <a:endParaRPr lang="sr-Latn-CS" sz="9600" dirty="0" smtClean="0">
              <a:solidFill>
                <a:srgbClr val="FF0000"/>
              </a:solidFill>
            </a:endParaRPr>
          </a:p>
          <a:p>
            <a:endParaRPr lang="sr-Latn-CS" sz="9600" dirty="0">
              <a:solidFill>
                <a:srgbClr val="FF0000"/>
              </a:solidFill>
            </a:endParaRPr>
          </a:p>
          <a:p>
            <a:endParaRPr lang="sr-Latn-CS" sz="8000" dirty="0" smtClean="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endParaRPr lang="sr-Latn-CS" dirty="0">
              <a:solidFill>
                <a:srgbClr val="FF0000"/>
              </a:solidFill>
            </a:endParaRPr>
          </a:p>
          <a:p>
            <a:endParaRPr lang="sr-Latn-CS" dirty="0" smtClean="0">
              <a:solidFill>
                <a:srgbClr val="FF0000"/>
              </a:solidFill>
            </a:endParaRPr>
          </a:p>
          <a:p>
            <a:r>
              <a:rPr lang="sr-Latn-CS" dirty="0" smtClean="0">
                <a:solidFill>
                  <a:srgbClr val="FF0000"/>
                </a:solidFill>
              </a:rPr>
              <a:t>Zaplet</a:t>
            </a:r>
            <a:r>
              <a:rPr lang="sr-Latn-CS" dirty="0" smtClean="0"/>
              <a:t> ,II </a:t>
            </a:r>
            <a:r>
              <a:rPr lang="sr-Latn-CS" dirty="0"/>
              <a:t>čin Prologom </a:t>
            </a:r>
            <a:r>
              <a:rPr lang="sr-Latn-CS" dirty="0" smtClean="0"/>
              <a:t> se nagovještava ljubav </a:t>
            </a:r>
            <a:r>
              <a:rPr lang="sr-Latn-CS" dirty="0"/>
              <a:t>između Romea i </a:t>
            </a:r>
            <a:r>
              <a:rPr lang="sr-Latn-CS" dirty="0" smtClean="0"/>
              <a:t>Julije. </a:t>
            </a:r>
          </a:p>
          <a:p>
            <a:r>
              <a:rPr lang="sr-Latn-CS" dirty="0" smtClean="0"/>
              <a:t>„Sad stara čežnja na postelji mre,</a:t>
            </a:r>
          </a:p>
          <a:p>
            <a:r>
              <a:rPr lang="sr-Latn-CS" dirty="0" smtClean="0"/>
              <a:t>Nova ljubav njeno nasledstvo sad traži</a:t>
            </a:r>
          </a:p>
          <a:p>
            <a:r>
              <a:rPr lang="sr-Latn-CS" dirty="0" smtClean="0"/>
              <a:t>Ona za koju htede mreti pre</a:t>
            </a:r>
          </a:p>
          <a:p>
            <a:r>
              <a:rPr lang="sr-Latn-CS" dirty="0" smtClean="0"/>
              <a:t>Kraj Julije nema više svoje draži“  Julija je učinila da Romeo zaboravi staru ljubav. </a:t>
            </a:r>
            <a:r>
              <a:rPr lang="sr-Latn-CS" dirty="0"/>
              <a:t> </a:t>
            </a:r>
            <a:r>
              <a:rPr lang="sr-Latn-CS" dirty="0" smtClean="0"/>
              <a:t>Romeo dolazi svojo dragoj, preskače  baštenski zid   i skače u vrt Kapuletovih.  Romeo  sakriven  u vrtu , gleda u Julijin prozor.  Kada se Julija pojavi ona mu izgleda nestvrno. Zatim Julija izgovara „O Romeo! Zašto si Romeo</a:t>
            </a:r>
          </a:p>
          <a:p>
            <a:r>
              <a:rPr lang="sr-Latn-CS" dirty="0" smtClean="0"/>
              <a:t>Odreci se oca i odbaci ime;</a:t>
            </a:r>
          </a:p>
          <a:p>
            <a:r>
              <a:rPr lang="sr-Latn-CS" dirty="0" smtClean="0"/>
              <a:t>Iil ako nećeš budi mi zakleti Dragan, pa ja neću više biti Kapuletova“. Romeo sluša potajno ove njene riječi kojima Julija kaže da je velika smetnja što je on Montagi .  Medjutim „ruža bi davlaa  slatki miris , pa ma kako je mi zvali“</a:t>
            </a:r>
          </a:p>
          <a:p>
            <a:r>
              <a:rPr lang="sr-Latn-CS" dirty="0" smtClean="0"/>
              <a:t>Romeo joj konačno odgovara iz </a:t>
            </a:r>
            <a:endParaRPr lang="sr-Latn-CS" dirty="0"/>
          </a:p>
          <a:p>
            <a:endParaRPr lang="sr-Latn-CS" dirty="0" smtClean="0"/>
          </a:p>
          <a:p>
            <a:r>
              <a:rPr lang="sr-Latn-CS" dirty="0" smtClean="0">
                <a:solidFill>
                  <a:srgbClr val="FF0000"/>
                </a:solidFill>
              </a:rPr>
              <a:t>Kulminacija</a:t>
            </a:r>
            <a:r>
              <a:rPr lang="sr-Latn-CS" dirty="0" smtClean="0"/>
              <a:t> </a:t>
            </a:r>
            <a:endParaRPr lang="en-US" dirty="0"/>
          </a:p>
        </p:txBody>
      </p:sp>
    </p:spTree>
    <p:extLst>
      <p:ext uri="{BB962C8B-B14F-4D97-AF65-F5344CB8AC3E}">
        <p14:creationId xmlns:p14="http://schemas.microsoft.com/office/powerpoint/2010/main" val="2328728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sr-Latn-CS" dirty="0" smtClean="0">
                <a:solidFill>
                  <a:srgbClr val="FF0000"/>
                </a:solidFill>
              </a:rPr>
              <a:t>Ekspozicija, </a:t>
            </a:r>
            <a:r>
              <a:rPr lang="sr-Latn-CS" dirty="0" smtClean="0"/>
              <a:t>I </a:t>
            </a:r>
            <a:r>
              <a:rPr lang="sr-Latn-CS" dirty="0"/>
              <a:t>čin: opisuje se mjesto radnje (</a:t>
            </a:r>
            <a:r>
              <a:rPr lang="sr-Latn-CS" dirty="0" smtClean="0"/>
              <a:t>Verona, trg).</a:t>
            </a:r>
            <a:r>
              <a:rPr lang="en-US" dirty="0" smtClean="0"/>
              <a:t> </a:t>
            </a:r>
            <a:r>
              <a:rPr lang="sr-Latn-CS" dirty="0" smtClean="0"/>
              <a:t>Predstavljaju </a:t>
            </a:r>
            <a:r>
              <a:rPr lang="sr-Latn-CS" dirty="0"/>
              <a:t>se dvije ugledne i zavađene porodice </a:t>
            </a:r>
            <a:r>
              <a:rPr lang="sr-Latn-CS" dirty="0" smtClean="0"/>
              <a:t>Montagi i Kapulet</a:t>
            </a:r>
            <a:r>
              <a:rPr lang="en-US" dirty="0" smtClean="0"/>
              <a:t>i</a:t>
            </a:r>
            <a:r>
              <a:rPr lang="sr-Latn-CS" dirty="0" smtClean="0"/>
              <a:t>. </a:t>
            </a:r>
            <a:r>
              <a:rPr lang="sr-Latn-CS" dirty="0"/>
              <a:t>K</a:t>
            </a:r>
            <a:r>
              <a:rPr lang="sr-Latn-CS" dirty="0" smtClean="0"/>
              <a:t>arakterizacija </a:t>
            </a:r>
            <a:r>
              <a:rPr lang="sr-Latn-CS" dirty="0"/>
              <a:t>Romeovog lika. </a:t>
            </a:r>
            <a:r>
              <a:rPr lang="sr-Latn-CS" dirty="0" smtClean="0"/>
              <a:t>Doznaj</a:t>
            </a:r>
            <a:r>
              <a:rPr lang="en-US" dirty="0" smtClean="0"/>
              <a:t>e</a:t>
            </a:r>
            <a:r>
              <a:rPr lang="sr-Latn-CS" dirty="0" smtClean="0"/>
              <a:t>mo </a:t>
            </a:r>
            <a:r>
              <a:rPr lang="sr-Latn-CS" dirty="0"/>
              <a:t>da Romeo pati i da je nesrećno zaljubljen u Rozalinu.</a:t>
            </a:r>
          </a:p>
          <a:p>
            <a:pPr marL="0" indent="0">
              <a:buNone/>
            </a:pPr>
            <a:r>
              <a:rPr lang="sr-Latn-CS" dirty="0" smtClean="0"/>
              <a:t>Romeo </a:t>
            </a:r>
            <a:r>
              <a:rPr lang="sr-Latn-CS" dirty="0"/>
              <a:t>sa prijateljima odlazi na bal </a:t>
            </a:r>
            <a:r>
              <a:rPr lang="sr-Latn-CS" dirty="0" smtClean="0"/>
              <a:t>k</a:t>
            </a:r>
            <a:r>
              <a:rPr lang="en-US" dirty="0" err="1" smtClean="0"/>
              <a:t>oji</a:t>
            </a:r>
            <a:r>
              <a:rPr lang="en-US" dirty="0" smtClean="0"/>
              <a:t> </a:t>
            </a:r>
            <a:r>
              <a:rPr lang="en-US" dirty="0" err="1" smtClean="0"/>
              <a:t>prire</a:t>
            </a:r>
            <a:r>
              <a:rPr lang="sr-Latn-ME" dirty="0" smtClean="0"/>
              <a:t>đuje</a:t>
            </a:r>
            <a:r>
              <a:rPr lang="sr-Latn-CS" dirty="0" smtClean="0"/>
              <a:t> Kapuleti. Zaljubljuje </a:t>
            </a:r>
            <a:r>
              <a:rPr lang="sr-Latn-CS" dirty="0"/>
              <a:t>se u </a:t>
            </a:r>
            <a:r>
              <a:rPr lang="sr-Latn-CS" dirty="0" smtClean="0"/>
              <a:t>Juliju, </a:t>
            </a:r>
            <a:r>
              <a:rPr lang="sr-Latn-CS" dirty="0"/>
              <a:t>ćerku grofa </a:t>
            </a:r>
            <a:r>
              <a:rPr lang="sr-Latn-CS" dirty="0" smtClean="0"/>
              <a:t>Kapuleti, koji je u sukobu sa  njegovim ocem. </a:t>
            </a:r>
            <a:r>
              <a:rPr lang="sr-Latn-CS" dirty="0"/>
              <a:t>Julija je svojom pojavom </a:t>
            </a:r>
            <a:r>
              <a:rPr lang="sr-Latn-CS" dirty="0" smtClean="0"/>
              <a:t>učinila </a:t>
            </a:r>
            <a:r>
              <a:rPr lang="sr-Latn-CS" dirty="0"/>
              <a:t>da </a:t>
            </a:r>
            <a:r>
              <a:rPr lang="sr-Latn-CS" dirty="0" smtClean="0"/>
              <a:t>Romeo </a:t>
            </a:r>
            <a:r>
              <a:rPr lang="sr-Latn-CS" dirty="0"/>
              <a:t>zaboravi  Rozalinu. </a:t>
            </a:r>
            <a:r>
              <a:rPr lang="sr-Latn-CS" dirty="0" smtClean="0"/>
              <a:t>Ona uzvraća </a:t>
            </a:r>
            <a:r>
              <a:rPr lang="sr-Latn-CS" dirty="0"/>
              <a:t>ljubav </a:t>
            </a:r>
            <a:r>
              <a:rPr lang="sr-Latn-CS" dirty="0" smtClean="0"/>
              <a:t>Romeu, </a:t>
            </a:r>
            <a:r>
              <a:rPr lang="sr-Latn-CS" dirty="0"/>
              <a:t>ujedno </a:t>
            </a:r>
            <a:r>
              <a:rPr lang="sr-Latn-CS" dirty="0" smtClean="0"/>
              <a:t> </a:t>
            </a:r>
            <a:r>
              <a:rPr lang="sr-Latn-CS" dirty="0"/>
              <a:t>saznaje da je on  </a:t>
            </a:r>
            <a:r>
              <a:rPr lang="sr-Latn-CS" dirty="0" smtClean="0"/>
              <a:t>Montagi.  </a:t>
            </a:r>
            <a:r>
              <a:rPr lang="sr-Latn-CS" dirty="0"/>
              <a:t>N</a:t>
            </a:r>
            <a:r>
              <a:rPr lang="sr-Latn-CS" dirty="0" smtClean="0"/>
              <a:t>aslućuje kobni </a:t>
            </a:r>
            <a:r>
              <a:rPr lang="sr-Latn-CS" dirty="0"/>
              <a:t>ishod </a:t>
            </a:r>
            <a:r>
              <a:rPr lang="sr-Latn-CS" dirty="0" smtClean="0"/>
              <a:t>ljubavi.</a:t>
            </a:r>
            <a:endParaRPr lang="sr-Latn-CS" dirty="0"/>
          </a:p>
          <a:p>
            <a:endParaRPr lang="sr-Latn-CS" dirty="0"/>
          </a:p>
          <a:p>
            <a:endParaRPr lang="en-US" dirty="0"/>
          </a:p>
        </p:txBody>
      </p:sp>
    </p:spTree>
    <p:extLst>
      <p:ext uri="{BB962C8B-B14F-4D97-AF65-F5344CB8AC3E}">
        <p14:creationId xmlns:p14="http://schemas.microsoft.com/office/powerpoint/2010/main" val="4806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5937523"/>
          </a:xfrm>
        </p:spPr>
        <p:txBody>
          <a:bodyPr>
            <a:normAutofit fontScale="25000" lnSpcReduction="20000"/>
          </a:bodyPr>
          <a:lstStyle/>
          <a:p>
            <a:endParaRPr lang="sr-Latn-CS" dirty="0">
              <a:solidFill>
                <a:srgbClr val="FF0000"/>
              </a:solidFill>
            </a:endParaRPr>
          </a:p>
          <a:p>
            <a:r>
              <a:rPr lang="sr-Latn-CS" sz="8000" dirty="0" smtClean="0">
                <a:solidFill>
                  <a:srgbClr val="FF0000"/>
                </a:solidFill>
                <a:latin typeface="Calibri" pitchFamily="34" charset="0"/>
              </a:rPr>
              <a:t>Zaplet</a:t>
            </a:r>
            <a:r>
              <a:rPr lang="sr-Latn-CS" sz="8000" dirty="0" smtClean="0">
                <a:latin typeface="Calibri" pitchFamily="34" charset="0"/>
              </a:rPr>
              <a:t>, II čin: </a:t>
            </a:r>
            <a:r>
              <a:rPr lang="sr-Latn-CS" sz="8000" dirty="0">
                <a:latin typeface="Calibri" pitchFamily="34" charset="0"/>
              </a:rPr>
              <a:t>Prologom  se nagovještava ljubav između Romea i Julije. </a:t>
            </a:r>
          </a:p>
          <a:p>
            <a:pPr marL="0" indent="0">
              <a:buNone/>
            </a:pPr>
            <a:r>
              <a:rPr lang="sr-Latn-CS" sz="8000" dirty="0">
                <a:latin typeface="Calibri" pitchFamily="34" charset="0"/>
              </a:rPr>
              <a:t>„Sad stara čežnja na postelji mre,</a:t>
            </a:r>
          </a:p>
          <a:p>
            <a:pPr marL="0" indent="0">
              <a:buNone/>
            </a:pPr>
            <a:r>
              <a:rPr lang="sr-Latn-CS" sz="8000" dirty="0">
                <a:latin typeface="Calibri" pitchFamily="34" charset="0"/>
              </a:rPr>
              <a:t>Nova ljubav njeno nasledstvo sad traži</a:t>
            </a:r>
          </a:p>
          <a:p>
            <a:pPr marL="0" indent="0">
              <a:buNone/>
            </a:pPr>
            <a:r>
              <a:rPr lang="sr-Latn-CS" sz="8000" dirty="0">
                <a:latin typeface="Calibri" pitchFamily="34" charset="0"/>
              </a:rPr>
              <a:t>Ona za koju htede mreti pre</a:t>
            </a:r>
          </a:p>
          <a:p>
            <a:pPr marL="0" indent="0">
              <a:buNone/>
            </a:pPr>
            <a:r>
              <a:rPr lang="sr-Latn-CS" sz="8000" dirty="0">
                <a:latin typeface="Calibri" pitchFamily="34" charset="0"/>
              </a:rPr>
              <a:t>Kraj Julije nema više svoje </a:t>
            </a:r>
            <a:r>
              <a:rPr lang="sr-Latn-CS" sz="8000" dirty="0" smtClean="0">
                <a:latin typeface="Calibri" pitchFamily="34" charset="0"/>
              </a:rPr>
              <a:t>draži</a:t>
            </a:r>
            <a:r>
              <a:rPr lang="en-US" sz="8000" dirty="0" smtClean="0">
                <a:latin typeface="Calibri" pitchFamily="34" charset="0"/>
              </a:rPr>
              <a:t>…</a:t>
            </a:r>
            <a:r>
              <a:rPr lang="sr-Latn-CS" sz="8000" dirty="0" smtClean="0">
                <a:latin typeface="Calibri" pitchFamily="34" charset="0"/>
              </a:rPr>
              <a:t>“  </a:t>
            </a:r>
          </a:p>
          <a:p>
            <a:pPr marL="0" indent="0">
              <a:buNone/>
            </a:pPr>
            <a:r>
              <a:rPr lang="sr-Latn-CS" sz="8000" dirty="0" smtClean="0">
                <a:latin typeface="Calibri" pitchFamily="34" charset="0"/>
              </a:rPr>
              <a:t>Julija </a:t>
            </a:r>
            <a:r>
              <a:rPr lang="sr-Latn-CS" sz="8000" dirty="0">
                <a:latin typeface="Calibri" pitchFamily="34" charset="0"/>
              </a:rPr>
              <a:t>je učinila da Romeo zaboravi staru ljubav.  Romeo dolazi </a:t>
            </a:r>
            <a:r>
              <a:rPr lang="sr-Latn-CS" sz="8000" dirty="0" smtClean="0">
                <a:latin typeface="Calibri" pitchFamily="34" charset="0"/>
              </a:rPr>
              <a:t>svojoj </a:t>
            </a:r>
            <a:r>
              <a:rPr lang="sr-Latn-CS" sz="8000" dirty="0">
                <a:latin typeface="Calibri" pitchFamily="34" charset="0"/>
              </a:rPr>
              <a:t>dragoj, preskače  baštenski zid   i </a:t>
            </a:r>
            <a:r>
              <a:rPr lang="sr-Latn-CS" sz="8000" dirty="0" smtClean="0">
                <a:latin typeface="Calibri" pitchFamily="34" charset="0"/>
              </a:rPr>
              <a:t>uskače </a:t>
            </a:r>
            <a:r>
              <a:rPr lang="sr-Latn-CS" sz="8000" dirty="0">
                <a:latin typeface="Calibri" pitchFamily="34" charset="0"/>
              </a:rPr>
              <a:t>u vrt .</a:t>
            </a:r>
            <a:r>
              <a:rPr lang="sr-Latn-CS" sz="8000" dirty="0" smtClean="0">
                <a:latin typeface="Calibri" pitchFamily="34" charset="0"/>
              </a:rPr>
              <a:t>  </a:t>
            </a:r>
            <a:r>
              <a:rPr lang="sr-Latn-CS" sz="8000" dirty="0">
                <a:latin typeface="Calibri" pitchFamily="34" charset="0"/>
              </a:rPr>
              <a:t>Romeo  sakriven  u </a:t>
            </a:r>
            <a:r>
              <a:rPr lang="sr-Latn-CS" sz="8000" dirty="0" smtClean="0">
                <a:latin typeface="Calibri" pitchFamily="34" charset="0"/>
              </a:rPr>
              <a:t>vrtu, </a:t>
            </a:r>
            <a:r>
              <a:rPr lang="sr-Latn-CS" sz="8000" dirty="0">
                <a:latin typeface="Calibri" pitchFamily="34" charset="0"/>
              </a:rPr>
              <a:t>gleda u Julijin prozor.  Kada se Julija pojavi ona mu izgleda </a:t>
            </a:r>
            <a:r>
              <a:rPr lang="sr-Latn-CS" sz="8000" dirty="0" smtClean="0">
                <a:latin typeface="Calibri" pitchFamily="34" charset="0"/>
              </a:rPr>
              <a:t>nestvarno</a:t>
            </a:r>
            <a:r>
              <a:rPr lang="sr-Latn-CS" sz="8000" dirty="0">
                <a:latin typeface="Calibri" pitchFamily="34" charset="0"/>
              </a:rPr>
              <a:t>. Zatim Julija </a:t>
            </a:r>
            <a:r>
              <a:rPr lang="sr-Latn-CS" sz="8000" dirty="0" smtClean="0">
                <a:latin typeface="Calibri" pitchFamily="34" charset="0"/>
              </a:rPr>
              <a:t>izgovara čuvene riječi:</a:t>
            </a:r>
          </a:p>
          <a:p>
            <a:pPr marL="0" indent="0">
              <a:buNone/>
            </a:pPr>
            <a:r>
              <a:rPr lang="sr-Latn-CS" sz="8000" dirty="0">
                <a:latin typeface="Calibri" pitchFamily="34" charset="0"/>
              </a:rPr>
              <a:t> </a:t>
            </a:r>
            <a:r>
              <a:rPr lang="sr-Latn-CS" sz="8000" dirty="0" smtClean="0">
                <a:latin typeface="Calibri" pitchFamily="34" charset="0"/>
              </a:rPr>
              <a:t>                                                              </a:t>
            </a:r>
            <a:r>
              <a:rPr lang="sr-Latn-CS" sz="8000" dirty="0" smtClean="0">
                <a:solidFill>
                  <a:srgbClr val="FF0000"/>
                </a:solidFill>
                <a:latin typeface="Calibri" pitchFamily="34" charset="0"/>
              </a:rPr>
              <a:t> „O </a:t>
            </a:r>
            <a:r>
              <a:rPr lang="sr-Latn-CS" sz="8000" dirty="0">
                <a:solidFill>
                  <a:srgbClr val="FF0000"/>
                </a:solidFill>
                <a:latin typeface="Calibri" pitchFamily="34" charset="0"/>
              </a:rPr>
              <a:t>Romeo! Zašto si </a:t>
            </a:r>
            <a:r>
              <a:rPr lang="sr-Latn-CS" sz="8000" dirty="0" smtClean="0">
                <a:solidFill>
                  <a:srgbClr val="FF0000"/>
                </a:solidFill>
                <a:latin typeface="Calibri" pitchFamily="34" charset="0"/>
              </a:rPr>
              <a:t>Romeo?</a:t>
            </a:r>
            <a:endParaRPr lang="sr-Latn-CS" sz="8000" dirty="0">
              <a:solidFill>
                <a:srgbClr val="FF0000"/>
              </a:solidFill>
              <a:latin typeface="Calibri" pitchFamily="34" charset="0"/>
            </a:endParaRPr>
          </a:p>
          <a:p>
            <a:pPr marL="0" indent="0">
              <a:buNone/>
            </a:pPr>
            <a:r>
              <a:rPr lang="sr-Latn-CS" sz="8000" dirty="0" smtClean="0">
                <a:solidFill>
                  <a:srgbClr val="FF0000"/>
                </a:solidFill>
                <a:latin typeface="Calibri" pitchFamily="34" charset="0"/>
              </a:rPr>
              <a:t>                                                                 Odreci </a:t>
            </a:r>
            <a:r>
              <a:rPr lang="sr-Latn-CS" sz="8000" dirty="0">
                <a:solidFill>
                  <a:srgbClr val="FF0000"/>
                </a:solidFill>
                <a:latin typeface="Calibri" pitchFamily="34" charset="0"/>
              </a:rPr>
              <a:t>se oca i odbaci ime;</a:t>
            </a:r>
          </a:p>
          <a:p>
            <a:pPr marL="0" indent="0">
              <a:buNone/>
            </a:pPr>
            <a:r>
              <a:rPr lang="sr-Latn-CS" sz="8000" dirty="0" smtClean="0">
                <a:solidFill>
                  <a:srgbClr val="FF0000"/>
                </a:solidFill>
                <a:latin typeface="Calibri" pitchFamily="34" charset="0"/>
              </a:rPr>
              <a:t>                                                                Ili  </a:t>
            </a:r>
            <a:r>
              <a:rPr lang="sr-Latn-CS" sz="8000" dirty="0">
                <a:solidFill>
                  <a:srgbClr val="FF0000"/>
                </a:solidFill>
                <a:latin typeface="Calibri" pitchFamily="34" charset="0"/>
              </a:rPr>
              <a:t>ako nećeš budi mi zakleti </a:t>
            </a:r>
            <a:r>
              <a:rPr lang="sr-Latn-CS" sz="8000" dirty="0" smtClean="0">
                <a:solidFill>
                  <a:srgbClr val="FF0000"/>
                </a:solidFill>
                <a:latin typeface="Calibri" pitchFamily="34" charset="0"/>
              </a:rPr>
              <a:t>dragan,</a:t>
            </a:r>
          </a:p>
          <a:p>
            <a:pPr marL="0" indent="0">
              <a:buNone/>
            </a:pPr>
            <a:r>
              <a:rPr lang="sr-Latn-CS" sz="8000" dirty="0">
                <a:solidFill>
                  <a:srgbClr val="FF0000"/>
                </a:solidFill>
                <a:latin typeface="Calibri" pitchFamily="34" charset="0"/>
              </a:rPr>
              <a:t> </a:t>
            </a:r>
            <a:r>
              <a:rPr lang="sr-Latn-CS" sz="8000" dirty="0" smtClean="0">
                <a:solidFill>
                  <a:srgbClr val="FF0000"/>
                </a:solidFill>
                <a:latin typeface="Calibri" pitchFamily="34" charset="0"/>
              </a:rPr>
              <a:t>                                                              pa </a:t>
            </a:r>
            <a:r>
              <a:rPr lang="sr-Latn-CS" sz="8000" dirty="0">
                <a:solidFill>
                  <a:srgbClr val="FF0000"/>
                </a:solidFill>
                <a:latin typeface="Calibri" pitchFamily="34" charset="0"/>
              </a:rPr>
              <a:t>ja neću više biti Kapuletova</a:t>
            </a:r>
            <a:r>
              <a:rPr lang="sr-Latn-CS" sz="8000" dirty="0" smtClean="0">
                <a:solidFill>
                  <a:srgbClr val="FF0000"/>
                </a:solidFill>
                <a:latin typeface="Calibri" pitchFamily="34" charset="0"/>
              </a:rPr>
              <a:t>“… </a:t>
            </a:r>
          </a:p>
          <a:p>
            <a:pPr marL="0" indent="0">
              <a:buNone/>
            </a:pPr>
            <a:r>
              <a:rPr lang="sr-Latn-CS" sz="8000" dirty="0" smtClean="0">
                <a:latin typeface="Calibri" pitchFamily="34" charset="0"/>
              </a:rPr>
              <a:t>Romeo </a:t>
            </a:r>
            <a:r>
              <a:rPr lang="sr-Latn-CS" sz="8000" dirty="0">
                <a:latin typeface="Calibri" pitchFamily="34" charset="0"/>
              </a:rPr>
              <a:t>sluša potajno ove njene </a:t>
            </a:r>
            <a:r>
              <a:rPr lang="sr-Latn-CS" sz="8000" dirty="0" smtClean="0">
                <a:latin typeface="Calibri" pitchFamily="34" charset="0"/>
              </a:rPr>
              <a:t>riječi, </a:t>
            </a:r>
            <a:r>
              <a:rPr lang="sr-Latn-CS" sz="8000" dirty="0">
                <a:latin typeface="Calibri" pitchFamily="34" charset="0"/>
              </a:rPr>
              <a:t>kojima Julija kaže da je velika smetnja što je on Montagi .  Medjutim „ruža bi </a:t>
            </a:r>
            <a:r>
              <a:rPr lang="sr-Latn-CS" sz="8000" dirty="0" smtClean="0">
                <a:latin typeface="Calibri" pitchFamily="34" charset="0"/>
              </a:rPr>
              <a:t>davala  </a:t>
            </a:r>
            <a:r>
              <a:rPr lang="sr-Latn-CS" sz="8000" dirty="0">
                <a:latin typeface="Calibri" pitchFamily="34" charset="0"/>
              </a:rPr>
              <a:t>slatki </a:t>
            </a:r>
            <a:r>
              <a:rPr lang="sr-Latn-CS" sz="8000" dirty="0" smtClean="0">
                <a:latin typeface="Calibri" pitchFamily="34" charset="0"/>
              </a:rPr>
              <a:t>miris, </a:t>
            </a:r>
            <a:r>
              <a:rPr lang="sr-Latn-CS" sz="8000" dirty="0">
                <a:latin typeface="Calibri" pitchFamily="34" charset="0"/>
              </a:rPr>
              <a:t>pa ma kako je mi zvali</a:t>
            </a:r>
            <a:r>
              <a:rPr lang="sr-Latn-CS" sz="8000" dirty="0" smtClean="0">
                <a:latin typeface="Calibri" pitchFamily="34" charset="0"/>
              </a:rPr>
              <a:t>“</a:t>
            </a:r>
            <a:r>
              <a:rPr lang="en-US" sz="8000" dirty="0" smtClean="0">
                <a:latin typeface="Calibri" pitchFamily="34" charset="0"/>
              </a:rPr>
              <a:t>. </a:t>
            </a:r>
            <a:r>
              <a:rPr lang="sr-Latn-ME" sz="8000" dirty="0" smtClean="0">
                <a:latin typeface="Calibri" pitchFamily="34" charset="0"/>
              </a:rPr>
              <a:t>L</a:t>
            </a:r>
            <a:r>
              <a:rPr lang="en-US" sz="8000" dirty="0" err="1" smtClean="0">
                <a:latin typeface="Calibri" pitchFamily="34" charset="0"/>
              </a:rPr>
              <a:t>jubav</a:t>
            </a:r>
            <a:r>
              <a:rPr lang="en-US" sz="8000" dirty="0" smtClean="0">
                <a:latin typeface="Calibri" pitchFamily="34" charset="0"/>
              </a:rPr>
              <a:t> je </a:t>
            </a:r>
            <a:r>
              <a:rPr lang="en-US" sz="8000" dirty="0" err="1" smtClean="0">
                <a:latin typeface="Calibri" pitchFamily="34" charset="0"/>
              </a:rPr>
              <a:t>ja</a:t>
            </a:r>
            <a:r>
              <a:rPr lang="sr-Latn-ME" sz="8000" dirty="0" smtClean="0">
                <a:latin typeface="Calibri" pitchFamily="34" charset="0"/>
              </a:rPr>
              <a:t>ča od sukoba porodica.</a:t>
            </a:r>
            <a:endParaRPr lang="sr-Latn-CS" sz="8000" dirty="0">
              <a:latin typeface="Calibri" pitchFamily="34" charset="0"/>
            </a:endParaRPr>
          </a:p>
          <a:p>
            <a:pPr marL="0" indent="0">
              <a:buNone/>
            </a:pPr>
            <a:r>
              <a:rPr lang="sr-Latn-CS" sz="8000" dirty="0">
                <a:latin typeface="Calibri" pitchFamily="34" charset="0"/>
              </a:rPr>
              <a:t>Romeo joj konačno </a:t>
            </a:r>
            <a:r>
              <a:rPr lang="sr-Latn-CS" sz="8000" dirty="0" smtClean="0">
                <a:latin typeface="Calibri" pitchFamily="34" charset="0"/>
              </a:rPr>
              <a:t>odgovara. Razgovaraju i odluče da idu monahu Lavrentiju i da se tajno vjenčaju.</a:t>
            </a:r>
            <a:endParaRPr lang="sr-Latn-CS" sz="8000" dirty="0">
              <a:latin typeface="Calibri" pitchFamily="34" charset="0"/>
            </a:endParaRPr>
          </a:p>
          <a:p>
            <a:endParaRPr lang="sr-Latn-CS" sz="6200" dirty="0"/>
          </a:p>
        </p:txBody>
      </p:sp>
    </p:spTree>
    <p:extLst>
      <p:ext uri="{BB962C8B-B14F-4D97-AF65-F5344CB8AC3E}">
        <p14:creationId xmlns:p14="http://schemas.microsoft.com/office/powerpoint/2010/main" val="2903787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sr-Latn-CS" dirty="0"/>
              <a:t> </a:t>
            </a:r>
            <a:r>
              <a:rPr lang="sr-Latn-CS" dirty="0">
                <a:solidFill>
                  <a:srgbClr val="FF0000"/>
                </a:solidFill>
              </a:rPr>
              <a:t>Kulminacija</a:t>
            </a:r>
            <a:r>
              <a:rPr lang="sr-Latn-CS" dirty="0"/>
              <a:t>, III čin: sukob </a:t>
            </a:r>
            <a:r>
              <a:rPr lang="sr-Latn-CS" dirty="0" smtClean="0"/>
              <a:t>Merkucia  </a:t>
            </a:r>
            <a:r>
              <a:rPr lang="sr-Latn-CS" dirty="0"/>
              <a:t>i Tibalta</a:t>
            </a:r>
            <a:r>
              <a:rPr lang="sr-Latn-CS" dirty="0" smtClean="0"/>
              <a:t>. </a:t>
            </a:r>
            <a:r>
              <a:rPr lang="sr-Latn-CS" dirty="0"/>
              <a:t>Tibalt je Julijin </a:t>
            </a:r>
            <a:r>
              <a:rPr lang="sr-Latn-CS" dirty="0" smtClean="0"/>
              <a:t>rođak, Merkucio-Romeov pri</a:t>
            </a:r>
            <a:r>
              <a:rPr lang="en-US" dirty="0" smtClean="0"/>
              <a:t>j</a:t>
            </a:r>
            <a:r>
              <a:rPr lang="sr-Latn-CS" dirty="0" smtClean="0"/>
              <a:t>atelj</a:t>
            </a:r>
            <a:r>
              <a:rPr lang="sr-Latn-CS" dirty="0"/>
              <a:t>. Tibalt na prevaru ubija Merkucija, </a:t>
            </a:r>
            <a:r>
              <a:rPr lang="sr-Latn-CS" dirty="0" smtClean="0"/>
              <a:t> </a:t>
            </a:r>
            <a:r>
              <a:rPr lang="sr-Latn-CS" dirty="0"/>
              <a:t>potom </a:t>
            </a:r>
            <a:r>
              <a:rPr lang="sr-Latn-CS" dirty="0" smtClean="0"/>
              <a:t>Romeo ubija </a:t>
            </a:r>
            <a:r>
              <a:rPr lang="sr-Latn-CS" dirty="0"/>
              <a:t>Tibalta, zbog čega ga knez kažnjava </a:t>
            </a:r>
            <a:r>
              <a:rPr lang="sr-Latn-CS" dirty="0" smtClean="0"/>
              <a:t>prog</a:t>
            </a:r>
            <a:r>
              <a:rPr lang="en-US" dirty="0" err="1" smtClean="0"/>
              <a:t>onom</a:t>
            </a:r>
            <a:r>
              <a:rPr lang="sr-Latn-CS" dirty="0" smtClean="0"/>
              <a:t>. Julija pati </a:t>
            </a:r>
            <a:r>
              <a:rPr lang="sr-Latn-CS" dirty="0"/>
              <a:t>jer njeni hoće da je udaju za </a:t>
            </a:r>
            <a:r>
              <a:rPr lang="sr-Latn-CS" dirty="0" smtClean="0"/>
              <a:t>Parisa.  Oni požuruju čin udaje, primjećuju </a:t>
            </a:r>
            <a:r>
              <a:rPr lang="sr-Latn-CS" dirty="0"/>
              <a:t>patnju svoje </a:t>
            </a:r>
            <a:r>
              <a:rPr lang="sr-Latn-CS" dirty="0" smtClean="0"/>
              <a:t>mezimice, ne </a:t>
            </a:r>
            <a:r>
              <a:rPr lang="sr-Latn-CS" dirty="0"/>
              <a:t>znaju da je razlog </a:t>
            </a:r>
            <a:r>
              <a:rPr lang="sr-Latn-CS" dirty="0" smtClean="0"/>
              <a:t>nesrećna </a:t>
            </a:r>
            <a:r>
              <a:rPr lang="sr-Latn-CS" dirty="0"/>
              <a:t>ljubav.</a:t>
            </a:r>
          </a:p>
          <a:p>
            <a:endParaRPr lang="en-US" dirty="0"/>
          </a:p>
          <a:p>
            <a:endParaRPr lang="en-US" dirty="0"/>
          </a:p>
          <a:p>
            <a:endParaRPr lang="en-US" dirty="0"/>
          </a:p>
        </p:txBody>
      </p:sp>
    </p:spTree>
    <p:extLst>
      <p:ext uri="{BB962C8B-B14F-4D97-AF65-F5344CB8AC3E}">
        <p14:creationId xmlns:p14="http://schemas.microsoft.com/office/powerpoint/2010/main" val="198852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sr-Latn-CS" dirty="0" smtClean="0">
                <a:solidFill>
                  <a:srgbClr val="FF0000"/>
                </a:solidFill>
              </a:rPr>
              <a:t>Peripetija</a:t>
            </a:r>
            <a:r>
              <a:rPr lang="sr-Latn-CS" dirty="0"/>
              <a:t>, IV čin</a:t>
            </a:r>
            <a:r>
              <a:rPr lang="sr-Latn-CS" dirty="0" smtClean="0"/>
              <a:t>: Monah </a:t>
            </a:r>
            <a:r>
              <a:rPr lang="sr-Latn-CS" dirty="0"/>
              <a:t>Lavrentije </a:t>
            </a:r>
            <a:r>
              <a:rPr lang="sr-Latn-CS" dirty="0" smtClean="0"/>
              <a:t>smišlja plan </a:t>
            </a:r>
            <a:r>
              <a:rPr lang="sr-Latn-CS" dirty="0"/>
              <a:t>kako da spase ljubav Romea i </a:t>
            </a:r>
            <a:r>
              <a:rPr lang="sr-Latn-CS" dirty="0" smtClean="0"/>
              <a:t>Julije. Predlaže Juliji da popije otrov koji će je privremeno uspavati. Njena porodica će misliti da je mrtva, </a:t>
            </a:r>
            <a:r>
              <a:rPr lang="sr-Latn-CS" dirty="0"/>
              <a:t>p</a:t>
            </a:r>
            <a:r>
              <a:rPr lang="sr-Latn-CS" dirty="0" smtClean="0"/>
              <a:t>a će je odnijeti u grobnicu gdje će se obaviti čin sahrane. Romea  će obavijestiti  o planu  i kada stigne, Julija će se probuditi. Julija pristaje, porodica je „sahranjuje“. Ovdje se događa </a:t>
            </a:r>
            <a:r>
              <a:rPr lang="sr-Latn-CS" dirty="0" smtClean="0">
                <a:solidFill>
                  <a:srgbClr val="FF0000"/>
                </a:solidFill>
              </a:rPr>
              <a:t>tragična greška</a:t>
            </a:r>
            <a:r>
              <a:rPr lang="sr-Latn-CS" dirty="0" smtClean="0"/>
              <a:t>. Monah prvo realizuje plan, daje Juliji otrov koji će je uspavati,  ne sluteći da zbog epidemije koja vlada, njegov glasnik neće stići do Romea i saopštiti mu plan. </a:t>
            </a:r>
            <a:endParaRPr lang="sr-Latn-CS" dirty="0"/>
          </a:p>
          <a:p>
            <a:endParaRPr lang="sr-Latn-CS" dirty="0" smtClean="0"/>
          </a:p>
        </p:txBody>
      </p:sp>
    </p:spTree>
    <p:extLst>
      <p:ext uri="{BB962C8B-B14F-4D97-AF65-F5344CB8AC3E}">
        <p14:creationId xmlns:p14="http://schemas.microsoft.com/office/powerpoint/2010/main" val="250245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1"/>
            <a:ext cx="8363272" cy="5040559"/>
          </a:xfrm>
        </p:spPr>
        <p:txBody>
          <a:bodyPr>
            <a:normAutofit fontScale="77500" lnSpcReduction="20000"/>
          </a:bodyPr>
          <a:lstStyle/>
          <a:p>
            <a:r>
              <a:rPr lang="sr-Latn-CS" dirty="0" smtClean="0"/>
              <a:t> </a:t>
            </a:r>
            <a:r>
              <a:rPr lang="sr-Latn-CS" dirty="0" smtClean="0">
                <a:solidFill>
                  <a:srgbClr val="FF0000"/>
                </a:solidFill>
              </a:rPr>
              <a:t>Rasplet,</a:t>
            </a:r>
            <a:r>
              <a:rPr lang="sr-Latn-CS" dirty="0" smtClean="0"/>
              <a:t> V </a:t>
            </a:r>
            <a:r>
              <a:rPr lang="sr-Latn-CS" dirty="0"/>
              <a:t>čin: Romeo saznaje za Julijinu </a:t>
            </a:r>
            <a:r>
              <a:rPr lang="sr-Latn-CS" dirty="0" smtClean="0"/>
              <a:t>„smrt“ od svog sluge Valtazara. Lavrentijev glasnik nije uspio da dođe do Romea, kako bi mu saopštio  da Julija nije mrtva, već samo privremeno uspavana. Misleći da je Julija umrla, Romeo kupuje otrov od siromašnog apotekara i odlazi  na Julijin grob. Romeo  na </a:t>
            </a:r>
            <a:r>
              <a:rPr lang="sr-Latn-CS" dirty="0"/>
              <a:t>groblju zatiče Parisa, bore </a:t>
            </a:r>
            <a:r>
              <a:rPr lang="sr-Latn-CS" dirty="0" smtClean="0"/>
              <a:t>se, Paris gine. </a:t>
            </a:r>
            <a:r>
              <a:rPr lang="sr-Latn-CS" dirty="0"/>
              <a:t>Romeo </a:t>
            </a:r>
            <a:r>
              <a:rPr lang="sr-Latn-CS" dirty="0" smtClean="0"/>
              <a:t>pije </a:t>
            </a:r>
            <a:r>
              <a:rPr lang="sr-Latn-CS" dirty="0"/>
              <a:t>otrov i pada mrtav pored </a:t>
            </a:r>
            <a:r>
              <a:rPr lang="sr-Latn-CS" dirty="0" smtClean="0"/>
              <a:t>Julije, koja se ubrzo budi </a:t>
            </a:r>
            <a:r>
              <a:rPr lang="sr-Latn-CS" dirty="0"/>
              <a:t>iz lažne </a:t>
            </a:r>
            <a:r>
              <a:rPr lang="sr-Latn-CS" dirty="0" smtClean="0"/>
              <a:t>smrti. </a:t>
            </a:r>
            <a:r>
              <a:rPr lang="sr-Latn-CS" dirty="0"/>
              <a:t>V</a:t>
            </a:r>
            <a:r>
              <a:rPr lang="sr-Latn-CS" dirty="0" smtClean="0"/>
              <a:t>idjevši </a:t>
            </a:r>
            <a:r>
              <a:rPr lang="sr-Latn-CS" dirty="0"/>
              <a:t>mrtvog Romea ubija se njegovim </a:t>
            </a:r>
            <a:r>
              <a:rPr lang="sr-Latn-CS" dirty="0" smtClean="0"/>
              <a:t>nožem.</a:t>
            </a:r>
            <a:endParaRPr lang="en-US" dirty="0"/>
          </a:p>
          <a:p>
            <a:pPr marL="0" indent="0">
              <a:buNone/>
            </a:pPr>
            <a:r>
              <a:rPr lang="sr-Latn-ME" dirty="0" smtClean="0"/>
              <a:t>Na groblje dolaze  porodice Kapuleti i Montagi. Kada čuju od monaha Lavrentija priču o ljubavi njihove djece, grofovi se rukuju .  Grof Montagi obećava da će Juliji podići bistu, Kapuleti da će Romeov lik biti kraj nje. Zaključuju da će </a:t>
            </a:r>
            <a:r>
              <a:rPr lang="sr-Latn-ME" dirty="0"/>
              <a:t>b</a:t>
            </a:r>
            <a:r>
              <a:rPr lang="sr-Latn-ME" dirty="0" smtClean="0"/>
              <a:t>iste njihove djece biti „otkupnina mala za mržnje nam zle“.</a:t>
            </a:r>
            <a:endParaRPr lang="en-US" dirty="0"/>
          </a:p>
        </p:txBody>
      </p:sp>
    </p:spTree>
    <p:extLst>
      <p:ext uri="{BB962C8B-B14F-4D97-AF65-F5344CB8AC3E}">
        <p14:creationId xmlns:p14="http://schemas.microsoft.com/office/powerpoint/2010/main" val="1742418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sr-Latn-CS" sz="2000" dirty="0"/>
              <a:t>K</a:t>
            </a:r>
            <a:r>
              <a:rPr lang="sr-Latn-CS" sz="2000" dirty="0" smtClean="0"/>
              <a:t>arakteristika </a:t>
            </a:r>
            <a:r>
              <a:rPr lang="sr-Latn-CS" sz="2000" dirty="0"/>
              <a:t>tragedije, kao dramske </a:t>
            </a:r>
            <a:r>
              <a:rPr lang="sr-Latn-CS" sz="2000" dirty="0" smtClean="0"/>
              <a:t>vrste je da se radnja odvija ubrzano. Šekspir je uveo konfliktne situacije i likove kako bi dočarao netrpeljivost koja godinama traje i koja je kobna za sve. To su grof i grofica Montagi, njihov sin Romeo, Romeovi prijatelji i rođaci Merkucio i Benvolio . Na drugoj strani imamo Julijine roditelje grofa i groficu Kapulet, njihovog rodjaka Tibalta, zatim Parisa-Julijinog prosca i monaha Lavrentija  koji je najveća podrška Romeu i Juliji.</a:t>
            </a:r>
          </a:p>
          <a:p>
            <a:pPr marL="0" indent="0">
              <a:buNone/>
            </a:pPr>
            <a:r>
              <a:rPr lang="sr-Latn-CS" sz="2000" dirty="0" smtClean="0"/>
              <a:t>Romeo i Julija su simbol neprolazne, vječne ljubavi. Smrt nije uspjela da rastavi  veliku ljubav, ona je učvrstila. </a:t>
            </a:r>
            <a:r>
              <a:rPr lang="sr-Latn-CS" sz="2000" dirty="0"/>
              <a:t>U</a:t>
            </a:r>
            <a:r>
              <a:rPr lang="sr-Latn-CS" sz="2000" dirty="0" smtClean="0"/>
              <a:t>prkos zabranama, okolnoj mržnji i protivljenju, kada je ljubav  iskrena i prava ona odjekuje u vječnosti. </a:t>
            </a:r>
            <a:endParaRPr lang="sr-Latn-CS" sz="2000" dirty="0"/>
          </a:p>
          <a:p>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861048"/>
            <a:ext cx="7344816" cy="2232248"/>
          </a:xfrm>
          <a:prstGeom prst="rect">
            <a:avLst/>
          </a:prstGeom>
        </p:spPr>
      </p:pic>
    </p:spTree>
    <p:extLst>
      <p:ext uri="{BB962C8B-B14F-4D97-AF65-F5344CB8AC3E}">
        <p14:creationId xmlns:p14="http://schemas.microsoft.com/office/powerpoint/2010/main" val="360282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6340678"/>
            <a:ext cx="8712968" cy="646331"/>
          </a:xfrm>
          <a:prstGeom prst="rect">
            <a:avLst/>
          </a:prstGeom>
          <a:noFill/>
        </p:spPr>
        <p:txBody>
          <a:bodyPr wrap="square" rtlCol="0">
            <a:spAutoFit/>
          </a:bodyPr>
          <a:lstStyle/>
          <a:p>
            <a:r>
              <a:rPr lang="sr-Latn-ME" dirty="0" smtClean="0"/>
              <a:t>Julijina terasa. Najslavniji balkon na svijetu, ispod koga je zaljubljeni Romeo šaputao Juliji nježne riječi.</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764704"/>
            <a:ext cx="7296810" cy="5472608"/>
          </a:xfrm>
        </p:spPr>
      </p:pic>
    </p:spTree>
    <p:extLst>
      <p:ext uri="{BB962C8B-B14F-4D97-AF65-F5344CB8AC3E}">
        <p14:creationId xmlns:p14="http://schemas.microsoft.com/office/powerpoint/2010/main" val="321451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88640"/>
            <a:ext cx="8229600" cy="5040560"/>
          </a:xfrm>
        </p:spPr>
      </p:pic>
      <p:sp>
        <p:nvSpPr>
          <p:cNvPr id="5" name="TextBox 4"/>
          <p:cNvSpPr txBox="1"/>
          <p:nvPr/>
        </p:nvSpPr>
        <p:spPr>
          <a:xfrm>
            <a:off x="1547664" y="5229200"/>
            <a:ext cx="2144305" cy="369332"/>
          </a:xfrm>
          <a:prstGeom prst="rect">
            <a:avLst/>
          </a:prstGeom>
          <a:noFill/>
        </p:spPr>
        <p:txBody>
          <a:bodyPr wrap="none" rtlCol="0">
            <a:spAutoFit/>
          </a:bodyPr>
          <a:lstStyle/>
          <a:p>
            <a:r>
              <a:rPr lang="sr-Latn-ME" dirty="0" smtClean="0"/>
              <a:t>Julijina kuća u Veroni</a:t>
            </a:r>
            <a:endParaRPr lang="en-US" dirty="0"/>
          </a:p>
        </p:txBody>
      </p:sp>
    </p:spTree>
    <p:extLst>
      <p:ext uri="{BB962C8B-B14F-4D97-AF65-F5344CB8AC3E}">
        <p14:creationId xmlns:p14="http://schemas.microsoft.com/office/powerpoint/2010/main" val="197674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endParaRPr lang="en-US" sz="9600" dirty="0"/>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91"/>
            <a:ext cx="9144000" cy="6875589"/>
          </a:xfrm>
          <a:prstGeom prst="rect">
            <a:avLst/>
          </a:prstGeom>
        </p:spPr>
      </p:pic>
    </p:spTree>
    <p:extLst>
      <p:ext uri="{BB962C8B-B14F-4D97-AF65-F5344CB8AC3E}">
        <p14:creationId xmlns:p14="http://schemas.microsoft.com/office/powerpoint/2010/main" val="2115300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04664"/>
            <a:ext cx="7525383" cy="5649491"/>
          </a:xfrm>
        </p:spPr>
      </p:pic>
      <p:sp>
        <p:nvSpPr>
          <p:cNvPr id="5" name="TextBox 4"/>
          <p:cNvSpPr txBox="1"/>
          <p:nvPr/>
        </p:nvSpPr>
        <p:spPr>
          <a:xfrm>
            <a:off x="539553" y="6228020"/>
            <a:ext cx="8424936" cy="646331"/>
          </a:xfrm>
          <a:prstGeom prst="rect">
            <a:avLst/>
          </a:prstGeom>
          <a:noFill/>
        </p:spPr>
        <p:txBody>
          <a:bodyPr wrap="square" rtlCol="0">
            <a:spAutoFit/>
          </a:bodyPr>
          <a:lstStyle/>
          <a:p>
            <a:r>
              <a:rPr lang="sr-Latn-ME" dirty="0" smtClean="0"/>
              <a:t>Julija-bronzana statua</a:t>
            </a:r>
          </a:p>
          <a:p>
            <a:r>
              <a:rPr lang="sr-Latn-ME" dirty="0" smtClean="0"/>
              <a:t>Katance ostavljaju zaljubljeni parovi, vjerujući da će njihova ljubav trajati vječno.</a:t>
            </a:r>
            <a:endParaRPr lang="en-US" dirty="0"/>
          </a:p>
        </p:txBody>
      </p:sp>
    </p:spTree>
    <p:extLst>
      <p:ext uri="{BB962C8B-B14F-4D97-AF65-F5344CB8AC3E}">
        <p14:creationId xmlns:p14="http://schemas.microsoft.com/office/powerpoint/2010/main" val="62435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387" y="0"/>
            <a:ext cx="9218387" cy="6145591"/>
          </a:xfrm>
        </p:spPr>
      </p:pic>
      <p:sp>
        <p:nvSpPr>
          <p:cNvPr id="5" name="TextBox 4"/>
          <p:cNvSpPr txBox="1"/>
          <p:nvPr/>
        </p:nvSpPr>
        <p:spPr>
          <a:xfrm>
            <a:off x="179512" y="6264205"/>
            <a:ext cx="8640960" cy="646331"/>
          </a:xfrm>
          <a:prstGeom prst="rect">
            <a:avLst/>
          </a:prstGeom>
          <a:noFill/>
        </p:spPr>
        <p:txBody>
          <a:bodyPr wrap="square" rtlCol="0">
            <a:spAutoFit/>
          </a:bodyPr>
          <a:lstStyle/>
          <a:p>
            <a:r>
              <a:rPr lang="sr-Latn-ME" dirty="0" smtClean="0"/>
              <a:t>„</a:t>
            </a:r>
            <a:r>
              <a:rPr lang="en-US" dirty="0"/>
              <a:t>Van </a:t>
            </a:r>
            <a:r>
              <a:rPr lang="en-US" dirty="0" err="1"/>
              <a:t>zidina</a:t>
            </a:r>
            <a:r>
              <a:rPr lang="en-US" dirty="0"/>
              <a:t> </a:t>
            </a:r>
            <a:r>
              <a:rPr lang="en-US" dirty="0" err="1"/>
              <a:t>Verone</a:t>
            </a:r>
            <a:r>
              <a:rPr lang="en-US" dirty="0"/>
              <a:t> </a:t>
            </a:r>
            <a:r>
              <a:rPr lang="en-US" dirty="0" err="1"/>
              <a:t>svet</a:t>
            </a:r>
            <a:r>
              <a:rPr lang="en-US" dirty="0"/>
              <a:t> ne </a:t>
            </a:r>
            <a:r>
              <a:rPr lang="en-US" dirty="0" err="1"/>
              <a:t>postoji</a:t>
            </a:r>
            <a:r>
              <a:rPr lang="en-US" dirty="0"/>
              <a:t> </a:t>
            </a:r>
            <a:r>
              <a:rPr lang="en-US" dirty="0" err="1"/>
              <a:t>nego</a:t>
            </a:r>
            <a:r>
              <a:rPr lang="en-US" dirty="0"/>
              <a:t> </a:t>
            </a:r>
            <a:r>
              <a:rPr lang="en-US" dirty="0" err="1"/>
              <a:t>čistilište</a:t>
            </a:r>
            <a:r>
              <a:rPr lang="en-US" dirty="0"/>
              <a:t>, </a:t>
            </a:r>
            <a:r>
              <a:rPr lang="en-US" dirty="0" err="1"/>
              <a:t>pakao</a:t>
            </a:r>
            <a:r>
              <a:rPr lang="en-US" dirty="0"/>
              <a:t>, </a:t>
            </a:r>
            <a:r>
              <a:rPr lang="en-US" dirty="0" err="1"/>
              <a:t>muke</a:t>
            </a:r>
            <a:r>
              <a:rPr lang="en-US" dirty="0"/>
              <a:t>. </a:t>
            </a:r>
            <a:r>
              <a:rPr lang="en-US" dirty="0" err="1"/>
              <a:t>Prognan</a:t>
            </a:r>
            <a:r>
              <a:rPr lang="en-US" dirty="0"/>
              <a:t> </a:t>
            </a:r>
            <a:r>
              <a:rPr lang="en-US" dirty="0" err="1"/>
              <a:t>sam</a:t>
            </a:r>
            <a:r>
              <a:rPr lang="en-US" dirty="0"/>
              <a:t> </a:t>
            </a:r>
            <a:r>
              <a:rPr lang="en-US" dirty="0" err="1"/>
              <a:t>sa</a:t>
            </a:r>
            <a:r>
              <a:rPr lang="en-US" dirty="0"/>
              <a:t> </a:t>
            </a:r>
            <a:r>
              <a:rPr lang="en-US" dirty="0" err="1"/>
              <a:t>sveta</a:t>
            </a:r>
            <a:r>
              <a:rPr lang="en-US" dirty="0"/>
              <a:t>, </a:t>
            </a:r>
            <a:r>
              <a:rPr lang="en-US" dirty="0" err="1"/>
              <a:t>ako</a:t>
            </a:r>
            <a:r>
              <a:rPr lang="en-US" dirty="0"/>
              <a:t> </a:t>
            </a:r>
            <a:r>
              <a:rPr lang="en-US" dirty="0" err="1"/>
              <a:t>sam</a:t>
            </a:r>
            <a:r>
              <a:rPr lang="en-US" dirty="0"/>
              <a:t> </a:t>
            </a:r>
            <a:r>
              <a:rPr lang="en-US" dirty="0" err="1"/>
              <a:t>prognan</a:t>
            </a:r>
            <a:r>
              <a:rPr lang="en-US" dirty="0"/>
              <a:t> </a:t>
            </a:r>
            <a:r>
              <a:rPr lang="en-US" dirty="0" err="1"/>
              <a:t>odavde</a:t>
            </a:r>
            <a:r>
              <a:rPr lang="en-US" dirty="0" smtClean="0"/>
              <a:t>.</a:t>
            </a:r>
            <a:r>
              <a:rPr lang="sr-Latn-ME" dirty="0" smtClean="0"/>
              <a:t> A prognanstvo iz sveta je smrt</a:t>
            </a:r>
            <a:r>
              <a:rPr lang="en-US" dirty="0" smtClean="0"/>
              <a:t> </a:t>
            </a:r>
            <a:r>
              <a:rPr lang="sr-Latn-ME" dirty="0" smtClean="0"/>
              <a:t>“</a:t>
            </a:r>
            <a:endParaRPr lang="en-US" dirty="0"/>
          </a:p>
        </p:txBody>
      </p:sp>
    </p:spTree>
    <p:extLst>
      <p:ext uri="{BB962C8B-B14F-4D97-AF65-F5344CB8AC3E}">
        <p14:creationId xmlns:p14="http://schemas.microsoft.com/office/powerpoint/2010/main" val="2731449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Doma</a:t>
            </a:r>
            <a:r>
              <a:rPr lang="sr-Latn-ME" dirty="0" smtClean="0"/>
              <a:t>ći zadatak</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sr-Latn-ME" dirty="0" smtClean="0"/>
              <a:t>1. Izdvoj misli u drami  koje otkrivaju najdublje istine o čovjeku.</a:t>
            </a:r>
          </a:p>
          <a:p>
            <a:pPr marL="0" indent="0">
              <a:buNone/>
            </a:pPr>
            <a:r>
              <a:rPr lang="sr-Latn-ME" dirty="0" smtClean="0"/>
              <a:t>2. Objasni odnos likova u drami prema životu.</a:t>
            </a:r>
          </a:p>
          <a:p>
            <a:pPr marL="0" indent="0">
              <a:buNone/>
            </a:pPr>
            <a:r>
              <a:rPr lang="sr-Latn-ME" dirty="0" smtClean="0"/>
              <a:t>3. Da li je Julija heroina ljubavi?</a:t>
            </a:r>
          </a:p>
          <a:p>
            <a:pPr marL="0" indent="0">
              <a:buNone/>
            </a:pPr>
            <a:r>
              <a:rPr lang="sr-Latn-ME" dirty="0" smtClean="0"/>
              <a:t>4. Koja je uloga monaha Lavrentija?</a:t>
            </a:r>
          </a:p>
          <a:p>
            <a:pPr marL="0" indent="0">
              <a:buNone/>
            </a:pPr>
            <a:r>
              <a:rPr lang="sr-Latn-ME" dirty="0" smtClean="0"/>
              <a:t>5. Protumači Romeve riječi : „Ko ranjen nije, ranjenom se ruga“.</a:t>
            </a:r>
          </a:p>
          <a:p>
            <a:pPr marL="0" indent="0">
              <a:buNone/>
            </a:pPr>
            <a:r>
              <a:rPr lang="sr-Latn-ME" dirty="0"/>
              <a:t>6</a:t>
            </a:r>
            <a:r>
              <a:rPr lang="sr-Latn-ME" dirty="0" smtClean="0"/>
              <a:t>. Protumači Julijine riječi:</a:t>
            </a:r>
          </a:p>
          <a:p>
            <a:pPr marL="0" indent="0">
              <a:buNone/>
            </a:pPr>
            <a:r>
              <a:rPr lang="sr-Latn-CS" dirty="0" smtClean="0">
                <a:solidFill>
                  <a:srgbClr val="FF0000"/>
                </a:solidFill>
                <a:latin typeface="Calibri" pitchFamily="34" charset="0"/>
              </a:rPr>
              <a:t>                                                                „</a:t>
            </a:r>
            <a:r>
              <a:rPr lang="sr-Latn-CS" dirty="0">
                <a:solidFill>
                  <a:srgbClr val="FF0000"/>
                </a:solidFill>
                <a:latin typeface="Calibri" pitchFamily="34" charset="0"/>
              </a:rPr>
              <a:t>O Romeo! Zašto si Romeo?</a:t>
            </a:r>
          </a:p>
          <a:p>
            <a:pPr marL="0" indent="0">
              <a:buNone/>
            </a:pPr>
            <a:r>
              <a:rPr lang="sr-Latn-CS" dirty="0" smtClean="0">
                <a:solidFill>
                  <a:srgbClr val="FF0000"/>
                </a:solidFill>
                <a:latin typeface="Calibri" pitchFamily="34" charset="0"/>
              </a:rPr>
              <a:t>                                                                 Odreci se </a:t>
            </a:r>
            <a:r>
              <a:rPr lang="sr-Latn-CS" dirty="0">
                <a:solidFill>
                  <a:srgbClr val="FF0000"/>
                </a:solidFill>
                <a:latin typeface="Calibri" pitchFamily="34" charset="0"/>
              </a:rPr>
              <a:t>oca i odbaci ime;</a:t>
            </a:r>
          </a:p>
          <a:p>
            <a:pPr marL="0" indent="0">
              <a:buNone/>
            </a:pPr>
            <a:r>
              <a:rPr lang="sr-Latn-CS" dirty="0">
                <a:solidFill>
                  <a:srgbClr val="FF0000"/>
                </a:solidFill>
                <a:latin typeface="Calibri" pitchFamily="34" charset="0"/>
              </a:rPr>
              <a:t>                                                              </a:t>
            </a:r>
            <a:r>
              <a:rPr lang="sr-Latn-CS" dirty="0" smtClean="0">
                <a:solidFill>
                  <a:srgbClr val="FF0000"/>
                </a:solidFill>
                <a:latin typeface="Calibri" pitchFamily="34" charset="0"/>
              </a:rPr>
              <a:t> </a:t>
            </a:r>
            <a:r>
              <a:rPr lang="sr-Latn-CS" dirty="0">
                <a:solidFill>
                  <a:srgbClr val="FF0000"/>
                </a:solidFill>
                <a:latin typeface="Calibri" pitchFamily="34" charset="0"/>
              </a:rPr>
              <a:t>Ili </a:t>
            </a:r>
            <a:r>
              <a:rPr lang="sr-Latn-CS" dirty="0" smtClean="0">
                <a:solidFill>
                  <a:srgbClr val="FF0000"/>
                </a:solidFill>
                <a:latin typeface="Calibri" pitchFamily="34" charset="0"/>
              </a:rPr>
              <a:t>ako </a:t>
            </a:r>
            <a:r>
              <a:rPr lang="sr-Latn-CS" dirty="0">
                <a:solidFill>
                  <a:srgbClr val="FF0000"/>
                </a:solidFill>
                <a:latin typeface="Calibri" pitchFamily="34" charset="0"/>
              </a:rPr>
              <a:t>nećeš budi mi </a:t>
            </a:r>
            <a:r>
              <a:rPr lang="sr-Latn-CS" dirty="0" smtClean="0">
                <a:solidFill>
                  <a:srgbClr val="FF0000"/>
                </a:solidFill>
                <a:latin typeface="Calibri" pitchFamily="34" charset="0"/>
              </a:rPr>
              <a:t>zakleti dragan</a:t>
            </a:r>
            <a:r>
              <a:rPr lang="sr-Latn-CS" dirty="0">
                <a:solidFill>
                  <a:srgbClr val="FF0000"/>
                </a:solidFill>
                <a:latin typeface="Calibri" pitchFamily="34" charset="0"/>
              </a:rPr>
              <a:t>,</a:t>
            </a:r>
          </a:p>
          <a:p>
            <a:pPr marL="0" indent="0">
              <a:buNone/>
            </a:pPr>
            <a:r>
              <a:rPr lang="sr-Latn-CS" dirty="0">
                <a:solidFill>
                  <a:srgbClr val="FF0000"/>
                </a:solidFill>
                <a:latin typeface="Calibri" pitchFamily="34" charset="0"/>
              </a:rPr>
              <a:t>                                                               pa ja neću više biti Kapuletova“. </a:t>
            </a:r>
            <a:endParaRPr lang="sr-Latn-CS" dirty="0" smtClean="0">
              <a:solidFill>
                <a:srgbClr val="FF0000"/>
              </a:solidFill>
              <a:latin typeface="Calibri" pitchFamily="34" charset="0"/>
            </a:endParaRPr>
          </a:p>
          <a:p>
            <a:pPr marL="0" indent="0">
              <a:buNone/>
            </a:pPr>
            <a:endParaRPr lang="sr-Latn-ME" dirty="0" smtClean="0"/>
          </a:p>
          <a:p>
            <a:pPr marL="0" indent="0">
              <a:buNone/>
            </a:pPr>
            <a:r>
              <a:rPr lang="en-US" dirty="0" smtClean="0"/>
              <a:t>7</a:t>
            </a:r>
            <a:r>
              <a:rPr lang="sr-Latn-ME" dirty="0" smtClean="0"/>
              <a:t>.</a:t>
            </a:r>
            <a:r>
              <a:rPr lang="en-US" dirty="0" smtClean="0"/>
              <a:t> </a:t>
            </a:r>
            <a:r>
              <a:rPr lang="sr-Latn-ME" dirty="0" smtClean="0"/>
              <a:t>Kakve su pouke izv</a:t>
            </a:r>
            <a:r>
              <a:rPr lang="en-US" dirty="0" smtClean="0"/>
              <a:t>k</a:t>
            </a:r>
            <a:r>
              <a:rPr lang="sr-Latn-ME" dirty="0" smtClean="0"/>
              <a:t>ule porodice Kapuleti i Montagi  nakon tragičnih dešavanja?</a:t>
            </a:r>
          </a:p>
          <a:p>
            <a:pPr marL="0" indent="0">
              <a:buNone/>
            </a:pPr>
            <a:r>
              <a:rPr lang="sr-Latn-ME" dirty="0" smtClean="0"/>
              <a:t>8.</a:t>
            </a:r>
            <a:r>
              <a:rPr lang="en-US" dirty="0" smtClean="0"/>
              <a:t> </a:t>
            </a:r>
            <a:r>
              <a:rPr lang="sr-Latn-ME" dirty="0" smtClean="0"/>
              <a:t>Kolika  je moć  ljubavi i  da li može nadjačati mržnju?</a:t>
            </a:r>
          </a:p>
          <a:p>
            <a:pPr marL="0" indent="0">
              <a:buNone/>
            </a:pPr>
            <a:endParaRPr lang="sr-Latn-ME" dirty="0"/>
          </a:p>
          <a:p>
            <a:pPr marL="0" indent="0">
              <a:buNone/>
            </a:pPr>
            <a:endParaRPr lang="sr-Latn-ME" dirty="0" smtClean="0"/>
          </a:p>
          <a:p>
            <a:pPr marL="0" indent="0">
              <a:buNone/>
            </a:pPr>
            <a:endParaRPr lang="en-US" dirty="0"/>
          </a:p>
        </p:txBody>
      </p:sp>
    </p:spTree>
    <p:extLst>
      <p:ext uri="{BB962C8B-B14F-4D97-AF65-F5344CB8AC3E}">
        <p14:creationId xmlns:p14="http://schemas.microsoft.com/office/powerpoint/2010/main" val="1246786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err="1" smtClean="0"/>
              <a:t>Vilijam</a:t>
            </a:r>
            <a:r>
              <a:rPr lang="en-US" dirty="0" smtClean="0"/>
              <a:t> </a:t>
            </a:r>
            <a:r>
              <a:rPr lang="sr-Latn-ME" dirty="0" smtClean="0"/>
              <a:t>Šekspir je najveći pisac na engleskom jeziku i najveći dramski pisac svih vremena. </a:t>
            </a:r>
          </a:p>
          <a:p>
            <a:pPr marL="0" indent="0">
              <a:buNone/>
            </a:pPr>
            <a:r>
              <a:rPr lang="sr-Latn-ME" dirty="0" smtClean="0"/>
              <a:t>Rođen je u Stratfordu </a:t>
            </a:r>
            <a:r>
              <a:rPr lang="en-US" dirty="0" smtClean="0"/>
              <a:t>1564</a:t>
            </a:r>
            <a:r>
              <a:rPr lang="sr-Latn-ME" dirty="0" smtClean="0"/>
              <a:t>.</a:t>
            </a:r>
            <a:r>
              <a:rPr lang="en-US" dirty="0"/>
              <a:t> </a:t>
            </a:r>
            <a:endParaRPr lang="en-US" dirty="0" smtClean="0"/>
          </a:p>
          <a:p>
            <a:pPr marL="0" indent="0">
              <a:buNone/>
            </a:pPr>
            <a:r>
              <a:rPr lang="sr-Latn-ME" dirty="0" smtClean="0"/>
              <a:t>Njegov otac je radio u udruženju koje se brinulo o smještaju pozorišnih grupa, tako da je vrlo mlad upoznao pozorišni život. Rano se oženio i dobio troje djece. U Londonu je radio u pozorištu kao glumac i pisac,</a:t>
            </a:r>
            <a:r>
              <a:rPr lang="en-US" dirty="0" smtClean="0"/>
              <a:t> </a:t>
            </a:r>
            <a:r>
              <a:rPr lang="sr-Latn-ME" dirty="0" smtClean="0"/>
              <a:t>bio je član pozorišnih grupa, adaptirao je za pozorište dramske tekstove. Kasnije je imao i udio u vlasništvu pozorišta Glob. </a:t>
            </a:r>
          </a:p>
          <a:p>
            <a:pPr marL="0" indent="0">
              <a:buNone/>
            </a:pPr>
            <a:r>
              <a:rPr lang="sr-Latn-ME" dirty="0" smtClean="0"/>
              <a:t>Veliki je poznavalac ljudske duše, izvrstan psiholog. Uspijeva da </a:t>
            </a:r>
            <a:r>
              <a:rPr lang="en-US" dirty="0" smtClean="0"/>
              <a:t> do</a:t>
            </a:r>
            <a:r>
              <a:rPr lang="sr-Latn-ME" dirty="0" smtClean="0"/>
              <a:t>čara čovjeka u  ljubavi, mržnj</a:t>
            </a:r>
            <a:r>
              <a:rPr lang="en-US" dirty="0" smtClean="0"/>
              <a:t>i</a:t>
            </a:r>
            <a:r>
              <a:rPr lang="sr-Latn-ME" dirty="0" smtClean="0"/>
              <a:t>, iskrenosti, laži…  Ovo je jedan od razloga zašto njegovo djelo ne gubi na aktuelnosti ni danas. Naprotiv, </a:t>
            </a:r>
            <a:r>
              <a:rPr lang="en-US" dirty="0" smtClean="0"/>
              <a:t> </a:t>
            </a:r>
            <a:r>
              <a:rPr lang="sr-Latn-ME" dirty="0" smtClean="0"/>
              <a:t>Šekspirov uticaj je toliko jak da je i u današnjem pozorištu stvar prestiža  igrati u Šekspirovim dramama.  </a:t>
            </a:r>
          </a:p>
          <a:p>
            <a:pPr marL="0" indent="0">
              <a:buNone/>
            </a:pPr>
            <a:r>
              <a:rPr lang="sr-Latn-ME" dirty="0" smtClean="0"/>
              <a:t>Pred smrt se povukao u svoj rodni grad, gdje je i preminuo </a:t>
            </a:r>
            <a:r>
              <a:rPr lang="en-US" dirty="0" smtClean="0"/>
              <a:t>1616</a:t>
            </a:r>
            <a:r>
              <a:rPr lang="sr-Latn-ME" dirty="0" smtClean="0"/>
              <a:t>.</a:t>
            </a:r>
            <a:endParaRPr lang="en-US" dirty="0"/>
          </a:p>
        </p:txBody>
      </p:sp>
    </p:spTree>
    <p:extLst>
      <p:ext uri="{BB962C8B-B14F-4D97-AF65-F5344CB8AC3E}">
        <p14:creationId xmlns:p14="http://schemas.microsoft.com/office/powerpoint/2010/main" val="11588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sr-Latn-ME" dirty="0" smtClean="0"/>
              <a:t>Nj</a:t>
            </a:r>
            <a:r>
              <a:rPr lang="en-US" dirty="0" err="1" smtClean="0"/>
              <a:t>egov</a:t>
            </a:r>
            <a:r>
              <a:rPr lang="sr-Latn-ME" dirty="0" smtClean="0"/>
              <a:t>a</a:t>
            </a:r>
            <a:r>
              <a:rPr lang="en-US" dirty="0" smtClean="0"/>
              <a:t> d</a:t>
            </a:r>
            <a:r>
              <a:rPr lang="sr-Latn-CS" dirty="0" smtClean="0"/>
              <a:t>j</a:t>
            </a:r>
            <a:r>
              <a:rPr lang="en-US" dirty="0" err="1" smtClean="0"/>
              <a:t>ela</a:t>
            </a:r>
            <a:r>
              <a:rPr lang="en-US" dirty="0" smtClean="0"/>
              <a:t> </a:t>
            </a:r>
            <a:r>
              <a:rPr lang="en-US" dirty="0" err="1" smtClean="0"/>
              <a:t>koja</a:t>
            </a:r>
            <a:r>
              <a:rPr lang="en-US" dirty="0" smtClean="0"/>
              <a:t> </a:t>
            </a:r>
            <a:r>
              <a:rPr lang="en-US" dirty="0" err="1" smtClean="0"/>
              <a:t>su</a:t>
            </a:r>
            <a:r>
              <a:rPr lang="en-US" dirty="0" smtClean="0"/>
              <a:t> </a:t>
            </a:r>
            <a:r>
              <a:rPr lang="en-US" dirty="0" err="1" smtClean="0"/>
              <a:t>sačuvana</a:t>
            </a:r>
            <a:r>
              <a:rPr lang="en-US" dirty="0" smtClean="0"/>
              <a:t> do </a:t>
            </a:r>
            <a:r>
              <a:rPr lang="en-US" dirty="0" err="1" smtClean="0"/>
              <a:t>danas</a:t>
            </a:r>
            <a:r>
              <a:rPr lang="en-US" dirty="0" smtClean="0"/>
              <a:t> </a:t>
            </a:r>
            <a:r>
              <a:rPr lang="en-US" dirty="0" err="1" smtClean="0"/>
              <a:t>sastoj</a:t>
            </a:r>
            <a:r>
              <a:rPr lang="sr-Latn-ME" dirty="0" smtClean="0"/>
              <a:t>e</a:t>
            </a:r>
            <a:r>
              <a:rPr lang="en-US" dirty="0" smtClean="0"/>
              <a:t> se od 38 </a:t>
            </a:r>
            <a:r>
              <a:rPr lang="en-US" dirty="0" err="1" smtClean="0"/>
              <a:t>pozorišnih</a:t>
            </a:r>
            <a:r>
              <a:rPr lang="en-US" dirty="0" smtClean="0"/>
              <a:t> </a:t>
            </a:r>
            <a:r>
              <a:rPr lang="en-US" dirty="0" err="1" smtClean="0"/>
              <a:t>komada</a:t>
            </a:r>
            <a:r>
              <a:rPr lang="en-US" dirty="0" smtClean="0"/>
              <a:t>, 154 </a:t>
            </a:r>
            <a:r>
              <a:rPr lang="en-US" dirty="0" err="1" smtClean="0"/>
              <a:t>soneta</a:t>
            </a:r>
            <a:r>
              <a:rPr lang="en-US" dirty="0" smtClean="0"/>
              <a:t>, dv</a:t>
            </a:r>
            <a:r>
              <a:rPr lang="sr-Latn-CS" dirty="0" smtClean="0"/>
              <a:t>ij</a:t>
            </a:r>
            <a:r>
              <a:rPr lang="en-US" dirty="0" smtClean="0"/>
              <a:t>e </a:t>
            </a:r>
            <a:r>
              <a:rPr lang="en-US" dirty="0" err="1" smtClean="0"/>
              <a:t>duge</a:t>
            </a:r>
            <a:r>
              <a:rPr lang="en-US" dirty="0" smtClean="0"/>
              <a:t> </a:t>
            </a:r>
            <a:r>
              <a:rPr lang="en-US" dirty="0" err="1" smtClean="0"/>
              <a:t>narativne</a:t>
            </a:r>
            <a:r>
              <a:rPr lang="en-US" dirty="0" smtClean="0"/>
              <a:t> i </a:t>
            </a:r>
            <a:r>
              <a:rPr lang="en-US" dirty="0" err="1" smtClean="0"/>
              <a:t>nekoliko</a:t>
            </a:r>
            <a:r>
              <a:rPr lang="en-US" dirty="0" smtClean="0"/>
              <a:t> </a:t>
            </a:r>
            <a:r>
              <a:rPr lang="en-US" dirty="0" err="1" smtClean="0"/>
              <a:t>drugih</a:t>
            </a:r>
            <a:r>
              <a:rPr lang="en-US" dirty="0" smtClean="0"/>
              <a:t> </a:t>
            </a:r>
            <a:r>
              <a:rPr lang="en-US" dirty="0" err="1" smtClean="0"/>
              <a:t>poema</a:t>
            </a:r>
            <a:r>
              <a:rPr lang="sr-Latn-ME" dirty="0" smtClean="0"/>
              <a:t>.</a:t>
            </a:r>
          </a:p>
          <a:p>
            <a:r>
              <a:rPr lang="sr-Latn-ME" dirty="0" smtClean="0"/>
              <a:t>Poeme </a:t>
            </a:r>
            <a:r>
              <a:rPr lang="sr-Latn-ME" i="1" dirty="0" smtClean="0"/>
              <a:t>Venera i Adonis </a:t>
            </a:r>
            <a:r>
              <a:rPr lang="sr-Latn-ME" dirty="0"/>
              <a:t>,</a:t>
            </a:r>
            <a:r>
              <a:rPr lang="sr-Latn-ME" dirty="0" smtClean="0"/>
              <a:t> </a:t>
            </a:r>
            <a:r>
              <a:rPr lang="sr-Latn-ME" i="1" dirty="0" smtClean="0"/>
              <a:t>Otmica Lukrecije </a:t>
            </a:r>
            <a:r>
              <a:rPr lang="sr-Latn-ME" dirty="0" smtClean="0"/>
              <a:t>i </a:t>
            </a:r>
            <a:r>
              <a:rPr lang="sr-Latn-ME" i="1" dirty="0" smtClean="0"/>
              <a:t>Sonete </a:t>
            </a:r>
            <a:r>
              <a:rPr lang="sr-Latn-ME" dirty="0" smtClean="0"/>
              <a:t>osigurale bi mu visoko mjesto u istoriji engleske književnosti i da nije ništa drugo napisao.</a:t>
            </a:r>
            <a:endParaRPr lang="en-US" dirty="0" smtClean="0"/>
          </a:p>
          <a:p>
            <a:r>
              <a:rPr lang="sr-Latn-ME" dirty="0" smtClean="0"/>
              <a:t> Njegovi soneti su toliko uticajni da se jedan sonetni oblik sastavljen od  tri katrena i jednog dvostiha, danas u teoriji književnosti naziva „elizabetanski“ ili „Šekspirov sonet“</a:t>
            </a:r>
            <a:endParaRPr lang="en-US" i="1" dirty="0" smtClean="0"/>
          </a:p>
          <a:p>
            <a:endParaRPr lang="en-US" dirty="0"/>
          </a:p>
        </p:txBody>
      </p:sp>
    </p:spTree>
    <p:extLst>
      <p:ext uri="{BB962C8B-B14F-4D97-AF65-F5344CB8AC3E}">
        <p14:creationId xmlns:p14="http://schemas.microsoft.com/office/powerpoint/2010/main" val="4056608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sr-Latn-ME" dirty="0" smtClean="0"/>
              <a:t>Šekspirove drame se mogu podijeliti na:</a:t>
            </a:r>
          </a:p>
          <a:p>
            <a:r>
              <a:rPr lang="sr-Latn-ME" dirty="0" smtClean="0">
                <a:solidFill>
                  <a:schemeClr val="accent2">
                    <a:lumMod val="75000"/>
                  </a:schemeClr>
                </a:solidFill>
              </a:rPr>
              <a:t>Istorijske</a:t>
            </a:r>
            <a:r>
              <a:rPr lang="sr-Latn-ME" dirty="0" smtClean="0"/>
              <a:t>: Kralj Henri VI, Kralj Ričard III, Kralj Ričard II, Kralj Džon, Kralj Henri IV, Kralj Henri V, Kralj Henri VIII.</a:t>
            </a:r>
          </a:p>
          <a:p>
            <a:r>
              <a:rPr lang="sr-Latn-ME" dirty="0" smtClean="0">
                <a:solidFill>
                  <a:srgbClr val="002060"/>
                </a:solidFill>
              </a:rPr>
              <a:t>Tragedije</a:t>
            </a:r>
            <a:r>
              <a:rPr lang="sr-Latn-ME" dirty="0" smtClean="0"/>
              <a:t>: Romeo i Julija, Hamlet, Otelo, Magbet, Julije Cezar, Antonije i Kleopatra, Koriolan, Kralj Lir, Timon Atinjanin...</a:t>
            </a:r>
          </a:p>
          <a:p>
            <a:r>
              <a:rPr lang="sr-Latn-ME" dirty="0" smtClean="0">
                <a:solidFill>
                  <a:schemeClr val="accent4">
                    <a:lumMod val="75000"/>
                  </a:schemeClr>
                </a:solidFill>
              </a:rPr>
              <a:t>Komedije</a:t>
            </a:r>
            <a:r>
              <a:rPr lang="sr-Latn-ME" dirty="0" smtClean="0"/>
              <a:t>: San ljetnje noći, Mletački trgovac, Ukroćena goropad, Vesele žene vindzorske, Sve je dobro što se dobro svrši, Komedija zablude, Kako vam drago, Uzaludni ljubavni trud...</a:t>
            </a:r>
          </a:p>
          <a:p>
            <a:endParaRPr lang="en-US" dirty="0"/>
          </a:p>
        </p:txBody>
      </p:sp>
    </p:spTree>
    <p:extLst>
      <p:ext uri="{BB962C8B-B14F-4D97-AF65-F5344CB8AC3E}">
        <p14:creationId xmlns:p14="http://schemas.microsoft.com/office/powerpoint/2010/main" val="16764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CS" sz="9600" dirty="0" smtClean="0">
                <a:latin typeface="Edwardian Script ITC" pitchFamily="66" charset="0"/>
              </a:rPr>
              <a:t>Romeo i Julija</a:t>
            </a:r>
            <a:endParaRPr lang="en-US" sz="9600" dirty="0"/>
          </a:p>
        </p:txBody>
      </p:sp>
      <p:sp>
        <p:nvSpPr>
          <p:cNvPr id="3" name="Content Placeholder 2"/>
          <p:cNvSpPr>
            <a:spLocks noGrp="1"/>
          </p:cNvSpPr>
          <p:nvPr>
            <p:ph idx="1"/>
          </p:nvPr>
        </p:nvSpPr>
        <p:spPr/>
        <p:txBody>
          <a:bodyPr>
            <a:normAutofit/>
          </a:bodyPr>
          <a:lstStyle/>
          <a:p>
            <a:r>
              <a:rPr lang="sr-Latn-CS" dirty="0" smtClean="0"/>
              <a:t>Motiv za ovu tragediju, Šekspir je uzeo iz poeme  Atrura Bruka o</a:t>
            </a:r>
            <a:r>
              <a:rPr lang="en-US" dirty="0" smtClean="0"/>
              <a:t> </a:t>
            </a:r>
            <a:r>
              <a:rPr lang="sr-Latn-ME" dirty="0" smtClean="0"/>
              <a:t>čuvenim</a:t>
            </a:r>
            <a:r>
              <a:rPr lang="sr-Latn-CS" dirty="0" smtClean="0"/>
              <a:t> veronskim ljubavncima. </a:t>
            </a:r>
            <a:endParaRPr lang="en-US" dirty="0" smtClean="0"/>
          </a:p>
          <a:p>
            <a:r>
              <a:rPr lang="sr-Latn-CS" dirty="0" smtClean="0"/>
              <a:t>Šekspir je ovu priču predočio na svoj način</a:t>
            </a:r>
            <a:r>
              <a:rPr lang="en-US" dirty="0" smtClean="0"/>
              <a:t>.</a:t>
            </a:r>
            <a:r>
              <a:rPr lang="sr-Latn-CS" dirty="0" smtClean="0"/>
              <a:t> </a:t>
            </a:r>
            <a:r>
              <a:rPr lang="en-US" dirty="0"/>
              <a:t>O</a:t>
            </a:r>
            <a:r>
              <a:rPr lang="sr-Latn-CS" dirty="0" smtClean="0"/>
              <a:t>stvario je  potrebnu originalnost koju umjetničko djelo mora imati.  </a:t>
            </a:r>
          </a:p>
          <a:p>
            <a:r>
              <a:rPr lang="sr-Latn-CS" dirty="0" smtClean="0"/>
              <a:t>Smatra se da je koma</a:t>
            </a:r>
            <a:r>
              <a:rPr lang="en-US" dirty="0" smtClean="0"/>
              <a:t>d</a:t>
            </a:r>
            <a:r>
              <a:rPr lang="sr-Latn-CS" dirty="0" smtClean="0"/>
              <a:t> prvi put prikazan </a:t>
            </a:r>
            <a:endParaRPr lang="en-US" dirty="0"/>
          </a:p>
          <a:p>
            <a:pPr marL="0" indent="0">
              <a:buNone/>
            </a:pPr>
            <a:r>
              <a:rPr lang="sr-Latn-CS" dirty="0" smtClean="0"/>
              <a:t>1596-97, a da je djelo napisano 1591. </a:t>
            </a:r>
            <a:endParaRPr lang="en-US" dirty="0"/>
          </a:p>
        </p:txBody>
      </p:sp>
    </p:spTree>
    <p:extLst>
      <p:ext uri="{BB962C8B-B14F-4D97-AF65-F5344CB8AC3E}">
        <p14:creationId xmlns:p14="http://schemas.microsoft.com/office/powerpoint/2010/main" val="1297363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r>
              <a:rPr lang="sr-Latn-CS" dirty="0" smtClean="0"/>
              <a:t>Književni rod: drama</a:t>
            </a:r>
          </a:p>
          <a:p>
            <a:r>
              <a:rPr lang="sr-Latn-CS" dirty="0" smtClean="0"/>
              <a:t>Književna vrsta: tragedija, napisana u slobodnom stihu</a:t>
            </a:r>
          </a:p>
          <a:p>
            <a:r>
              <a:rPr lang="sr-Latn-CS" dirty="0" smtClean="0"/>
              <a:t>Tema:</a:t>
            </a:r>
            <a:r>
              <a:rPr lang="en-US" dirty="0" smtClean="0"/>
              <a:t> </a:t>
            </a:r>
            <a:r>
              <a:rPr lang="en-US" dirty="0" err="1" smtClean="0"/>
              <a:t>sadr</a:t>
            </a:r>
            <a:r>
              <a:rPr lang="sr-Latn-ME" dirty="0" smtClean="0"/>
              <a:t>žana u horskoj pjesmi-</a:t>
            </a:r>
            <a:r>
              <a:rPr lang="en-US" dirty="0" smtClean="0"/>
              <a:t>p</a:t>
            </a:r>
            <a:r>
              <a:rPr lang="sr-Latn-ME" dirty="0" smtClean="0"/>
              <a:t>rologu, </a:t>
            </a:r>
            <a:r>
              <a:rPr lang="en-US" dirty="0" err="1" smtClean="0"/>
              <a:t>po</a:t>
            </a:r>
            <a:r>
              <a:rPr lang="en-US" dirty="0" smtClean="0"/>
              <a:t> </a:t>
            </a:r>
            <a:r>
              <a:rPr lang="en-US" dirty="0" err="1" smtClean="0"/>
              <a:t>ugledu</a:t>
            </a:r>
            <a:r>
              <a:rPr lang="en-US" dirty="0" smtClean="0"/>
              <a:t> </a:t>
            </a:r>
            <a:r>
              <a:rPr lang="en-US" dirty="0" err="1" smtClean="0"/>
              <a:t>na</a:t>
            </a:r>
            <a:r>
              <a:rPr lang="en-US" dirty="0" smtClean="0"/>
              <a:t> </a:t>
            </a:r>
            <a:r>
              <a:rPr lang="sr-Latn-ME" dirty="0" smtClean="0"/>
              <a:t>antičke drame.</a:t>
            </a:r>
            <a:r>
              <a:rPr lang="sr-Latn-CS" dirty="0" smtClean="0"/>
              <a:t> </a:t>
            </a:r>
          </a:p>
          <a:p>
            <a:r>
              <a:rPr lang="sr-Latn-CS" dirty="0" smtClean="0"/>
              <a:t>Mjesto: Verona, Italija</a:t>
            </a:r>
          </a:p>
          <a:p>
            <a:r>
              <a:rPr lang="sr-Latn-CS" dirty="0"/>
              <a:t>Pet činova, s prologom</a:t>
            </a: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631220"/>
            <a:ext cx="2929479" cy="4268343"/>
          </a:xfrm>
          <a:prstGeom prst="rect">
            <a:avLst/>
          </a:prstGeom>
        </p:spPr>
      </p:pic>
    </p:spTree>
    <p:extLst>
      <p:ext uri="{BB962C8B-B14F-4D97-AF65-F5344CB8AC3E}">
        <p14:creationId xmlns:p14="http://schemas.microsoft.com/office/powerpoint/2010/main" val="395393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5865515"/>
          </a:xfrm>
        </p:spPr>
        <p:txBody>
          <a:bodyPr>
            <a:normAutofit fontScale="25000" lnSpcReduction="20000"/>
          </a:bodyPr>
          <a:lstStyle/>
          <a:p>
            <a:pPr marL="0" indent="0">
              <a:buNone/>
            </a:pPr>
            <a:r>
              <a:rPr lang="sr-Latn-ME" sz="8000" dirty="0"/>
              <a:t>Drama je vrlo karakteristične strukture i potrebno je strogo poštovati zakone o jedinstvu  u drami:</a:t>
            </a:r>
            <a:endParaRPr lang="en-US" sz="8000" dirty="0"/>
          </a:p>
          <a:p>
            <a:pPr marL="0" lvl="0" indent="0">
              <a:buNone/>
            </a:pPr>
            <a:r>
              <a:rPr lang="sr-Latn-ME" sz="8000" dirty="0" smtClean="0"/>
              <a:t>      jedinstvo </a:t>
            </a:r>
            <a:r>
              <a:rPr lang="sr-Latn-ME" sz="8000" dirty="0"/>
              <a:t>radnje</a:t>
            </a:r>
            <a:endParaRPr lang="en-US" sz="8000" dirty="0"/>
          </a:p>
          <a:p>
            <a:pPr marL="0" lvl="0" indent="0">
              <a:buNone/>
            </a:pPr>
            <a:r>
              <a:rPr lang="sr-Latn-ME" sz="8000" dirty="0" smtClean="0"/>
              <a:t>      jedinstvo </a:t>
            </a:r>
            <a:r>
              <a:rPr lang="sr-Latn-ME" sz="8000" dirty="0"/>
              <a:t>mjesta</a:t>
            </a:r>
            <a:endParaRPr lang="en-US" sz="8000" dirty="0"/>
          </a:p>
          <a:p>
            <a:pPr marL="0" lvl="0" indent="0">
              <a:buNone/>
            </a:pPr>
            <a:r>
              <a:rPr lang="sr-Latn-ME" sz="8000" dirty="0" smtClean="0"/>
              <a:t>      jedinstvo vremena.</a:t>
            </a:r>
            <a:endParaRPr lang="en-US" sz="8000" dirty="0"/>
          </a:p>
          <a:p>
            <a:pPr marL="0" indent="0">
              <a:buNone/>
            </a:pPr>
            <a:r>
              <a:rPr lang="sr-Latn-ME" sz="8000" dirty="0"/>
              <a:t>Drama se temelji na </a:t>
            </a:r>
            <a:r>
              <a:rPr lang="sr-Latn-ME" sz="8000" dirty="0" smtClean="0"/>
              <a:t>sukobu</a:t>
            </a:r>
            <a:r>
              <a:rPr lang="en-US" sz="8000" dirty="0" smtClean="0"/>
              <a:t> </a:t>
            </a:r>
            <a:r>
              <a:rPr lang="en-US" sz="8000" dirty="0" err="1" smtClean="0"/>
              <a:t>koji</a:t>
            </a:r>
            <a:r>
              <a:rPr lang="en-US" sz="8000" dirty="0" smtClean="0"/>
              <a:t> </a:t>
            </a:r>
            <a:r>
              <a:rPr lang="sr-Latn-ME" sz="8000" dirty="0" smtClean="0"/>
              <a:t>se na kraju razrješava. </a:t>
            </a:r>
            <a:r>
              <a:rPr lang="sr-Latn-ME" sz="8000" dirty="0"/>
              <a:t>Radnja u drami mora biti sažeta i imati čvrsto jedinstvo, kao i ujednačen tok.</a:t>
            </a:r>
            <a:endParaRPr lang="en-US" sz="8000" dirty="0"/>
          </a:p>
          <a:p>
            <a:pPr marL="0" indent="0">
              <a:buNone/>
            </a:pPr>
            <a:r>
              <a:rPr lang="en-US" sz="8000" dirty="0" err="1" smtClean="0"/>
              <a:t>Sukob</a:t>
            </a:r>
            <a:r>
              <a:rPr lang="en-US" sz="8000" dirty="0" smtClean="0"/>
              <a:t> </a:t>
            </a:r>
            <a:r>
              <a:rPr lang="en-US" sz="8000" dirty="0"/>
              <a:t>u </a:t>
            </a:r>
            <a:r>
              <a:rPr lang="en-US" sz="8000" dirty="0" err="1"/>
              <a:t>drami</a:t>
            </a:r>
            <a:r>
              <a:rPr lang="en-US" sz="8000" dirty="0"/>
              <a:t> u </a:t>
            </a:r>
            <a:r>
              <a:rPr lang="en-US" sz="8000" dirty="0" err="1" smtClean="0"/>
              <a:t>konst</a:t>
            </a:r>
            <a:r>
              <a:rPr lang="sr-Latn-ME" sz="8000" dirty="0" smtClean="0"/>
              <a:t>antnom</a:t>
            </a:r>
            <a:r>
              <a:rPr lang="en-US" sz="8000" dirty="0" smtClean="0"/>
              <a:t> </a:t>
            </a:r>
            <a:r>
              <a:rPr lang="en-US" sz="8000" dirty="0"/>
              <a:t>je </a:t>
            </a:r>
            <a:r>
              <a:rPr lang="en-US" sz="8000" dirty="0" err="1"/>
              <a:t>porastu</a:t>
            </a:r>
            <a:r>
              <a:rPr lang="en-US" sz="8000" dirty="0"/>
              <a:t> </a:t>
            </a:r>
            <a:r>
              <a:rPr lang="en-US" sz="8000" dirty="0" err="1"/>
              <a:t>sve</a:t>
            </a:r>
            <a:r>
              <a:rPr lang="en-US" sz="8000" dirty="0"/>
              <a:t> do </a:t>
            </a:r>
            <a:r>
              <a:rPr lang="en-US" sz="8000" dirty="0" err="1"/>
              <a:t>preokreta</a:t>
            </a:r>
            <a:r>
              <a:rPr lang="en-US" sz="8000" dirty="0"/>
              <a:t>, </a:t>
            </a:r>
            <a:r>
              <a:rPr lang="en-US" sz="8000" dirty="0" err="1"/>
              <a:t>odnosno</a:t>
            </a:r>
            <a:r>
              <a:rPr lang="en-US" sz="8000" dirty="0"/>
              <a:t> </a:t>
            </a:r>
            <a:r>
              <a:rPr lang="en-US" sz="8000" dirty="0" err="1"/>
              <a:t>peripetije</a:t>
            </a:r>
            <a:r>
              <a:rPr lang="en-US" sz="8000" dirty="0"/>
              <a:t>, </a:t>
            </a:r>
            <a:r>
              <a:rPr lang="en-US" sz="8000" dirty="0" err="1"/>
              <a:t>kada</a:t>
            </a:r>
            <a:r>
              <a:rPr lang="en-US" sz="8000" dirty="0"/>
              <a:t> </a:t>
            </a:r>
            <a:r>
              <a:rPr lang="en-US" sz="8000" dirty="0" err="1"/>
              <a:t>dramska</a:t>
            </a:r>
            <a:r>
              <a:rPr lang="en-US" sz="8000" dirty="0"/>
              <a:t> </a:t>
            </a:r>
            <a:r>
              <a:rPr lang="en-US" sz="8000" dirty="0" err="1"/>
              <a:t>situacija</a:t>
            </a:r>
            <a:r>
              <a:rPr lang="en-US" sz="8000" dirty="0"/>
              <a:t> </a:t>
            </a:r>
            <a:r>
              <a:rPr lang="en-US" sz="8000" dirty="0" err="1"/>
              <a:t>nalaže</a:t>
            </a:r>
            <a:r>
              <a:rPr lang="en-US" sz="8000" dirty="0"/>
              <a:t> da </a:t>
            </a:r>
            <a:r>
              <a:rPr lang="en-US" sz="8000" dirty="0" err="1"/>
              <a:t>glavni</a:t>
            </a:r>
            <a:r>
              <a:rPr lang="en-US" sz="8000" dirty="0"/>
              <a:t> </a:t>
            </a:r>
            <a:r>
              <a:rPr lang="en-US" sz="8000" dirty="0" err="1"/>
              <a:t>lik</a:t>
            </a:r>
            <a:r>
              <a:rPr lang="en-US" sz="8000" dirty="0"/>
              <a:t> </a:t>
            </a:r>
            <a:r>
              <a:rPr lang="en-US" sz="8000" dirty="0" err="1"/>
              <a:t>pobjeđuje</a:t>
            </a:r>
            <a:r>
              <a:rPr lang="en-US" sz="8000" dirty="0"/>
              <a:t> </a:t>
            </a:r>
            <a:r>
              <a:rPr lang="en-US" sz="8000" dirty="0" err="1"/>
              <a:t>ili</a:t>
            </a:r>
            <a:r>
              <a:rPr lang="en-US" sz="8000" dirty="0"/>
              <a:t> </a:t>
            </a:r>
            <a:r>
              <a:rPr lang="en-US" sz="8000" dirty="0" err="1"/>
              <a:t>gubi</a:t>
            </a:r>
            <a:r>
              <a:rPr lang="en-US" sz="8000" dirty="0"/>
              <a:t> u </a:t>
            </a:r>
            <a:r>
              <a:rPr lang="en-US" sz="8000" dirty="0" err="1"/>
              <a:t>odnosu</a:t>
            </a:r>
            <a:r>
              <a:rPr lang="en-US" sz="8000" dirty="0"/>
              <a:t> </a:t>
            </a:r>
            <a:r>
              <a:rPr lang="en-US" sz="8000" dirty="0" err="1"/>
              <a:t>na</a:t>
            </a:r>
            <a:r>
              <a:rPr lang="en-US" sz="8000" dirty="0"/>
              <a:t> </a:t>
            </a:r>
            <a:r>
              <a:rPr lang="en-US" sz="8000" dirty="0" err="1"/>
              <a:t>druge</a:t>
            </a:r>
            <a:r>
              <a:rPr lang="en-US" sz="8000" dirty="0"/>
              <a:t> </a:t>
            </a:r>
            <a:r>
              <a:rPr lang="en-US" sz="8000" dirty="0" err="1"/>
              <a:t>ili</a:t>
            </a:r>
            <a:r>
              <a:rPr lang="en-US" sz="8000" dirty="0"/>
              <a:t> </a:t>
            </a:r>
            <a:r>
              <a:rPr lang="en-US" sz="8000" dirty="0" err="1"/>
              <a:t>samoga</a:t>
            </a:r>
            <a:r>
              <a:rPr lang="en-US" sz="8000" dirty="0"/>
              <a:t> </a:t>
            </a:r>
            <a:r>
              <a:rPr lang="en-US" sz="8000" dirty="0" err="1"/>
              <a:t>sebe</a:t>
            </a:r>
            <a:r>
              <a:rPr lang="en-US" sz="8000" dirty="0"/>
              <a:t>. </a:t>
            </a:r>
            <a:endParaRPr lang="en-US" sz="8000" dirty="0" smtClean="0"/>
          </a:p>
          <a:p>
            <a:pPr marL="0" indent="0">
              <a:buNone/>
            </a:pPr>
            <a:r>
              <a:rPr lang="en-US" sz="8000" dirty="0" err="1"/>
              <a:t>Glavni</a:t>
            </a:r>
            <a:r>
              <a:rPr lang="en-US" sz="8000" dirty="0"/>
              <a:t> </a:t>
            </a:r>
            <a:r>
              <a:rPr lang="en-US" sz="8000" dirty="0" err="1" smtClean="0"/>
              <a:t>oblici</a:t>
            </a:r>
            <a:r>
              <a:rPr lang="en-US" sz="8000" dirty="0" smtClean="0"/>
              <a:t>  </a:t>
            </a:r>
            <a:r>
              <a:rPr lang="en-US" sz="8000" dirty="0" err="1"/>
              <a:t>kazivanja</a:t>
            </a:r>
            <a:r>
              <a:rPr lang="en-US" sz="8000" dirty="0"/>
              <a:t> u </a:t>
            </a:r>
            <a:r>
              <a:rPr lang="en-US" sz="8000" dirty="0" err="1"/>
              <a:t>drami</a:t>
            </a:r>
            <a:r>
              <a:rPr lang="en-US" sz="8000" dirty="0"/>
              <a:t> </a:t>
            </a:r>
            <a:r>
              <a:rPr lang="en-US" sz="8000" dirty="0" err="1" smtClean="0"/>
              <a:t>su</a:t>
            </a:r>
            <a:r>
              <a:rPr lang="en-US" sz="8000" dirty="0" smtClean="0"/>
              <a:t> </a:t>
            </a:r>
            <a:r>
              <a:rPr lang="en-US" sz="8000" dirty="0" err="1" smtClean="0"/>
              <a:t>dijalog</a:t>
            </a:r>
            <a:r>
              <a:rPr lang="en-US" sz="8000" dirty="0" smtClean="0"/>
              <a:t> i monolog. </a:t>
            </a:r>
            <a:r>
              <a:rPr lang="en-US" sz="8000" dirty="0" err="1" smtClean="0"/>
              <a:t>Dijalog</a:t>
            </a:r>
            <a:r>
              <a:rPr lang="en-US" sz="8000" dirty="0" smtClean="0"/>
              <a:t> je </a:t>
            </a:r>
            <a:r>
              <a:rPr lang="en-US" sz="8000" dirty="0" err="1" smtClean="0"/>
              <a:t>razgovor</a:t>
            </a:r>
            <a:r>
              <a:rPr lang="en-US" sz="8000" dirty="0" smtClean="0"/>
              <a:t> </a:t>
            </a:r>
            <a:r>
              <a:rPr lang="en-US" sz="8000" dirty="0" err="1"/>
              <a:t>između</a:t>
            </a:r>
            <a:r>
              <a:rPr lang="en-US" sz="8000" dirty="0"/>
              <a:t> </a:t>
            </a:r>
            <a:r>
              <a:rPr lang="en-US" sz="8000" dirty="0" err="1"/>
              <a:t>dva</a:t>
            </a:r>
            <a:r>
              <a:rPr lang="en-US" sz="8000" dirty="0"/>
              <a:t> </a:t>
            </a:r>
            <a:r>
              <a:rPr lang="en-US" sz="8000" dirty="0" err="1"/>
              <a:t>ili</a:t>
            </a:r>
            <a:r>
              <a:rPr lang="en-US" sz="8000" dirty="0"/>
              <a:t> </a:t>
            </a:r>
            <a:r>
              <a:rPr lang="en-US" sz="8000" dirty="0" err="1" smtClean="0"/>
              <a:t>više</a:t>
            </a:r>
            <a:r>
              <a:rPr lang="sr-Latn-ME" sz="8000" dirty="0" smtClean="0"/>
              <a:t> lica.</a:t>
            </a:r>
            <a:r>
              <a:rPr lang="en-US" sz="8000" dirty="0" smtClean="0"/>
              <a:t> U </a:t>
            </a:r>
            <a:r>
              <a:rPr lang="en-US" sz="8000" dirty="0" err="1" smtClean="0"/>
              <a:t>monlogu</a:t>
            </a:r>
            <a:r>
              <a:rPr lang="en-US" sz="8000" dirty="0" smtClean="0"/>
              <a:t> </a:t>
            </a:r>
            <a:r>
              <a:rPr lang="en-US" sz="8000" dirty="0"/>
              <a:t>je </a:t>
            </a:r>
            <a:r>
              <a:rPr lang="en-US" sz="8000" dirty="0" err="1"/>
              <a:t>često</a:t>
            </a:r>
            <a:r>
              <a:rPr lang="en-US" sz="8000" dirty="0"/>
              <a:t> </a:t>
            </a:r>
            <a:r>
              <a:rPr lang="en-US" sz="8000" dirty="0" err="1"/>
              <a:t>naglašena</a:t>
            </a:r>
            <a:r>
              <a:rPr lang="en-US" sz="8000" dirty="0"/>
              <a:t> </a:t>
            </a:r>
            <a:r>
              <a:rPr lang="en-US" sz="8000" dirty="0" err="1"/>
              <a:t>filozofska</a:t>
            </a:r>
            <a:r>
              <a:rPr lang="en-US" sz="8000" dirty="0"/>
              <a:t> </a:t>
            </a:r>
            <a:r>
              <a:rPr lang="en-US" sz="8000" dirty="0" err="1"/>
              <a:t>strana</a:t>
            </a:r>
            <a:r>
              <a:rPr lang="en-US" sz="8000" dirty="0"/>
              <a:t> </a:t>
            </a:r>
            <a:r>
              <a:rPr lang="en-US" sz="8000" dirty="0" err="1"/>
              <a:t>dramskog</a:t>
            </a:r>
            <a:r>
              <a:rPr lang="en-US" sz="8000" dirty="0"/>
              <a:t> </a:t>
            </a:r>
            <a:r>
              <a:rPr lang="en-US" sz="8000" dirty="0" err="1"/>
              <a:t>karaktera</a:t>
            </a:r>
            <a:r>
              <a:rPr lang="en-US" sz="8000" dirty="0"/>
              <a:t>, </a:t>
            </a:r>
            <a:r>
              <a:rPr lang="en-US" sz="8000" dirty="0" err="1"/>
              <a:t>njegova</a:t>
            </a:r>
            <a:r>
              <a:rPr lang="en-US" sz="8000" dirty="0"/>
              <a:t> </a:t>
            </a:r>
            <a:r>
              <a:rPr lang="en-US" sz="8000" dirty="0" err="1"/>
              <a:t>duboka</a:t>
            </a:r>
            <a:r>
              <a:rPr lang="en-US" sz="8000" dirty="0"/>
              <a:t> </a:t>
            </a:r>
            <a:r>
              <a:rPr lang="en-US" sz="8000" dirty="0" err="1"/>
              <a:t>zamišljenost</a:t>
            </a:r>
            <a:r>
              <a:rPr lang="en-US" sz="8000" dirty="0"/>
              <a:t> </a:t>
            </a:r>
            <a:r>
              <a:rPr lang="en-US" sz="8000" dirty="0" err="1"/>
              <a:t>nad</a:t>
            </a:r>
            <a:r>
              <a:rPr lang="en-US" sz="8000" dirty="0"/>
              <a:t> </a:t>
            </a:r>
            <a:r>
              <a:rPr lang="en-US" sz="8000" dirty="0" err="1"/>
              <a:t>problemom</a:t>
            </a:r>
            <a:r>
              <a:rPr lang="en-US" sz="8000" dirty="0"/>
              <a:t>. </a:t>
            </a:r>
            <a:endParaRPr lang="en-US" sz="8000" dirty="0" smtClean="0"/>
          </a:p>
          <a:p>
            <a:pPr marL="0" indent="0">
              <a:buNone/>
            </a:pPr>
            <a:r>
              <a:rPr lang="sr-Latn-ME" sz="8000" dirty="0" smtClean="0"/>
              <a:t>Drama </a:t>
            </a:r>
            <a:r>
              <a:rPr lang="sr-Latn-ME" sz="8000" dirty="0"/>
              <a:t>se prema temi i ideji dijeli na tri osnovne književne </a:t>
            </a:r>
            <a:r>
              <a:rPr lang="sr-Latn-ME" sz="8000" dirty="0" smtClean="0"/>
              <a:t>vrste:</a:t>
            </a:r>
            <a:endParaRPr lang="en-US" sz="8000" dirty="0" smtClean="0"/>
          </a:p>
          <a:p>
            <a:pPr marL="0" indent="0">
              <a:buNone/>
            </a:pPr>
            <a:r>
              <a:rPr lang="sr-Latn-ME" sz="8000" b="1" u="sng" dirty="0"/>
              <a:t>t</a:t>
            </a:r>
            <a:r>
              <a:rPr lang="sr-Latn-ME" sz="8000" b="1" u="sng" dirty="0" smtClean="0"/>
              <a:t>ragedij</a:t>
            </a:r>
            <a:r>
              <a:rPr lang="en-US" sz="8000" b="1" u="sng" dirty="0" smtClean="0"/>
              <a:t>u</a:t>
            </a:r>
          </a:p>
          <a:p>
            <a:pPr marL="0" indent="0">
              <a:buNone/>
            </a:pPr>
            <a:r>
              <a:rPr lang="sr-Latn-ME" sz="8000" b="1" u="sng" dirty="0"/>
              <a:t>k</a:t>
            </a:r>
            <a:r>
              <a:rPr lang="sr-Latn-ME" sz="8000" b="1" u="sng" dirty="0" smtClean="0"/>
              <a:t>omediju</a:t>
            </a:r>
            <a:endParaRPr lang="en-US" sz="8000" dirty="0"/>
          </a:p>
          <a:p>
            <a:pPr marL="0" lvl="0" indent="0">
              <a:buNone/>
            </a:pPr>
            <a:r>
              <a:rPr lang="sr-Latn-ME" sz="8000" b="1" u="sng" dirty="0"/>
              <a:t>d</a:t>
            </a:r>
            <a:r>
              <a:rPr lang="sr-Latn-ME" sz="8000" b="1" u="sng" dirty="0" smtClean="0"/>
              <a:t>ramu </a:t>
            </a:r>
            <a:r>
              <a:rPr lang="sr-Latn-ME" sz="8000" b="1" u="sng" dirty="0"/>
              <a:t>u užem </a:t>
            </a:r>
            <a:r>
              <a:rPr lang="sr-Latn-ME" sz="8000" b="1" u="sng" dirty="0" smtClean="0"/>
              <a:t>smislu.</a:t>
            </a:r>
            <a:r>
              <a:rPr lang="sr-Latn-ME" sz="8000" b="1" u="sng" dirty="0"/>
              <a:t/>
            </a:r>
            <a:br>
              <a:rPr lang="sr-Latn-ME" sz="8000" b="1" u="sng" dirty="0"/>
            </a:br>
            <a:endParaRPr lang="en-US" sz="8000" dirty="0"/>
          </a:p>
          <a:p>
            <a:endParaRPr lang="en-US" dirty="0" smtClean="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1517494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sr-Latn-ME" b="1" u="sng" dirty="0"/>
              <a:t>Tragedija</a:t>
            </a:r>
            <a:r>
              <a:rPr lang="sr-Latn-ME" dirty="0"/>
              <a:t>  </a:t>
            </a:r>
            <a:br>
              <a:rPr lang="sr-Latn-ME" dirty="0"/>
            </a:br>
            <a:r>
              <a:rPr lang="en-US" dirty="0" err="1"/>
              <a:t>Tragedija</a:t>
            </a:r>
            <a:r>
              <a:rPr lang="en-US" dirty="0"/>
              <a:t> </a:t>
            </a:r>
            <a:r>
              <a:rPr lang="en-US" dirty="0" err="1"/>
              <a:t>ima</a:t>
            </a:r>
            <a:r>
              <a:rPr lang="en-US" dirty="0"/>
              <a:t> </a:t>
            </a:r>
            <a:r>
              <a:rPr lang="en-US" dirty="0" err="1"/>
              <a:t>tragičnog</a:t>
            </a:r>
            <a:r>
              <a:rPr lang="en-US" dirty="0"/>
              <a:t> </a:t>
            </a:r>
            <a:r>
              <a:rPr lang="en-US" dirty="0" err="1" smtClean="0"/>
              <a:t>junaka</a:t>
            </a:r>
            <a:r>
              <a:rPr lang="en-US" dirty="0"/>
              <a:t>,</a:t>
            </a:r>
            <a:r>
              <a:rPr lang="en-US" dirty="0" smtClean="0"/>
              <a:t> tragi</a:t>
            </a:r>
            <a:r>
              <a:rPr lang="sr-Latn-ME" dirty="0" smtClean="0"/>
              <a:t>čnu </a:t>
            </a:r>
            <a:r>
              <a:rPr lang="en-US" dirty="0" err="1" smtClean="0"/>
              <a:t>junakinju</a:t>
            </a:r>
            <a:r>
              <a:rPr lang="en-US" dirty="0"/>
              <a:t>, </a:t>
            </a:r>
            <a:r>
              <a:rPr lang="en-US" dirty="0" err="1"/>
              <a:t>tragičnu</a:t>
            </a:r>
            <a:r>
              <a:rPr lang="en-US" dirty="0"/>
              <a:t> </a:t>
            </a:r>
            <a:r>
              <a:rPr lang="en-US" dirty="0" err="1"/>
              <a:t>krivicu</a:t>
            </a:r>
            <a:r>
              <a:rPr lang="en-US" dirty="0"/>
              <a:t> i </a:t>
            </a:r>
            <a:r>
              <a:rPr lang="en-US" dirty="0" err="1"/>
              <a:t>tragičan</a:t>
            </a:r>
            <a:r>
              <a:rPr lang="en-US" dirty="0"/>
              <a:t> </a:t>
            </a:r>
            <a:r>
              <a:rPr lang="en-US" dirty="0" err="1"/>
              <a:t>kraj</a:t>
            </a:r>
            <a:r>
              <a:rPr lang="en-US" dirty="0"/>
              <a:t>. </a:t>
            </a:r>
            <a:r>
              <a:rPr lang="en-US" dirty="0" err="1"/>
              <a:t>Ovo</a:t>
            </a:r>
            <a:r>
              <a:rPr lang="en-US" dirty="0"/>
              <a:t> je </a:t>
            </a:r>
            <a:r>
              <a:rPr lang="en-US" dirty="0" err="1"/>
              <a:t>vrsta</a:t>
            </a:r>
            <a:r>
              <a:rPr lang="en-US" dirty="0"/>
              <a:t> </a:t>
            </a:r>
            <a:r>
              <a:rPr lang="en-US" dirty="0" err="1"/>
              <a:t>drame</a:t>
            </a:r>
            <a:r>
              <a:rPr lang="en-US" dirty="0"/>
              <a:t> </a:t>
            </a:r>
            <a:r>
              <a:rPr lang="en-US" dirty="0" err="1"/>
              <a:t>karakteristična</a:t>
            </a:r>
            <a:r>
              <a:rPr lang="en-US" dirty="0"/>
              <a:t> </a:t>
            </a:r>
            <a:r>
              <a:rPr lang="en-US" dirty="0" err="1"/>
              <a:t>po</a:t>
            </a:r>
            <a:r>
              <a:rPr lang="en-US" dirty="0"/>
              <a:t> tome </a:t>
            </a:r>
            <a:r>
              <a:rPr lang="en-US" dirty="0" err="1"/>
              <a:t>što</a:t>
            </a:r>
            <a:r>
              <a:rPr lang="en-US" dirty="0"/>
              <a:t> </a:t>
            </a:r>
            <a:r>
              <a:rPr lang="en-US" dirty="0" err="1"/>
              <a:t>glavni</a:t>
            </a:r>
            <a:r>
              <a:rPr lang="en-US" dirty="0"/>
              <a:t> </a:t>
            </a:r>
            <a:r>
              <a:rPr lang="en-US" dirty="0" err="1"/>
              <a:t>junak</a:t>
            </a:r>
            <a:r>
              <a:rPr lang="en-US" dirty="0"/>
              <a:t> u </a:t>
            </a:r>
            <a:r>
              <a:rPr lang="en-US" dirty="0" err="1"/>
              <a:t>sebi</a:t>
            </a:r>
            <a:r>
              <a:rPr lang="en-US" dirty="0"/>
              <a:t> </a:t>
            </a:r>
            <a:r>
              <a:rPr lang="en-US" dirty="0" err="1"/>
              <a:t>nosi</a:t>
            </a:r>
            <a:r>
              <a:rPr lang="en-US" dirty="0"/>
              <a:t> </a:t>
            </a:r>
            <a:r>
              <a:rPr lang="en-US" dirty="0" err="1"/>
              <a:t>neku</a:t>
            </a:r>
            <a:r>
              <a:rPr lang="en-US" dirty="0"/>
              <a:t> </a:t>
            </a:r>
            <a:r>
              <a:rPr lang="en-US" dirty="0" err="1"/>
              <a:t>uzvišenu</a:t>
            </a:r>
            <a:r>
              <a:rPr lang="en-US" dirty="0"/>
              <a:t> </a:t>
            </a:r>
            <a:r>
              <a:rPr lang="en-US" dirty="0" err="1"/>
              <a:t>ideju</a:t>
            </a:r>
            <a:r>
              <a:rPr lang="en-US" dirty="0"/>
              <a:t> </a:t>
            </a:r>
            <a:r>
              <a:rPr lang="en-US" dirty="0" err="1"/>
              <a:t>ili</a:t>
            </a:r>
            <a:r>
              <a:rPr lang="en-US" dirty="0"/>
              <a:t> ideal. </a:t>
            </a:r>
            <a:r>
              <a:rPr lang="en-US" dirty="0" err="1"/>
              <a:t>Taj</a:t>
            </a:r>
            <a:r>
              <a:rPr lang="en-US" dirty="0"/>
              <a:t> ideal </a:t>
            </a:r>
            <a:r>
              <a:rPr lang="en-US" dirty="0" err="1"/>
              <a:t>ga</a:t>
            </a:r>
            <a:r>
              <a:rPr lang="en-US" dirty="0"/>
              <a:t> </a:t>
            </a:r>
            <a:r>
              <a:rPr lang="en-US" dirty="0" err="1"/>
              <a:t>obično</a:t>
            </a:r>
            <a:r>
              <a:rPr lang="en-US" dirty="0"/>
              <a:t> </a:t>
            </a:r>
            <a:r>
              <a:rPr lang="en-US" dirty="0" err="1"/>
              <a:t>sukobljava</a:t>
            </a:r>
            <a:r>
              <a:rPr lang="en-US" dirty="0"/>
              <a:t> </a:t>
            </a:r>
            <a:r>
              <a:rPr lang="en-US" dirty="0" err="1"/>
              <a:t>sa</a:t>
            </a:r>
            <a:r>
              <a:rPr lang="en-US" dirty="0"/>
              <a:t> </a:t>
            </a:r>
            <a:r>
              <a:rPr lang="en-US" dirty="0" err="1"/>
              <a:t>sredinom</a:t>
            </a:r>
            <a:r>
              <a:rPr lang="en-US" dirty="0"/>
              <a:t> i </a:t>
            </a:r>
            <a:r>
              <a:rPr lang="en-US" dirty="0" err="1"/>
              <a:t>zbog</a:t>
            </a:r>
            <a:r>
              <a:rPr lang="en-US" dirty="0"/>
              <a:t> </a:t>
            </a:r>
            <a:r>
              <a:rPr lang="en-US" dirty="0" err="1"/>
              <a:t>njega</a:t>
            </a:r>
            <a:r>
              <a:rPr lang="en-US" dirty="0"/>
              <a:t> </a:t>
            </a:r>
            <a:r>
              <a:rPr lang="en-US" dirty="0" err="1"/>
              <a:t>strada</a:t>
            </a:r>
            <a:r>
              <a:rPr lang="en-US" dirty="0"/>
              <a:t>. </a:t>
            </a:r>
            <a:r>
              <a:rPr lang="en-US" dirty="0" err="1"/>
              <a:t>Velika</a:t>
            </a:r>
            <a:r>
              <a:rPr lang="en-US" dirty="0"/>
              <a:t> </a:t>
            </a:r>
            <a:r>
              <a:rPr lang="en-US" dirty="0" err="1"/>
              <a:t>strast</a:t>
            </a:r>
            <a:r>
              <a:rPr lang="en-US" dirty="0"/>
              <a:t> u </a:t>
            </a:r>
            <a:r>
              <a:rPr lang="en-US" dirty="0" err="1"/>
              <a:t>junaku</a:t>
            </a:r>
            <a:r>
              <a:rPr lang="en-US" dirty="0"/>
              <a:t> je </a:t>
            </a:r>
            <a:r>
              <a:rPr lang="en-US" dirty="0" err="1"/>
              <a:t>njegov</a:t>
            </a:r>
            <a:r>
              <a:rPr lang="en-US" dirty="0"/>
              <a:t> </a:t>
            </a:r>
            <a:r>
              <a:rPr lang="en-US" dirty="0" err="1"/>
              <a:t>podstrek</a:t>
            </a:r>
            <a:r>
              <a:rPr lang="en-US" dirty="0"/>
              <a:t> </a:t>
            </a:r>
            <a:r>
              <a:rPr lang="en-US" dirty="0" err="1"/>
              <a:t>za</a:t>
            </a:r>
            <a:r>
              <a:rPr lang="en-US" dirty="0"/>
              <a:t> </a:t>
            </a:r>
            <a:r>
              <a:rPr lang="en-US" dirty="0" err="1"/>
              <a:t>borbu</a:t>
            </a:r>
            <a:r>
              <a:rPr lang="en-US" dirty="0"/>
              <a:t>, </a:t>
            </a:r>
            <a:r>
              <a:rPr lang="en-US" dirty="0" err="1"/>
              <a:t>uglavnom</a:t>
            </a:r>
            <a:r>
              <a:rPr lang="en-US" dirty="0"/>
              <a:t> </a:t>
            </a:r>
            <a:r>
              <a:rPr lang="en-US" dirty="0" err="1"/>
              <a:t>neravnopravnu</a:t>
            </a:r>
            <a:r>
              <a:rPr lang="en-US" dirty="0"/>
              <a:t>, </a:t>
            </a:r>
            <a:r>
              <a:rPr lang="en-US" dirty="0" err="1"/>
              <a:t>jer</a:t>
            </a:r>
            <a:r>
              <a:rPr lang="en-US" dirty="0"/>
              <a:t> se u </a:t>
            </a:r>
            <a:r>
              <a:rPr lang="en-US" dirty="0" err="1"/>
              <a:t>većini</a:t>
            </a:r>
            <a:r>
              <a:rPr lang="en-US" dirty="0"/>
              <a:t> </a:t>
            </a:r>
            <a:r>
              <a:rPr lang="en-US" dirty="0" err="1"/>
              <a:t>slučajeva</a:t>
            </a:r>
            <a:r>
              <a:rPr lang="en-US" dirty="0"/>
              <a:t> </a:t>
            </a:r>
            <a:r>
              <a:rPr lang="en-US" dirty="0" err="1"/>
              <a:t>sukobljava</a:t>
            </a:r>
            <a:r>
              <a:rPr lang="en-US" dirty="0"/>
              <a:t> </a:t>
            </a:r>
            <a:r>
              <a:rPr lang="en-US" dirty="0" err="1"/>
              <a:t>sa</a:t>
            </a:r>
            <a:r>
              <a:rPr lang="en-US" dirty="0"/>
              <a:t> </a:t>
            </a:r>
            <a:r>
              <a:rPr lang="en-US" dirty="0" err="1"/>
              <a:t>nepobjedivom</a:t>
            </a:r>
            <a:r>
              <a:rPr lang="en-US" dirty="0"/>
              <a:t> </a:t>
            </a:r>
            <a:r>
              <a:rPr lang="en-US" dirty="0" err="1"/>
              <a:t>drugom</a:t>
            </a:r>
            <a:r>
              <a:rPr lang="en-US" dirty="0"/>
              <a:t> </a:t>
            </a:r>
            <a:r>
              <a:rPr lang="en-US" dirty="0" err="1"/>
              <a:t>stranom</a:t>
            </a:r>
            <a:r>
              <a:rPr lang="en-US" dirty="0"/>
              <a:t>. </a:t>
            </a:r>
            <a:r>
              <a:rPr lang="en-US" dirty="0" err="1"/>
              <a:t>Glavni</a:t>
            </a:r>
            <a:r>
              <a:rPr lang="en-US" dirty="0"/>
              <a:t> </a:t>
            </a:r>
            <a:r>
              <a:rPr lang="en-US" dirty="0" err="1"/>
              <a:t>junak</a:t>
            </a:r>
            <a:r>
              <a:rPr lang="en-US" dirty="0"/>
              <a:t> je </a:t>
            </a:r>
            <a:r>
              <a:rPr lang="en-US" dirty="0" err="1"/>
              <a:t>gotovo</a:t>
            </a:r>
            <a:r>
              <a:rPr lang="en-US" dirty="0"/>
              <a:t> </a:t>
            </a:r>
            <a:r>
              <a:rPr lang="en-US" dirty="0" err="1"/>
              <a:t>uvijek</a:t>
            </a:r>
            <a:r>
              <a:rPr lang="en-US" dirty="0"/>
              <a:t> </a:t>
            </a:r>
            <a:r>
              <a:rPr lang="en-US" dirty="0" err="1" smtClean="0"/>
              <a:t>snažni</a:t>
            </a:r>
            <a:r>
              <a:rPr lang="en-US" dirty="0" smtClean="0"/>
              <a:t> </a:t>
            </a:r>
            <a:r>
              <a:rPr lang="en-US" dirty="0" err="1"/>
              <a:t>dramski</a:t>
            </a:r>
            <a:r>
              <a:rPr lang="en-US" dirty="0"/>
              <a:t> </a:t>
            </a:r>
            <a:r>
              <a:rPr lang="en-US" dirty="0" err="1"/>
              <a:t>karakter</a:t>
            </a:r>
            <a:r>
              <a:rPr lang="en-US" dirty="0"/>
              <a:t>, </a:t>
            </a:r>
            <a:r>
              <a:rPr lang="en-US" dirty="0" err="1"/>
              <a:t>nosilac</a:t>
            </a:r>
            <a:r>
              <a:rPr lang="en-US" dirty="0"/>
              <a:t> </a:t>
            </a:r>
            <a:r>
              <a:rPr lang="en-US" dirty="0" err="1"/>
              <a:t>naglašenih</a:t>
            </a:r>
            <a:r>
              <a:rPr lang="en-US" dirty="0"/>
              <a:t> </a:t>
            </a:r>
            <a:r>
              <a:rPr lang="en-US" dirty="0" err="1"/>
              <a:t>vrlina</a:t>
            </a:r>
            <a:r>
              <a:rPr lang="en-US" dirty="0"/>
              <a:t> i on </a:t>
            </a:r>
            <a:r>
              <a:rPr lang="en-US" dirty="0" err="1"/>
              <a:t>svojim</a:t>
            </a:r>
            <a:r>
              <a:rPr lang="en-US" dirty="0"/>
              <a:t> </a:t>
            </a:r>
            <a:r>
              <a:rPr lang="en-US" dirty="0" err="1"/>
              <a:t>postupcima</a:t>
            </a:r>
            <a:r>
              <a:rPr lang="en-US" dirty="0"/>
              <a:t>  </a:t>
            </a:r>
            <a:r>
              <a:rPr lang="en-US" dirty="0" err="1"/>
              <a:t>brani</a:t>
            </a:r>
            <a:r>
              <a:rPr lang="en-US" dirty="0"/>
              <a:t> ne </a:t>
            </a:r>
            <a:r>
              <a:rPr lang="en-US" dirty="0" err="1"/>
              <a:t>samo</a:t>
            </a:r>
            <a:r>
              <a:rPr lang="en-US" dirty="0"/>
              <a:t> </a:t>
            </a:r>
            <a:r>
              <a:rPr lang="en-US" dirty="0" err="1"/>
              <a:t>lični</a:t>
            </a:r>
            <a:r>
              <a:rPr lang="en-US" dirty="0"/>
              <a:t> ideal, </a:t>
            </a:r>
            <a:r>
              <a:rPr lang="en-US" dirty="0" err="1"/>
              <a:t>već</a:t>
            </a:r>
            <a:r>
              <a:rPr lang="en-US" dirty="0"/>
              <a:t> </a:t>
            </a:r>
            <a:r>
              <a:rPr lang="en-US" dirty="0" err="1" smtClean="0"/>
              <a:t>društvo</a:t>
            </a:r>
            <a:r>
              <a:rPr lang="en-US" dirty="0" smtClean="0"/>
              <a:t> </a:t>
            </a:r>
            <a:r>
              <a:rPr lang="en-US" dirty="0"/>
              <a:t>u </a:t>
            </a:r>
            <a:r>
              <a:rPr lang="en-US" dirty="0" err="1"/>
              <a:t>cjelini</a:t>
            </a:r>
            <a:r>
              <a:rPr lang="en-US" dirty="0"/>
              <a:t>.</a:t>
            </a:r>
            <a:br>
              <a:rPr lang="en-US" dirty="0"/>
            </a:br>
            <a:r>
              <a:rPr lang="en-US" dirty="0" err="1"/>
              <a:t>Upravo</a:t>
            </a:r>
            <a:r>
              <a:rPr lang="en-US" dirty="0"/>
              <a:t> </a:t>
            </a:r>
            <a:r>
              <a:rPr lang="en-US" dirty="0" err="1"/>
              <a:t>iz</a:t>
            </a:r>
            <a:r>
              <a:rPr lang="en-US" dirty="0"/>
              <a:t> </a:t>
            </a:r>
            <a:r>
              <a:rPr lang="en-US" dirty="0" err="1"/>
              <a:t>ovog</a:t>
            </a:r>
            <a:r>
              <a:rPr lang="en-US" dirty="0"/>
              <a:t> </a:t>
            </a:r>
            <a:r>
              <a:rPr lang="en-US" dirty="0" err="1"/>
              <a:t>razloga</a:t>
            </a:r>
            <a:r>
              <a:rPr lang="en-US" dirty="0"/>
              <a:t> </a:t>
            </a:r>
            <a:r>
              <a:rPr lang="en-US" dirty="0" err="1"/>
              <a:t>njegovo</a:t>
            </a:r>
            <a:r>
              <a:rPr lang="en-US" dirty="0"/>
              <a:t> </a:t>
            </a:r>
            <a:r>
              <a:rPr lang="en-US" dirty="0" err="1"/>
              <a:t>stradanje</a:t>
            </a:r>
            <a:r>
              <a:rPr lang="en-US" dirty="0"/>
              <a:t>  </a:t>
            </a:r>
            <a:r>
              <a:rPr lang="en-US" dirty="0" err="1"/>
              <a:t>pogađa</a:t>
            </a:r>
            <a:r>
              <a:rPr lang="en-US" dirty="0"/>
              <a:t> </a:t>
            </a:r>
            <a:r>
              <a:rPr lang="en-US" dirty="0" err="1"/>
              <a:t>čitaoca</a:t>
            </a:r>
            <a:r>
              <a:rPr lang="en-US" dirty="0"/>
              <a:t> </a:t>
            </a:r>
            <a:r>
              <a:rPr lang="en-US" dirty="0" err="1"/>
              <a:t>koji</a:t>
            </a:r>
            <a:r>
              <a:rPr lang="en-US" dirty="0"/>
              <a:t> </a:t>
            </a:r>
            <a:r>
              <a:rPr lang="en-US" dirty="0" err="1"/>
              <a:t>pomno</a:t>
            </a:r>
            <a:r>
              <a:rPr lang="en-US" dirty="0"/>
              <a:t> </a:t>
            </a:r>
            <a:r>
              <a:rPr lang="en-US" dirty="0" err="1"/>
              <a:t>prati</a:t>
            </a:r>
            <a:r>
              <a:rPr lang="en-US" dirty="0"/>
              <a:t> </a:t>
            </a:r>
            <a:r>
              <a:rPr lang="en-US" dirty="0" err="1"/>
              <a:t>njegovu</a:t>
            </a:r>
            <a:r>
              <a:rPr lang="en-US" dirty="0"/>
              <a:t> </a:t>
            </a:r>
            <a:r>
              <a:rPr lang="en-US" dirty="0" err="1"/>
              <a:t>borbu</a:t>
            </a:r>
            <a:r>
              <a:rPr lang="en-US" dirty="0"/>
              <a:t>.</a:t>
            </a:r>
            <a:br>
              <a:rPr lang="en-US" dirty="0"/>
            </a:br>
            <a:endParaRPr lang="en-US" dirty="0" smtClean="0"/>
          </a:p>
        </p:txBody>
      </p:sp>
    </p:spTree>
    <p:extLst>
      <p:ext uri="{BB962C8B-B14F-4D97-AF65-F5344CB8AC3E}">
        <p14:creationId xmlns:p14="http://schemas.microsoft.com/office/powerpoint/2010/main" val="2892353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1798</Words>
  <Application>Microsoft Office PowerPoint</Application>
  <PresentationFormat>On-screen Show (4:3)</PresentationFormat>
  <Paragraphs>146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Romeo i Julija                                      Vilijam Šekspir </vt:lpstr>
      <vt:lpstr>PowerPoint Presentation</vt:lpstr>
      <vt:lpstr>PowerPoint Presentation</vt:lpstr>
      <vt:lpstr>PowerPoint Presentation</vt:lpstr>
      <vt:lpstr>PowerPoint Presentation</vt:lpstr>
      <vt:lpstr>Romeo i Julija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Domaći zadatak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Romeo i Julija  Vilijam Šekspir</dc:title>
  <dc:creator>Korisnik</dc:creator>
  <cp:lastModifiedBy>Korisnik</cp:lastModifiedBy>
  <cp:revision>62</cp:revision>
  <dcterms:created xsi:type="dcterms:W3CDTF">2020-05-10T08:35:56Z</dcterms:created>
  <dcterms:modified xsi:type="dcterms:W3CDTF">2022-01-14T18:49:27Z</dcterms:modified>
</cp:coreProperties>
</file>