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0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01238-E927-4136-B28B-0F56BFF2AC3E}" v="4" dt="2021-11-29T08:47:04.872"/>
    <p1510:client id="{D727AB70-3179-47F7-97D2-E46200256D02}" v="2" dt="2021-10-24T11:56:29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jan Susovic" userId="S::susovic.dejan.s4d.1000@ets-pg.edu.me::5ed8034c-97e2-4afb-a213-2a4ee3877ce8" providerId="AD" clId="Web-{C1A01238-E927-4136-B28B-0F56BFF2AC3E}"/>
    <pc:docChg chg="modSld">
      <pc:chgData name="Dejan Susovic" userId="S::susovic.dejan.s4d.1000@ets-pg.edu.me::5ed8034c-97e2-4afb-a213-2a4ee3877ce8" providerId="AD" clId="Web-{C1A01238-E927-4136-B28B-0F56BFF2AC3E}" dt="2021-11-29T08:47:04.872" v="3" actId="1076"/>
      <pc:docMkLst>
        <pc:docMk/>
      </pc:docMkLst>
      <pc:sldChg chg="modSp">
        <pc:chgData name="Dejan Susovic" userId="S::susovic.dejan.s4d.1000@ets-pg.edu.me::5ed8034c-97e2-4afb-a213-2a4ee3877ce8" providerId="AD" clId="Web-{C1A01238-E927-4136-B28B-0F56BFF2AC3E}" dt="2021-11-29T08:47:04.872" v="3" actId="1076"/>
        <pc:sldMkLst>
          <pc:docMk/>
          <pc:sldMk cId="3089367793" sldId="258"/>
        </pc:sldMkLst>
        <pc:picChg chg="mod">
          <ac:chgData name="Dejan Susovic" userId="S::susovic.dejan.s4d.1000@ets-pg.edu.me::5ed8034c-97e2-4afb-a213-2a4ee3877ce8" providerId="AD" clId="Web-{C1A01238-E927-4136-B28B-0F56BFF2AC3E}" dt="2021-11-29T08:47:04.872" v="3" actId="1076"/>
          <ac:picMkLst>
            <pc:docMk/>
            <pc:sldMk cId="3089367793" sldId="258"/>
            <ac:picMk id="5" creationId="{00000000-0000-0000-0000-000000000000}"/>
          </ac:picMkLst>
        </pc:picChg>
      </pc:sldChg>
    </pc:docChg>
  </pc:docChgLst>
  <pc:docChgLst>
    <pc:chgData name="Blagota Perutic" userId="S::perutic.blagota.s4d.0507@ets-pg.edu.me::8a43666a-521f-42d8-8199-d6fac9535447" providerId="AD" clId="Web-{D727AB70-3179-47F7-97D2-E46200256D02}"/>
    <pc:docChg chg="modSld sldOrd">
      <pc:chgData name="Blagota Perutic" userId="S::perutic.blagota.s4d.0507@ets-pg.edu.me::8a43666a-521f-42d8-8199-d6fac9535447" providerId="AD" clId="Web-{D727AB70-3179-47F7-97D2-E46200256D02}" dt="2021-10-24T11:56:29.594" v="1"/>
      <pc:docMkLst>
        <pc:docMk/>
      </pc:docMkLst>
      <pc:sldChg chg="modSp">
        <pc:chgData name="Blagota Perutic" userId="S::perutic.blagota.s4d.0507@ets-pg.edu.me::8a43666a-521f-42d8-8199-d6fac9535447" providerId="AD" clId="Web-{D727AB70-3179-47F7-97D2-E46200256D02}" dt="2021-10-24T11:51:15.088" v="0" actId="14100"/>
        <pc:sldMkLst>
          <pc:docMk/>
          <pc:sldMk cId="2388660115" sldId="257"/>
        </pc:sldMkLst>
        <pc:spChg chg="mod">
          <ac:chgData name="Blagota Perutic" userId="S::perutic.blagota.s4d.0507@ets-pg.edu.me::8a43666a-521f-42d8-8199-d6fac9535447" providerId="AD" clId="Web-{D727AB70-3179-47F7-97D2-E46200256D02}" dt="2021-10-24T11:51:15.088" v="0" actId="14100"/>
          <ac:spMkLst>
            <pc:docMk/>
            <pc:sldMk cId="2388660115" sldId="257"/>
            <ac:spMk id="3" creationId="{00000000-0000-0000-0000-000000000000}"/>
          </ac:spMkLst>
        </pc:spChg>
      </pc:sldChg>
      <pc:sldChg chg="ord">
        <pc:chgData name="Blagota Perutic" userId="S::perutic.blagota.s4d.0507@ets-pg.edu.me::8a43666a-521f-42d8-8199-d6fac9535447" providerId="AD" clId="Web-{D727AB70-3179-47F7-97D2-E46200256D02}" dt="2021-10-24T11:56:29.594" v="1"/>
        <pc:sldMkLst>
          <pc:docMk/>
          <pc:sldMk cId="4275620772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4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7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0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9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1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7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1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4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F345F-40D4-41E7-95C7-B91089CD378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DF7F4-5EEE-4F0B-8867-AF5CC2DCF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1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509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275" y="0"/>
            <a:ext cx="12232275" cy="721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2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0456" y="244699"/>
            <a:ext cx="114750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333333"/>
                </a:solidFill>
                <a:effectLst/>
                <a:latin typeface="Helvetica Neue"/>
              </a:rPr>
              <a:t>Software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is a program that enables a computer to perform a specific task, as opposed to the physical components of the system (hardware).</a:t>
            </a:r>
          </a:p>
          <a:p>
            <a:endParaRPr lang="en-US" dirty="0">
              <a:solidFill>
                <a:srgbClr val="333333"/>
              </a:solidFill>
              <a:latin typeface="Helvetica Neue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endParaRPr lang="en-US" dirty="0">
              <a:solidFill>
                <a:srgbClr val="333333"/>
              </a:solidFill>
              <a:latin typeface="Helvetica Neue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endParaRPr lang="en-US" dirty="0">
              <a:solidFill>
                <a:srgbClr val="333333"/>
              </a:solidFill>
              <a:latin typeface="Helvetica Neue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endParaRPr lang="en-US" dirty="0">
              <a:solidFill>
                <a:srgbClr val="333333"/>
              </a:solidFill>
              <a:latin typeface="Helvetica Neue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-</a:t>
            </a:r>
            <a:r>
              <a:rPr lang="en-US" b="1" dirty="0">
                <a:solidFill>
                  <a:srgbClr val="333333"/>
                </a:solidFill>
                <a:latin typeface="Helvetica Neue"/>
              </a:rPr>
              <a:t>Computer software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 refers to programming code that is executed on the computer hardware that facilitates the completion of tasks by a computer. </a:t>
            </a:r>
          </a:p>
          <a:p>
            <a:r>
              <a:rPr lang="en-US" dirty="0">
                <a:solidFill>
                  <a:srgbClr val="333333"/>
                </a:solidFill>
                <a:latin typeface="Helvetica Neue"/>
              </a:rPr>
              <a:t>-</a:t>
            </a:r>
            <a:r>
              <a:rPr lang="en-US" b="1" dirty="0">
                <a:solidFill>
                  <a:srgbClr val="333333"/>
                </a:solidFill>
                <a:latin typeface="Helvetica Neue"/>
              </a:rPr>
              <a:t>A computer program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 is a specific sequence of instructions written in programming code that is carried out by a computer processor to complete a specific task. Thus, a computer program is a piece of software designed for a certain use or task.</a:t>
            </a:r>
          </a:p>
          <a:p>
            <a:r>
              <a:rPr lang="en-US" dirty="0">
                <a:solidFill>
                  <a:srgbClr val="333333"/>
                </a:solidFill>
                <a:latin typeface="Helvetica Neue"/>
              </a:rPr>
              <a:t>-Computer software includes </a:t>
            </a:r>
            <a:r>
              <a:rPr lang="en-US" b="1" dirty="0">
                <a:solidFill>
                  <a:srgbClr val="333333"/>
                </a:solidFill>
                <a:latin typeface="Helvetica Neue"/>
              </a:rPr>
              <a:t>operating systems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, which allow for easy use of a computer's processing power, as well as applications like Notepad and Firefox. Software can be physically stored on the hard drive or at another location such as a USB drive, or it can be cloud-based and hosted over the internet.</a:t>
            </a:r>
          </a:p>
          <a:p>
            <a:endParaRPr lang="en-US" dirty="0">
              <a:solidFill>
                <a:srgbClr val="333333"/>
              </a:solidFill>
              <a:latin typeface="Helvetica Neue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689" y="764129"/>
            <a:ext cx="4069725" cy="255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66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4699" y="257577"/>
            <a:ext cx="889930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Open Sans"/>
              </a:rPr>
              <a:t>There are many examples of specific computer software that play a role in personal and professional computer systems.</a:t>
            </a:r>
          </a:p>
          <a:p>
            <a:r>
              <a:rPr lang="en-US" dirty="0">
                <a:solidFill>
                  <a:srgbClr val="555555"/>
                </a:solidFill>
                <a:latin typeface="Open Sans"/>
              </a:rPr>
              <a:t>Computer software can gener</a:t>
            </a:r>
            <a:r>
              <a:rPr lang="en-US" b="0" i="0" dirty="0">
                <a:solidFill>
                  <a:srgbClr val="555555"/>
                </a:solidFill>
                <a:effectLst/>
                <a:latin typeface="Open Sans"/>
              </a:rPr>
              <a:t>ally be divided into two categories: </a:t>
            </a:r>
            <a:r>
              <a:rPr lang="en-US" b="1" i="0" dirty="0">
                <a:solidFill>
                  <a:srgbClr val="555555"/>
                </a:solidFill>
                <a:effectLst/>
                <a:latin typeface="Open Sans"/>
              </a:rPr>
              <a:t>system software </a:t>
            </a:r>
            <a:r>
              <a:rPr lang="en-US" b="0" i="0" dirty="0">
                <a:solidFill>
                  <a:srgbClr val="555555"/>
                </a:solidFill>
                <a:effectLst/>
                <a:latin typeface="Open Sans"/>
              </a:rPr>
              <a:t>and </a:t>
            </a:r>
            <a:r>
              <a:rPr lang="en-US" b="1" i="0" dirty="0">
                <a:solidFill>
                  <a:srgbClr val="555555"/>
                </a:solidFill>
                <a:effectLst/>
                <a:latin typeface="Open Sans"/>
              </a:rPr>
              <a:t>application software</a:t>
            </a:r>
            <a:r>
              <a:rPr lang="en-US" b="0" i="0" dirty="0">
                <a:solidFill>
                  <a:srgbClr val="555555"/>
                </a:solidFill>
                <a:effectLst/>
                <a:latin typeface="Open Sans"/>
              </a:rPr>
              <a:t>.</a:t>
            </a:r>
          </a:p>
          <a:p>
            <a:r>
              <a:rPr lang="en-US" b="1" i="0" dirty="0">
                <a:solidFill>
                  <a:srgbClr val="555555"/>
                </a:solidFill>
                <a:effectLst/>
                <a:latin typeface="Open Sans"/>
              </a:rPr>
              <a:t>System software</a:t>
            </a:r>
            <a:r>
              <a:rPr lang="en-US" b="0" i="0" dirty="0">
                <a:solidFill>
                  <a:srgbClr val="555555"/>
                </a:solidFill>
                <a:effectLst/>
                <a:latin typeface="Open Sans"/>
              </a:rPr>
              <a:t> includes technical programs that communicate with the computer's hardware, including its processor, and provides a framework for application software. </a:t>
            </a:r>
          </a:p>
          <a:p>
            <a:endParaRPr lang="en-US" b="1" i="0" dirty="0">
              <a:solidFill>
                <a:srgbClr val="555555"/>
              </a:solidFill>
              <a:effectLst/>
              <a:latin typeface="Open Sans"/>
            </a:endParaRPr>
          </a:p>
          <a:p>
            <a:endParaRPr lang="en-US" b="1" dirty="0">
              <a:solidFill>
                <a:srgbClr val="555555"/>
              </a:solidFill>
              <a:latin typeface="Open Sans"/>
            </a:endParaRPr>
          </a:p>
          <a:p>
            <a:endParaRPr lang="en-US" b="1" i="0" dirty="0">
              <a:solidFill>
                <a:srgbClr val="555555"/>
              </a:solidFill>
              <a:effectLst/>
              <a:latin typeface="Open Sans"/>
            </a:endParaRPr>
          </a:p>
          <a:p>
            <a:endParaRPr lang="en-US" b="1" dirty="0">
              <a:solidFill>
                <a:srgbClr val="555555"/>
              </a:solidFill>
              <a:latin typeface="Open Sans"/>
            </a:endParaRPr>
          </a:p>
          <a:p>
            <a:endParaRPr lang="en-US" b="1" i="0" dirty="0">
              <a:solidFill>
                <a:srgbClr val="555555"/>
              </a:solidFill>
              <a:effectLst/>
              <a:latin typeface="Open Sans"/>
            </a:endParaRPr>
          </a:p>
          <a:p>
            <a:endParaRPr lang="en-US" b="1" dirty="0">
              <a:solidFill>
                <a:srgbClr val="555555"/>
              </a:solidFill>
              <a:latin typeface="Open Sans"/>
            </a:endParaRPr>
          </a:p>
          <a:p>
            <a:endParaRPr lang="en-US" b="1" i="0" dirty="0">
              <a:solidFill>
                <a:srgbClr val="555555"/>
              </a:solidFill>
              <a:effectLst/>
              <a:latin typeface="Open Sans"/>
            </a:endParaRPr>
          </a:p>
          <a:p>
            <a:endParaRPr lang="en-US" b="1" dirty="0">
              <a:solidFill>
                <a:srgbClr val="555555"/>
              </a:solidFill>
              <a:latin typeface="Open Sans"/>
            </a:endParaRPr>
          </a:p>
          <a:p>
            <a:r>
              <a:rPr lang="en-US" b="1" i="0" dirty="0">
                <a:solidFill>
                  <a:srgbClr val="555555"/>
                </a:solidFill>
                <a:effectLst/>
                <a:latin typeface="Open Sans"/>
              </a:rPr>
              <a:t>Application software</a:t>
            </a:r>
            <a:r>
              <a:rPr lang="en-US" b="0" i="0" dirty="0">
                <a:solidFill>
                  <a:srgbClr val="555555"/>
                </a:solidFill>
                <a:effectLst/>
                <a:latin typeface="Open Sans"/>
              </a:rPr>
              <a:t> includes the programs that do not relate to the basic functioning of the computer, but allow you to do tasks, such as internet browsers or word processors.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776" y="2152405"/>
            <a:ext cx="3555787" cy="20403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1246" y="197198"/>
            <a:ext cx="1069388" cy="11709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131" y="2027765"/>
            <a:ext cx="3753409" cy="209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36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Answer the questions: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4514850" cy="41181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391" y="4220308"/>
            <a:ext cx="3174609" cy="263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62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631" y="2151642"/>
            <a:ext cx="7096259" cy="3481184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86365" y="180304"/>
            <a:ext cx="4662153" cy="220228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Diagram shows the interaction between the main features of computer software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164428" y="1468192"/>
            <a:ext cx="1777285" cy="553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635617" y="2408349"/>
            <a:ext cx="2318197" cy="888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08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AE626993242447B0C7E8B033356B3F" ma:contentTypeVersion="9" ma:contentTypeDescription="Kreiraj novi dokument." ma:contentTypeScope="" ma:versionID="77bd57060c9e02d2018136ca977c9230">
  <xsd:schema xmlns:xsd="http://www.w3.org/2001/XMLSchema" xmlns:xs="http://www.w3.org/2001/XMLSchema" xmlns:p="http://schemas.microsoft.com/office/2006/metadata/properties" xmlns:ns2="ab30ee01-de11-4ff2-aeaf-b8224ef3532e" xmlns:ns3="42b19726-bf42-4daf-a9cf-5249fc33e28f" targetNamespace="http://schemas.microsoft.com/office/2006/metadata/properties" ma:root="true" ma:fieldsID="101f974cc82ba302d7a99b132343cecb" ns2:_="" ns3:_="">
    <xsd:import namespace="ab30ee01-de11-4ff2-aeaf-b8224ef3532e"/>
    <xsd:import namespace="42b19726-bf42-4daf-a9cf-5249fc33e2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0ee01-de11-4ff2-aeaf-b8224ef353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19726-bf42-4daf-a9cf-5249fc33e28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jeno sa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jeno sa detaljima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C4B5D5-339D-4E79-8116-7E8CF7E365B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26C915F-B9FB-4459-B5F9-0D0F62202C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CEA0CA-54BA-4DC1-A00C-C91C43FFBF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0ee01-de11-4ff2-aeaf-b8224ef3532e"/>
    <ds:schemaRef ds:uri="42b19726-bf42-4daf-a9cf-5249fc33e2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81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Answer the questions: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lazarevic36@outlook.com</dc:creator>
  <cp:lastModifiedBy>lazarevic36@outlook.com</cp:lastModifiedBy>
  <cp:revision>13</cp:revision>
  <dcterms:created xsi:type="dcterms:W3CDTF">2021-10-19T09:41:09Z</dcterms:created>
  <dcterms:modified xsi:type="dcterms:W3CDTF">2021-11-29T08:47:13Z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0x0101000CAE626993242447B0C7E8B033356B3F</vt:lpwstr>
  </property>
</Properties>
</file>