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Metod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suprotnih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koeficijenata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49" y="370936"/>
            <a:ext cx="4123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Podsjetnik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463" y="512030"/>
            <a:ext cx="1573800" cy="7269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308" y="1195609"/>
            <a:ext cx="10472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Teorema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r>
              <a:rPr lang="en-US" dirty="0" smtClean="0"/>
              <a:t>1)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                        </a:t>
            </a:r>
            <a:r>
              <a:rPr lang="en-US" dirty="0" err="1" smtClean="0"/>
              <a:t>koeficijenti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proprocionalni</a:t>
            </a:r>
            <a:r>
              <a:rPr lang="en-US" dirty="0" smtClean="0"/>
              <a:t>, </a:t>
            </a:r>
            <a:r>
              <a:rPr lang="en-US" dirty="0" err="1" smtClean="0"/>
              <a:t>tada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beskonačno</a:t>
            </a:r>
            <a:r>
              <a:rPr lang="en-US" dirty="0" smtClean="0"/>
              <a:t> </a:t>
            </a:r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647" y="1566220"/>
            <a:ext cx="1236816" cy="5535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2308" y="2766549"/>
            <a:ext cx="10308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koeficijneti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nepoznate</a:t>
            </a:r>
            <a:r>
              <a:rPr lang="en-US" dirty="0" smtClean="0"/>
              <a:t> </a:t>
            </a:r>
            <a:r>
              <a:rPr lang="en-US" dirty="0" err="1" smtClean="0"/>
              <a:t>proporcionalni</a:t>
            </a:r>
            <a:r>
              <a:rPr lang="en-US" dirty="0" smtClean="0"/>
              <a:t>, a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proporcionalni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slobodnim</a:t>
            </a:r>
            <a:r>
              <a:rPr lang="en-US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79066"/>
              </p:ext>
            </p:extLst>
          </p:nvPr>
        </p:nvGraphicFramePr>
        <p:xfrm>
          <a:off x="4027291" y="3309408"/>
          <a:ext cx="1296144" cy="616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825480" imgH="431640" progId="Equation.3">
                  <p:embed/>
                </p:oleObj>
              </mc:Choice>
              <mc:Fallback>
                <p:oleObj name="Equation" r:id="rId5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291" y="3309408"/>
                        <a:ext cx="1296144" cy="6169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2308" y="4004701"/>
            <a:ext cx="785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Tada je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nesaglasan,tj.nema</a:t>
            </a:r>
            <a:r>
              <a:rPr lang="en-US" dirty="0" smtClean="0"/>
              <a:t> </a:t>
            </a:r>
            <a:r>
              <a:rPr lang="en-US" dirty="0" err="1" smtClean="0"/>
              <a:t>rješenje</a:t>
            </a:r>
            <a:r>
              <a:rPr lang="en-US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2308" y="4965854"/>
            <a:ext cx="1095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koeficijenti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nepoznate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proporcionalni</a:t>
            </a:r>
            <a:r>
              <a:rPr lang="en-US" dirty="0" smtClean="0"/>
              <a:t>, </a:t>
            </a:r>
            <a:r>
              <a:rPr lang="en-US" dirty="0" err="1" smtClean="0"/>
              <a:t>tada</a:t>
            </a:r>
            <a:r>
              <a:rPr lang="en-US" dirty="0" smtClean="0"/>
              <a:t> je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saglasan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jedinstveno</a:t>
            </a:r>
            <a:r>
              <a:rPr lang="en-US" dirty="0" smtClean="0"/>
              <a:t> </a:t>
            </a:r>
            <a:r>
              <a:rPr lang="en-US" dirty="0" err="1" smtClean="0"/>
              <a:t>rješenje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313230"/>
              </p:ext>
            </p:extLst>
          </p:nvPr>
        </p:nvGraphicFramePr>
        <p:xfrm>
          <a:off x="4369576" y="5703179"/>
          <a:ext cx="1347387" cy="55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7" imgW="520560" imgH="431640" progId="Equation.3">
                  <p:embed/>
                </p:oleObj>
              </mc:Choice>
              <mc:Fallback>
                <p:oleObj name="Equation" r:id="rId7" imgW="52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9576" y="5703179"/>
                        <a:ext cx="1347387" cy="559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30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176" y="474454"/>
            <a:ext cx="929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linearnih</a:t>
            </a:r>
            <a:r>
              <a:rPr lang="en-US" dirty="0" smtClean="0"/>
              <a:t> </a:t>
            </a:r>
            <a:r>
              <a:rPr lang="en-US" dirty="0" err="1" smtClean="0"/>
              <a:t>jednačina</a:t>
            </a:r>
            <a:r>
              <a:rPr lang="en-US" dirty="0" smtClean="0"/>
              <a:t> </a:t>
            </a:r>
            <a:r>
              <a:rPr lang="en-US" dirty="0" err="1" smtClean="0"/>
              <a:t>metodom</a:t>
            </a:r>
            <a:r>
              <a:rPr lang="en-US" dirty="0" smtClean="0"/>
              <a:t> </a:t>
            </a:r>
            <a:r>
              <a:rPr lang="en-US" dirty="0" err="1" smtClean="0"/>
              <a:t>suprotnih</a:t>
            </a:r>
            <a:r>
              <a:rPr lang="en-US" dirty="0" smtClean="0"/>
              <a:t> </a:t>
            </a:r>
            <a:r>
              <a:rPr lang="en-US" dirty="0" err="1" smtClean="0"/>
              <a:t>koeficijenata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03849" y="1250830"/>
                <a:ext cx="3933645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" y="1250830"/>
                <a:ext cx="3933645" cy="710194"/>
              </a:xfrm>
              <a:prstGeom prst="rect">
                <a:avLst/>
              </a:prstGeom>
              <a:blipFill rotWithShape="0">
                <a:blip r:embed="rId2"/>
                <a:stretch>
                  <a:fillRect l="-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03849" y="2355245"/>
                <a:ext cx="2717320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=8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=7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" y="2355245"/>
                <a:ext cx="2717320" cy="710194"/>
              </a:xfrm>
              <a:prstGeom prst="rect">
                <a:avLst/>
              </a:prstGeom>
              <a:blipFill rotWithShape="0">
                <a:blip r:embed="rId3"/>
                <a:stretch>
                  <a:fillRect l="-1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03849" y="3459660"/>
                <a:ext cx="3019245" cy="1117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=11</m:t>
                            </m:r>
                          </m:e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=19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" y="3459660"/>
                <a:ext cx="3019245" cy="1117998"/>
              </a:xfrm>
              <a:prstGeom prst="rect">
                <a:avLst/>
              </a:prstGeom>
              <a:blipFill rotWithShape="0">
                <a:blip r:embed="rId4"/>
                <a:stretch>
                  <a:fillRect l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03849" y="5099680"/>
                <a:ext cx="4248508" cy="976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e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=4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" y="5099680"/>
                <a:ext cx="4248508" cy="976614"/>
              </a:xfrm>
              <a:prstGeom prst="rect">
                <a:avLst/>
              </a:prstGeom>
              <a:blipFill rotWithShape="0">
                <a:blip r:embed="rId5"/>
                <a:stretch>
                  <a:fillRect l="-1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3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8" y="810882"/>
            <a:ext cx="909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kvadrata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uzastopna</a:t>
            </a:r>
            <a:r>
              <a:rPr lang="en-US" dirty="0" smtClean="0"/>
              <a:t> </a:t>
            </a:r>
            <a:r>
              <a:rPr lang="en-US" dirty="0" err="1" smtClean="0"/>
              <a:t>parna</a:t>
            </a:r>
            <a:r>
              <a:rPr lang="en-US" dirty="0" smtClean="0"/>
              <a:t> </a:t>
            </a:r>
            <a:r>
              <a:rPr lang="en-US" dirty="0" err="1" smtClean="0"/>
              <a:t>prirodna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je 28. </a:t>
            </a:r>
            <a:r>
              <a:rPr lang="en-US" dirty="0" err="1" smtClean="0"/>
              <a:t>Odrediti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brojeve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3298" y="2104847"/>
            <a:ext cx="1064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stranica</a:t>
            </a:r>
            <a:r>
              <a:rPr lang="en-US" dirty="0" smtClean="0"/>
              <a:t> </a:t>
            </a:r>
            <a:r>
              <a:rPr lang="en-US" dirty="0" err="1" smtClean="0"/>
              <a:t>pravougaonika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30cm </a:t>
            </a:r>
            <a:r>
              <a:rPr lang="en-US" dirty="0" err="1" smtClean="0"/>
              <a:t>veća</a:t>
            </a:r>
            <a:r>
              <a:rPr lang="en-US" dirty="0" smtClean="0"/>
              <a:t> od </a:t>
            </a:r>
            <a:r>
              <a:rPr lang="en-US" dirty="0" err="1" smtClean="0"/>
              <a:t>druge</a:t>
            </a:r>
            <a:r>
              <a:rPr lang="en-US" dirty="0" smtClean="0"/>
              <a:t>.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obije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povećamo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5 cm,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stranica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4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duža</a:t>
            </a:r>
            <a:r>
              <a:rPr lang="en-US" dirty="0" smtClean="0"/>
              <a:t> od </a:t>
            </a:r>
            <a:r>
              <a:rPr lang="en-US" dirty="0" err="1" smtClean="0"/>
              <a:t>druge</a:t>
            </a:r>
            <a:r>
              <a:rPr lang="en-US" dirty="0" smtClean="0"/>
              <a:t>. </a:t>
            </a:r>
            <a:r>
              <a:rPr lang="en-US" dirty="0" err="1" smtClean="0"/>
              <a:t>Odrediti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pravougaonika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7547" y="3416069"/>
            <a:ext cx="106507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4. B</a:t>
            </a:r>
            <a:r>
              <a:rPr lang="sr-Latn-ME" dirty="0" smtClean="0"/>
              <a:t>rat je 8 godina stariji od sestre, a kroz dvije godine biće 3 puta stariji od nje. Koliko godina ima brat, a koliko sestra?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7547" y="4710034"/>
            <a:ext cx="103660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dirty="0" smtClean="0"/>
              <a:t>5.</a:t>
            </a:r>
            <a:r>
              <a:rPr lang="sr-Latn-ME" dirty="0" smtClean="0"/>
              <a:t> </a:t>
            </a:r>
            <a:r>
              <a:rPr lang="en-US" dirty="0"/>
              <a:t>O</a:t>
            </a:r>
            <a:r>
              <a:rPr lang="sr-Latn-ME" dirty="0"/>
              <a:t>tac je 4 puta stariji od sina, a kroz 4 godine biće 3 puta stariji od njega. Koliko godina ima otac, a koliko sin?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7547" y="5693282"/>
            <a:ext cx="10133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6. J</a:t>
            </a:r>
            <a:r>
              <a:rPr lang="sr-Latn-ME" dirty="0"/>
              <a:t>edna stranica pravougaonika je tri puta manja od druge. </a:t>
            </a:r>
            <a:r>
              <a:rPr lang="sr-Latn-ME" dirty="0" smtClean="0"/>
              <a:t>Odredi</a:t>
            </a:r>
            <a:r>
              <a:rPr lang="en-US" dirty="0" err="1" smtClean="0"/>
              <a:t>ti</a:t>
            </a:r>
            <a:r>
              <a:rPr lang="sr-Latn-ME" dirty="0" smtClean="0"/>
              <a:t> </a:t>
            </a:r>
            <a:r>
              <a:rPr lang="sr-Latn-ME" dirty="0"/>
              <a:t>površinu pravougaonika ako je njegov obim jednak 40 cm.</a:t>
            </a:r>
          </a:p>
        </p:txBody>
      </p:sp>
    </p:spTree>
    <p:extLst>
      <p:ext uri="{BB962C8B-B14F-4D97-AF65-F5344CB8AC3E}">
        <p14:creationId xmlns:p14="http://schemas.microsoft.com/office/powerpoint/2010/main" val="36098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804" y="1061049"/>
            <a:ext cx="89628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Domaći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Zbirka</a:t>
            </a:r>
            <a:r>
              <a:rPr lang="en-US" dirty="0" smtClean="0"/>
              <a:t>, </a:t>
            </a:r>
            <a:r>
              <a:rPr lang="en-US" dirty="0" err="1" smtClean="0"/>
              <a:t>strana</a:t>
            </a:r>
            <a:r>
              <a:rPr lang="en-US" dirty="0" smtClean="0"/>
              <a:t> 52, </a:t>
            </a:r>
            <a:r>
              <a:rPr lang="en-US" dirty="0" err="1" smtClean="0"/>
              <a:t>zadatak</a:t>
            </a:r>
            <a:r>
              <a:rPr lang="en-US" dirty="0" smtClean="0"/>
              <a:t> 3. </a:t>
            </a:r>
            <a:r>
              <a:rPr lang="en-US" dirty="0" err="1" smtClean="0"/>
              <a:t>i</a:t>
            </a:r>
            <a:r>
              <a:rPr lang="en-US" dirty="0" smtClean="0"/>
              <a:t> 5.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J</a:t>
            </a:r>
            <a:r>
              <a:rPr lang="sr-Latn-ME" dirty="0">
                <a:solidFill>
                  <a:srgbClr val="002060"/>
                </a:solidFill>
              </a:rPr>
              <a:t>edna stranica pravougaonika jednaka je 13 cm. Odredi površinu pravougaonika ako je njegov obim jednak 60 </a:t>
            </a:r>
            <a:r>
              <a:rPr lang="sr-Latn-ME" dirty="0" smtClean="0">
                <a:solidFill>
                  <a:srgbClr val="002060"/>
                </a:solidFill>
              </a:rPr>
              <a:t>cm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srgbClr val="660033"/>
                </a:solidFill>
              </a:rPr>
              <a:t>O</a:t>
            </a:r>
            <a:r>
              <a:rPr lang="sr-Latn-ME" dirty="0">
                <a:solidFill>
                  <a:srgbClr val="660033"/>
                </a:solidFill>
              </a:rPr>
              <a:t>tac ima 45, a sin 22 godine. Kroz koliko će godina otac biti dva puta stariji od sina?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srgbClr val="660033"/>
                </a:solidFill>
              </a:rPr>
              <a:t>A</a:t>
            </a:r>
            <a:r>
              <a:rPr lang="sr-Latn-ME" dirty="0">
                <a:solidFill>
                  <a:srgbClr val="660033"/>
                </a:solidFill>
              </a:rPr>
              <a:t>ko se strana jednog kvadrata poveća za 2 cm, površina se poveća za 16 cm</a:t>
            </a:r>
            <a:r>
              <a:rPr lang="sr-Latn-ME" sz="1400" dirty="0">
                <a:solidFill>
                  <a:srgbClr val="660033"/>
                </a:solidFill>
              </a:rPr>
              <a:t>2</a:t>
            </a:r>
            <a:r>
              <a:rPr lang="sr-Latn-ME" dirty="0">
                <a:solidFill>
                  <a:srgbClr val="660033"/>
                </a:solidFill>
              </a:rPr>
              <a:t>. Odrediti stranicu kvadrata.</a:t>
            </a:r>
            <a:endParaRPr lang="en-US" dirty="0">
              <a:solidFill>
                <a:srgbClr val="660033"/>
              </a:solidFill>
            </a:endParaRP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M</a:t>
            </a:r>
            <a:r>
              <a:rPr lang="sr-Latn-ME" dirty="0">
                <a:solidFill>
                  <a:srgbClr val="002060"/>
                </a:solidFill>
              </a:rPr>
              <a:t>ajka ima 50 godina, a kćer 28. Prije koliko godina je majka bila 2 puta starija od kćerke?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9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1437</TotalTime>
  <Words>319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Cambria Math</vt:lpstr>
      <vt:lpstr>Franklin Gothic Medium</vt:lpstr>
      <vt:lpstr>Rockwell</vt:lpstr>
      <vt:lpstr>Rockwell Condensed</vt:lpstr>
      <vt:lpstr>Wingdings</vt:lpstr>
      <vt:lpstr>Wood Type</vt:lpstr>
      <vt:lpstr>Equation</vt:lpstr>
      <vt:lpstr>Metod suprotnih koeficijenata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134</cp:revision>
  <dcterms:created xsi:type="dcterms:W3CDTF">2020-11-08T09:24:49Z</dcterms:created>
  <dcterms:modified xsi:type="dcterms:W3CDTF">2021-05-19T10:32:17Z</dcterms:modified>
</cp:coreProperties>
</file>