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D0B8E0-E397-4385-981B-C853BA9CEF05}" v="55" dt="2020-09-23T07:56:07.851"/>
    <p1510:client id="{9BE34731-EC8F-B103-026E-CC9FE3DB130C}" v="231" dt="2020-09-23T12:30:12.316"/>
    <p1510:client id="{F3EC1E0B-2733-41D2-A07E-175E3D90764F}" v="246" dt="2020-09-23T15:18:50.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100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cap="all" spc="-100" baseline="0"/>
            </a:lvl1pPr>
          </a:lstStyle>
          <a:p>
            <a:r>
              <a:rPr lang="en-US"/>
              <a:t>Click to edit Master title style</a:t>
            </a:r>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Monday, 12 October,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83195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Monday, 12 October,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49975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Monday, 12 October,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7533680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Monday, 12 October,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7324353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cap="all"/>
            </a:lvl1pPr>
          </a:lstStyle>
          <a:p>
            <a:r>
              <a:rPr lang="en-US"/>
              <a:t>Click to edit Master title style</a:t>
            </a:r>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Monday, 12 October,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961400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Monday, 12 October,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3465923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Monday, 12 October,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8722057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Monday, 12 October,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422983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Monday, 12 October,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428695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Monday, 12 October,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4091562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Monday, 12 October,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7205653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Monday, 12 October, 2020</a:t>
            </a:fld>
            <a:endParaRPr lang="en-US"/>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a:p>
        </p:txBody>
      </p:sp>
    </p:spTree>
    <p:extLst>
      <p:ext uri="{BB962C8B-B14F-4D97-AF65-F5344CB8AC3E}">
        <p14:creationId xmlns:p14="http://schemas.microsoft.com/office/powerpoint/2010/main" val="1914559334"/>
      </p:ext>
    </p:extLst>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78" r:id="rId6"/>
    <p:sldLayoutId id="2147483674" r:id="rId7"/>
    <p:sldLayoutId id="2147483675" r:id="rId8"/>
    <p:sldLayoutId id="2147483676" r:id="rId9"/>
    <p:sldLayoutId id="2147483677" r:id="rId10"/>
    <p:sldLayoutId id="214748367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hf sldNum="0" hdr="0" ftr="0" dt="0"/>
  <p:txStyles>
    <p:titleStyle>
      <a:lvl1pPr algn="l" defTabSz="914400" rtl="0" eaLnBrk="1" latinLnBrk="0" hangingPunct="1">
        <a:lnSpc>
          <a:spcPct val="100000"/>
        </a:lnSpc>
        <a:spcBef>
          <a:spcPct val="0"/>
        </a:spcBef>
        <a:buNone/>
        <a:defRPr sz="3200" kern="1200" cap="none" spc="4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FEECB93-933C-477B-BC7D-C2F2F6271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3">
            <a:extLst>
              <a:ext uri="{FF2B5EF4-FFF2-40B4-BE49-F238E27FC236}">
                <a16:creationId xmlns:a16="http://schemas.microsoft.com/office/drawing/2014/main" id="{043C9C55-1E33-4D91-88DB-E817C8EA2E88}"/>
              </a:ext>
            </a:extLst>
          </p:cNvPr>
          <p:cNvPicPr>
            <a:picLocks noChangeAspect="1"/>
          </p:cNvPicPr>
          <p:nvPr/>
        </p:nvPicPr>
        <p:blipFill rotWithShape="1">
          <a:blip r:embed="rId2"/>
          <a:srcRect t="2432" b="13299"/>
          <a:stretch/>
        </p:blipFill>
        <p:spPr>
          <a:xfrm>
            <a:off x="20" y="10"/>
            <a:ext cx="12191980" cy="685799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8" name="Rectangle 27">
            <a:extLst>
              <a:ext uri="{FF2B5EF4-FFF2-40B4-BE49-F238E27FC236}">
                <a16:creationId xmlns:a16="http://schemas.microsoft.com/office/drawing/2014/main" id="{497BC505-FE0C-4637-A29D-B71DFBBBA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alpha val="30000"/>
                </a:schemeClr>
              </a:gs>
              <a:gs pos="33000">
                <a:schemeClr val="bg1">
                  <a:alpha val="20000"/>
                </a:schemeClr>
              </a:gs>
              <a:gs pos="0">
                <a:schemeClr val="bg1">
                  <a:alpha val="0"/>
                </a:schemeClr>
              </a:gs>
              <a:gs pos="100000">
                <a:schemeClr val="bg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20000" y="1455847"/>
            <a:ext cx="9718228" cy="2680055"/>
          </a:xfrm>
        </p:spPr>
        <p:txBody>
          <a:bodyPr>
            <a:normAutofit/>
          </a:bodyPr>
          <a:lstStyle/>
          <a:p>
            <a:r>
              <a:rPr lang="en-US" sz="7200" b="1" dirty="0">
                <a:solidFill>
                  <a:srgbClr val="002060"/>
                </a:solidFill>
                <a:cs typeface="Calibri Light"/>
              </a:rPr>
              <a:t>TROUGAO</a:t>
            </a:r>
            <a:endParaRPr lang="en-US" sz="7200" b="1" dirty="0">
              <a:solidFill>
                <a:srgbClr val="002060"/>
              </a:solidFill>
            </a:endParaRPr>
          </a:p>
        </p:txBody>
      </p:sp>
      <p:grpSp>
        <p:nvGrpSpPr>
          <p:cNvPr id="30" name="Group 29">
            <a:extLst>
              <a:ext uri="{FF2B5EF4-FFF2-40B4-BE49-F238E27FC236}">
                <a16:creationId xmlns:a16="http://schemas.microsoft.com/office/drawing/2014/main" id="{F2FD01A0-E6FF-41CD-AEBD-279232B90D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65602" y="317452"/>
            <a:ext cx="2088038" cy="719230"/>
            <a:chOff x="4532666" y="505937"/>
            <a:chExt cx="2981730" cy="1027064"/>
          </a:xfrm>
        </p:grpSpPr>
        <p:sp>
          <p:nvSpPr>
            <p:cNvPr id="31" name="Freeform 78">
              <a:extLst>
                <a:ext uri="{FF2B5EF4-FFF2-40B4-BE49-F238E27FC236}">
                  <a16:creationId xmlns:a16="http://schemas.microsoft.com/office/drawing/2014/main" id="{811C6308-5554-4129-8881-A95AF512C52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4532666" y="754398"/>
              <a:ext cx="694205" cy="713383"/>
            </a:xfrm>
            <a:custGeom>
              <a:avLst/>
              <a:gdLst>
                <a:gd name="T0" fmla="*/ 32 w 58"/>
                <a:gd name="T1" fmla="*/ 56 h 60"/>
                <a:gd name="T2" fmla="*/ 24 w 58"/>
                <a:gd name="T3" fmla="*/ 48 h 60"/>
                <a:gd name="T4" fmla="*/ 14 w 58"/>
                <a:gd name="T5" fmla="*/ 36 h 60"/>
                <a:gd name="T6" fmla="*/ 7 w 58"/>
                <a:gd name="T7" fmla="*/ 29 h 60"/>
                <a:gd name="T8" fmla="*/ 1 w 58"/>
                <a:gd name="T9" fmla="*/ 17 h 60"/>
                <a:gd name="T10" fmla="*/ 7 w 58"/>
                <a:gd name="T11" fmla="*/ 4 h 60"/>
                <a:gd name="T12" fmla="*/ 17 w 58"/>
                <a:gd name="T13" fmla="*/ 1 h 60"/>
                <a:gd name="T14" fmla="*/ 29 w 58"/>
                <a:gd name="T15" fmla="*/ 6 h 60"/>
                <a:gd name="T16" fmla="*/ 31 w 58"/>
                <a:gd name="T17" fmla="*/ 8 h 60"/>
                <a:gd name="T18" fmla="*/ 38 w 58"/>
                <a:gd name="T19" fmla="*/ 15 h 60"/>
                <a:gd name="T20" fmla="*/ 44 w 58"/>
                <a:gd name="T21" fmla="*/ 22 h 60"/>
                <a:gd name="T22" fmla="*/ 54 w 58"/>
                <a:gd name="T23" fmla="*/ 33 h 60"/>
                <a:gd name="T24" fmla="*/ 58 w 58"/>
                <a:gd name="T25" fmla="*/ 44 h 60"/>
                <a:gd name="T26" fmla="*/ 53 w 58"/>
                <a:gd name="T27" fmla="*/ 54 h 60"/>
                <a:gd name="T28" fmla="*/ 42 w 58"/>
                <a:gd name="T29" fmla="*/ 60 h 60"/>
                <a:gd name="T30" fmla="*/ 32 w 58"/>
                <a:gd name="T31" fmla="*/ 5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0">
                  <a:moveTo>
                    <a:pt x="32" y="56"/>
                  </a:moveTo>
                  <a:cubicBezTo>
                    <a:pt x="30" y="54"/>
                    <a:pt x="31" y="55"/>
                    <a:pt x="24" y="48"/>
                  </a:cubicBezTo>
                  <a:cubicBezTo>
                    <a:pt x="17" y="40"/>
                    <a:pt x="14" y="36"/>
                    <a:pt x="14" y="36"/>
                  </a:cubicBezTo>
                  <a:cubicBezTo>
                    <a:pt x="8" y="30"/>
                    <a:pt x="14" y="37"/>
                    <a:pt x="7" y="29"/>
                  </a:cubicBezTo>
                  <a:cubicBezTo>
                    <a:pt x="3" y="24"/>
                    <a:pt x="1" y="20"/>
                    <a:pt x="1" y="17"/>
                  </a:cubicBezTo>
                  <a:cubicBezTo>
                    <a:pt x="0" y="13"/>
                    <a:pt x="3" y="9"/>
                    <a:pt x="7" y="4"/>
                  </a:cubicBezTo>
                  <a:cubicBezTo>
                    <a:pt x="10" y="2"/>
                    <a:pt x="13" y="0"/>
                    <a:pt x="17" y="1"/>
                  </a:cubicBezTo>
                  <a:cubicBezTo>
                    <a:pt x="21" y="1"/>
                    <a:pt x="25" y="3"/>
                    <a:pt x="29" y="6"/>
                  </a:cubicBezTo>
                  <a:cubicBezTo>
                    <a:pt x="31" y="8"/>
                    <a:pt x="31" y="8"/>
                    <a:pt x="31" y="8"/>
                  </a:cubicBezTo>
                  <a:cubicBezTo>
                    <a:pt x="33" y="11"/>
                    <a:pt x="37" y="15"/>
                    <a:pt x="38" y="15"/>
                  </a:cubicBezTo>
                  <a:cubicBezTo>
                    <a:pt x="42" y="20"/>
                    <a:pt x="40" y="18"/>
                    <a:pt x="44" y="22"/>
                  </a:cubicBezTo>
                  <a:cubicBezTo>
                    <a:pt x="51" y="29"/>
                    <a:pt x="50" y="29"/>
                    <a:pt x="54" y="33"/>
                  </a:cubicBezTo>
                  <a:cubicBezTo>
                    <a:pt x="57" y="37"/>
                    <a:pt x="58" y="40"/>
                    <a:pt x="58" y="44"/>
                  </a:cubicBezTo>
                  <a:cubicBezTo>
                    <a:pt x="58" y="47"/>
                    <a:pt x="56" y="50"/>
                    <a:pt x="53" y="54"/>
                  </a:cubicBezTo>
                  <a:cubicBezTo>
                    <a:pt x="49" y="58"/>
                    <a:pt x="45" y="60"/>
                    <a:pt x="42" y="60"/>
                  </a:cubicBezTo>
                  <a:cubicBezTo>
                    <a:pt x="39" y="60"/>
                    <a:pt x="36" y="59"/>
                    <a:pt x="32" y="56"/>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32" name="Freeform 79">
              <a:extLst>
                <a:ext uri="{FF2B5EF4-FFF2-40B4-BE49-F238E27FC236}">
                  <a16:creationId xmlns:a16="http://schemas.microsoft.com/office/drawing/2014/main" id="{C28F3A03-B53B-433E-8DF7-6B13336D0A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5791465" y="505937"/>
              <a:ext cx="587404" cy="943792"/>
            </a:xfrm>
            <a:custGeom>
              <a:avLst/>
              <a:gdLst>
                <a:gd name="T0" fmla="*/ 15 w 49"/>
                <a:gd name="T1" fmla="*/ 65 h 79"/>
                <a:gd name="T2" fmla="*/ 12 w 49"/>
                <a:gd name="T3" fmla="*/ 54 h 79"/>
                <a:gd name="T4" fmla="*/ 8 w 49"/>
                <a:gd name="T5" fmla="*/ 33 h 79"/>
                <a:gd name="T6" fmla="*/ 38 w 49"/>
                <a:gd name="T7" fmla="*/ 24 h 79"/>
                <a:gd name="T8" fmla="*/ 45 w 49"/>
                <a:gd name="T9" fmla="*/ 70 h 79"/>
                <a:gd name="T10" fmla="*/ 15 w 49"/>
                <a:gd name="T11" fmla="*/ 65 h 79"/>
              </a:gdLst>
              <a:ahLst/>
              <a:cxnLst>
                <a:cxn ang="0">
                  <a:pos x="T0" y="T1"/>
                </a:cxn>
                <a:cxn ang="0">
                  <a:pos x="T2" y="T3"/>
                </a:cxn>
                <a:cxn ang="0">
                  <a:pos x="T4" y="T5"/>
                </a:cxn>
                <a:cxn ang="0">
                  <a:pos x="T6" y="T7"/>
                </a:cxn>
                <a:cxn ang="0">
                  <a:pos x="T8" y="T9"/>
                </a:cxn>
                <a:cxn ang="0">
                  <a:pos x="T10" y="T11"/>
                </a:cxn>
              </a:cxnLst>
              <a:rect l="0" t="0" r="r" b="b"/>
              <a:pathLst>
                <a:path w="49" h="79">
                  <a:moveTo>
                    <a:pt x="15" y="65"/>
                  </a:moveTo>
                  <a:cubicBezTo>
                    <a:pt x="14" y="59"/>
                    <a:pt x="13" y="58"/>
                    <a:pt x="12" y="54"/>
                  </a:cubicBezTo>
                  <a:cubicBezTo>
                    <a:pt x="11" y="45"/>
                    <a:pt x="10" y="40"/>
                    <a:pt x="8" y="33"/>
                  </a:cubicBezTo>
                  <a:cubicBezTo>
                    <a:pt x="0" y="9"/>
                    <a:pt x="34" y="0"/>
                    <a:pt x="38" y="24"/>
                  </a:cubicBezTo>
                  <a:cubicBezTo>
                    <a:pt x="43" y="43"/>
                    <a:pt x="49" y="60"/>
                    <a:pt x="45" y="70"/>
                  </a:cubicBezTo>
                  <a:cubicBezTo>
                    <a:pt x="38" y="77"/>
                    <a:pt x="19" y="79"/>
                    <a:pt x="15" y="65"/>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33" name="Freeform 85">
              <a:extLst>
                <a:ext uri="{FF2B5EF4-FFF2-40B4-BE49-F238E27FC236}">
                  <a16:creationId xmlns:a16="http://schemas.microsoft.com/office/drawing/2014/main" id="{E990BBBC-E616-4D0E-9917-A6CA72AAEA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7087193" y="757585"/>
              <a:ext cx="427203" cy="775416"/>
            </a:xfrm>
            <a:custGeom>
              <a:avLst/>
              <a:gdLst>
                <a:gd name="T0" fmla="*/ 36 w 36"/>
                <a:gd name="T1" fmla="*/ 15 h 65"/>
                <a:gd name="T2" fmla="*/ 34 w 36"/>
                <a:gd name="T3" fmla="*/ 5 h 65"/>
                <a:gd name="T4" fmla="*/ 28 w 36"/>
                <a:gd name="T5" fmla="*/ 1 h 65"/>
                <a:gd name="T6" fmla="*/ 23 w 36"/>
                <a:gd name="T7" fmla="*/ 0 h 65"/>
                <a:gd name="T8" fmla="*/ 13 w 36"/>
                <a:gd name="T9" fmla="*/ 1 h 65"/>
                <a:gd name="T10" fmla="*/ 7 w 36"/>
                <a:gd name="T11" fmla="*/ 9 h 65"/>
                <a:gd name="T12" fmla="*/ 4 w 36"/>
                <a:gd name="T13" fmla="*/ 19 h 65"/>
                <a:gd name="T14" fmla="*/ 0 w 36"/>
                <a:gd name="T15" fmla="*/ 44 h 65"/>
                <a:gd name="T16" fmla="*/ 1 w 36"/>
                <a:gd name="T17" fmla="*/ 58 h 65"/>
                <a:gd name="T18" fmla="*/ 8 w 36"/>
                <a:gd name="T19" fmla="*/ 64 h 65"/>
                <a:gd name="T20" fmla="*/ 16 w 36"/>
                <a:gd name="T21" fmla="*/ 65 h 65"/>
                <a:gd name="T22" fmla="*/ 25 w 36"/>
                <a:gd name="T23" fmla="*/ 63 h 65"/>
                <a:gd name="T24" fmla="*/ 31 w 36"/>
                <a:gd name="T25" fmla="*/ 55 h 65"/>
                <a:gd name="T26" fmla="*/ 34 w 36"/>
                <a:gd name="T27" fmla="*/ 40 h 65"/>
                <a:gd name="T28" fmla="*/ 36 w 36"/>
                <a:gd name="T29" fmla="*/ 1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65">
                  <a:moveTo>
                    <a:pt x="36" y="15"/>
                  </a:moveTo>
                  <a:cubicBezTo>
                    <a:pt x="36" y="10"/>
                    <a:pt x="35" y="7"/>
                    <a:pt x="34" y="5"/>
                  </a:cubicBezTo>
                  <a:cubicBezTo>
                    <a:pt x="33" y="3"/>
                    <a:pt x="31" y="2"/>
                    <a:pt x="28" y="1"/>
                  </a:cubicBezTo>
                  <a:cubicBezTo>
                    <a:pt x="27" y="1"/>
                    <a:pt x="25" y="1"/>
                    <a:pt x="23" y="0"/>
                  </a:cubicBezTo>
                  <a:cubicBezTo>
                    <a:pt x="19" y="0"/>
                    <a:pt x="16" y="0"/>
                    <a:pt x="13" y="1"/>
                  </a:cubicBezTo>
                  <a:cubicBezTo>
                    <a:pt x="11" y="2"/>
                    <a:pt x="9" y="4"/>
                    <a:pt x="7" y="9"/>
                  </a:cubicBezTo>
                  <a:cubicBezTo>
                    <a:pt x="6" y="13"/>
                    <a:pt x="5" y="17"/>
                    <a:pt x="4" y="19"/>
                  </a:cubicBezTo>
                  <a:cubicBezTo>
                    <a:pt x="2" y="29"/>
                    <a:pt x="0" y="44"/>
                    <a:pt x="0" y="44"/>
                  </a:cubicBezTo>
                  <a:cubicBezTo>
                    <a:pt x="0" y="50"/>
                    <a:pt x="0" y="55"/>
                    <a:pt x="1" y="58"/>
                  </a:cubicBezTo>
                  <a:cubicBezTo>
                    <a:pt x="2" y="61"/>
                    <a:pt x="5" y="63"/>
                    <a:pt x="8" y="64"/>
                  </a:cubicBezTo>
                  <a:cubicBezTo>
                    <a:pt x="11" y="65"/>
                    <a:pt x="13" y="65"/>
                    <a:pt x="16" y="65"/>
                  </a:cubicBezTo>
                  <a:cubicBezTo>
                    <a:pt x="19" y="65"/>
                    <a:pt x="22" y="64"/>
                    <a:pt x="25" y="63"/>
                  </a:cubicBezTo>
                  <a:cubicBezTo>
                    <a:pt x="28" y="61"/>
                    <a:pt x="30" y="59"/>
                    <a:pt x="31" y="55"/>
                  </a:cubicBezTo>
                  <a:cubicBezTo>
                    <a:pt x="32" y="50"/>
                    <a:pt x="31" y="54"/>
                    <a:pt x="34" y="40"/>
                  </a:cubicBezTo>
                  <a:lnTo>
                    <a:pt x="36" y="1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grpSp>
        <p:nvGrpSpPr>
          <p:cNvPr id="35" name="Group 34">
            <a:extLst>
              <a:ext uri="{FF2B5EF4-FFF2-40B4-BE49-F238E27FC236}">
                <a16:creationId xmlns:a16="http://schemas.microsoft.com/office/drawing/2014/main" id="{3C9AA14C-80A4-427C-A911-28CD20C56E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17356" y="5503147"/>
            <a:ext cx="2117174" cy="588806"/>
            <a:chOff x="4549904" y="5078157"/>
            <a:chExt cx="3023338" cy="840818"/>
          </a:xfrm>
        </p:grpSpPr>
        <p:sp>
          <p:nvSpPr>
            <p:cNvPr id="36" name="Freeform 80">
              <a:extLst>
                <a:ext uri="{FF2B5EF4-FFF2-40B4-BE49-F238E27FC236}">
                  <a16:creationId xmlns:a16="http://schemas.microsoft.com/office/drawing/2014/main" id="{EF32CDAF-4619-4949-9516-1E042181E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690691" y="5352589"/>
              <a:ext cx="749228" cy="383544"/>
            </a:xfrm>
            <a:custGeom>
              <a:avLst/>
              <a:gdLst>
                <a:gd name="T0" fmla="*/ 53 w 66"/>
                <a:gd name="T1" fmla="*/ 33 h 34"/>
                <a:gd name="T2" fmla="*/ 39 w 66"/>
                <a:gd name="T3" fmla="*/ 33 h 34"/>
                <a:gd name="T4" fmla="*/ 21 w 66"/>
                <a:gd name="T5" fmla="*/ 33 h 34"/>
                <a:gd name="T6" fmla="*/ 12 w 66"/>
                <a:gd name="T7" fmla="*/ 32 h 34"/>
                <a:gd name="T8" fmla="*/ 3 w 66"/>
                <a:gd name="T9" fmla="*/ 28 h 34"/>
                <a:gd name="T10" fmla="*/ 0 w 66"/>
                <a:gd name="T11" fmla="*/ 21 h 34"/>
                <a:gd name="T12" fmla="*/ 0 w 66"/>
                <a:gd name="T13" fmla="*/ 16 h 34"/>
                <a:gd name="T14" fmla="*/ 3 w 66"/>
                <a:gd name="T15" fmla="*/ 7 h 34"/>
                <a:gd name="T16" fmla="*/ 11 w 66"/>
                <a:gd name="T17" fmla="*/ 3 h 34"/>
                <a:gd name="T18" fmla="*/ 23 w 66"/>
                <a:gd name="T19" fmla="*/ 2 h 34"/>
                <a:gd name="T20" fmla="*/ 43 w 66"/>
                <a:gd name="T21" fmla="*/ 0 h 34"/>
                <a:gd name="T22" fmla="*/ 48 w 66"/>
                <a:gd name="T23" fmla="*/ 0 h 34"/>
                <a:gd name="T24" fmla="*/ 62 w 66"/>
                <a:gd name="T25" fmla="*/ 4 h 34"/>
                <a:gd name="T26" fmla="*/ 66 w 66"/>
                <a:gd name="T27" fmla="*/ 13 h 34"/>
                <a:gd name="T28" fmla="*/ 66 w 66"/>
                <a:gd name="T29" fmla="*/ 20 h 34"/>
                <a:gd name="T30" fmla="*/ 62 w 66"/>
                <a:gd name="T31" fmla="*/ 29 h 34"/>
                <a:gd name="T32" fmla="*/ 53 w 66"/>
                <a:gd name="T33"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34">
                  <a:moveTo>
                    <a:pt x="53" y="33"/>
                  </a:moveTo>
                  <a:cubicBezTo>
                    <a:pt x="47" y="33"/>
                    <a:pt x="53" y="34"/>
                    <a:pt x="39" y="33"/>
                  </a:cubicBezTo>
                  <a:cubicBezTo>
                    <a:pt x="24" y="33"/>
                    <a:pt x="21" y="33"/>
                    <a:pt x="21" y="33"/>
                  </a:cubicBezTo>
                  <a:cubicBezTo>
                    <a:pt x="12" y="32"/>
                    <a:pt x="12" y="32"/>
                    <a:pt x="12" y="32"/>
                  </a:cubicBezTo>
                  <a:cubicBezTo>
                    <a:pt x="7" y="31"/>
                    <a:pt x="4" y="30"/>
                    <a:pt x="3" y="28"/>
                  </a:cubicBezTo>
                  <a:cubicBezTo>
                    <a:pt x="1" y="26"/>
                    <a:pt x="0" y="24"/>
                    <a:pt x="0" y="21"/>
                  </a:cubicBezTo>
                  <a:cubicBezTo>
                    <a:pt x="0" y="21"/>
                    <a:pt x="0" y="19"/>
                    <a:pt x="0" y="16"/>
                  </a:cubicBezTo>
                  <a:cubicBezTo>
                    <a:pt x="0" y="13"/>
                    <a:pt x="1" y="10"/>
                    <a:pt x="3" y="7"/>
                  </a:cubicBezTo>
                  <a:cubicBezTo>
                    <a:pt x="4" y="5"/>
                    <a:pt x="7" y="3"/>
                    <a:pt x="11" y="3"/>
                  </a:cubicBezTo>
                  <a:cubicBezTo>
                    <a:pt x="16" y="2"/>
                    <a:pt x="20" y="2"/>
                    <a:pt x="23" y="2"/>
                  </a:cubicBezTo>
                  <a:cubicBezTo>
                    <a:pt x="32" y="1"/>
                    <a:pt x="37" y="0"/>
                    <a:pt x="43" y="0"/>
                  </a:cubicBezTo>
                  <a:cubicBezTo>
                    <a:pt x="48" y="0"/>
                    <a:pt x="48" y="0"/>
                    <a:pt x="48" y="0"/>
                  </a:cubicBezTo>
                  <a:cubicBezTo>
                    <a:pt x="54" y="1"/>
                    <a:pt x="59" y="3"/>
                    <a:pt x="62" y="4"/>
                  </a:cubicBezTo>
                  <a:cubicBezTo>
                    <a:pt x="65" y="6"/>
                    <a:pt x="66" y="9"/>
                    <a:pt x="66" y="13"/>
                  </a:cubicBezTo>
                  <a:cubicBezTo>
                    <a:pt x="66" y="15"/>
                    <a:pt x="66" y="17"/>
                    <a:pt x="66" y="20"/>
                  </a:cubicBezTo>
                  <a:cubicBezTo>
                    <a:pt x="65" y="23"/>
                    <a:pt x="64" y="26"/>
                    <a:pt x="62" y="29"/>
                  </a:cubicBezTo>
                  <a:cubicBezTo>
                    <a:pt x="60" y="31"/>
                    <a:pt x="57" y="32"/>
                    <a:pt x="53" y="3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37" name="Freeform 84">
              <a:extLst>
                <a:ext uri="{FF2B5EF4-FFF2-40B4-BE49-F238E27FC236}">
                  <a16:creationId xmlns:a16="http://schemas.microsoft.com/office/drawing/2014/main" id="{270C485D-6BA8-4BF7-B72C-2B14A43A66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274527">
              <a:off x="6910134" y="5062687"/>
              <a:ext cx="647637" cy="678578"/>
            </a:xfrm>
            <a:custGeom>
              <a:avLst/>
              <a:gdLst>
                <a:gd name="T0" fmla="*/ 4 w 57"/>
                <a:gd name="T1" fmla="*/ 34 h 60"/>
                <a:gd name="T2" fmla="*/ 17 w 57"/>
                <a:gd name="T3" fmla="*/ 18 h 60"/>
                <a:gd name="T4" fmla="*/ 26 w 57"/>
                <a:gd name="T5" fmla="*/ 8 h 60"/>
                <a:gd name="T6" fmla="*/ 29 w 57"/>
                <a:gd name="T7" fmla="*/ 5 h 60"/>
                <a:gd name="T8" fmla="*/ 41 w 57"/>
                <a:gd name="T9" fmla="*/ 0 h 60"/>
                <a:gd name="T10" fmla="*/ 51 w 57"/>
                <a:gd name="T11" fmla="*/ 6 h 60"/>
                <a:gd name="T12" fmla="*/ 56 w 57"/>
                <a:gd name="T13" fmla="*/ 16 h 60"/>
                <a:gd name="T14" fmla="*/ 51 w 57"/>
                <a:gd name="T15" fmla="*/ 28 h 60"/>
                <a:gd name="T16" fmla="*/ 29 w 57"/>
                <a:gd name="T17" fmla="*/ 53 h 60"/>
                <a:gd name="T18" fmla="*/ 17 w 57"/>
                <a:gd name="T19" fmla="*/ 59 h 60"/>
                <a:gd name="T20" fmla="*/ 5 w 57"/>
                <a:gd name="T21" fmla="*/ 54 h 60"/>
                <a:gd name="T22" fmla="*/ 0 w 57"/>
                <a:gd name="T23" fmla="*/ 45 h 60"/>
                <a:gd name="T24" fmla="*/ 4 w 57"/>
                <a:gd name="T25"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 h="60">
                  <a:moveTo>
                    <a:pt x="4" y="34"/>
                  </a:moveTo>
                  <a:cubicBezTo>
                    <a:pt x="5" y="33"/>
                    <a:pt x="17" y="18"/>
                    <a:pt x="17" y="18"/>
                  </a:cubicBezTo>
                  <a:cubicBezTo>
                    <a:pt x="21" y="14"/>
                    <a:pt x="24" y="10"/>
                    <a:pt x="26" y="8"/>
                  </a:cubicBezTo>
                  <a:cubicBezTo>
                    <a:pt x="29" y="5"/>
                    <a:pt x="29" y="5"/>
                    <a:pt x="29" y="5"/>
                  </a:cubicBezTo>
                  <a:cubicBezTo>
                    <a:pt x="34" y="2"/>
                    <a:pt x="38" y="0"/>
                    <a:pt x="41" y="0"/>
                  </a:cubicBezTo>
                  <a:cubicBezTo>
                    <a:pt x="44" y="1"/>
                    <a:pt x="47" y="2"/>
                    <a:pt x="51" y="6"/>
                  </a:cubicBezTo>
                  <a:cubicBezTo>
                    <a:pt x="55" y="10"/>
                    <a:pt x="57" y="13"/>
                    <a:pt x="56" y="16"/>
                  </a:cubicBezTo>
                  <a:cubicBezTo>
                    <a:pt x="56" y="19"/>
                    <a:pt x="54" y="23"/>
                    <a:pt x="51" y="28"/>
                  </a:cubicBezTo>
                  <a:cubicBezTo>
                    <a:pt x="51" y="28"/>
                    <a:pt x="33" y="48"/>
                    <a:pt x="29" y="53"/>
                  </a:cubicBezTo>
                  <a:cubicBezTo>
                    <a:pt x="25" y="57"/>
                    <a:pt x="21" y="59"/>
                    <a:pt x="17" y="59"/>
                  </a:cubicBezTo>
                  <a:cubicBezTo>
                    <a:pt x="13" y="60"/>
                    <a:pt x="9" y="58"/>
                    <a:pt x="5" y="54"/>
                  </a:cubicBezTo>
                  <a:cubicBezTo>
                    <a:pt x="2" y="51"/>
                    <a:pt x="0" y="48"/>
                    <a:pt x="0" y="45"/>
                  </a:cubicBezTo>
                  <a:cubicBezTo>
                    <a:pt x="0" y="42"/>
                    <a:pt x="2" y="38"/>
                    <a:pt x="4" y="3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38" name="Freeform 87">
              <a:extLst>
                <a:ext uri="{FF2B5EF4-FFF2-40B4-BE49-F238E27FC236}">
                  <a16:creationId xmlns:a16="http://schemas.microsoft.com/office/drawing/2014/main" id="{79239B91-4327-43B3-AED5-CB9EC1653B4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4430858">
              <a:off x="4571743" y="5071596"/>
              <a:ext cx="626472" cy="670149"/>
            </a:xfrm>
            <a:custGeom>
              <a:avLst/>
              <a:gdLst>
                <a:gd name="T0" fmla="*/ 0 w 55"/>
                <a:gd name="T1" fmla="*/ 17 h 59"/>
                <a:gd name="T2" fmla="*/ 1 w 55"/>
                <a:gd name="T3" fmla="*/ 11 h 59"/>
                <a:gd name="T4" fmla="*/ 4 w 55"/>
                <a:gd name="T5" fmla="*/ 6 h 59"/>
                <a:gd name="T6" fmla="*/ 7 w 55"/>
                <a:gd name="T7" fmla="*/ 4 h 59"/>
                <a:gd name="T8" fmla="*/ 14 w 55"/>
                <a:gd name="T9" fmla="*/ 0 h 59"/>
                <a:gd name="T10" fmla="*/ 23 w 55"/>
                <a:gd name="T11" fmla="*/ 3 h 59"/>
                <a:gd name="T12" fmla="*/ 31 w 55"/>
                <a:gd name="T13" fmla="*/ 11 h 59"/>
                <a:gd name="T14" fmla="*/ 38 w 55"/>
                <a:gd name="T15" fmla="*/ 20 h 59"/>
                <a:gd name="T16" fmla="*/ 48 w 55"/>
                <a:gd name="T17" fmla="*/ 31 h 59"/>
                <a:gd name="T18" fmla="*/ 55 w 55"/>
                <a:gd name="T19" fmla="*/ 43 h 59"/>
                <a:gd name="T20" fmla="*/ 49 w 55"/>
                <a:gd name="T21" fmla="*/ 55 h 59"/>
                <a:gd name="T22" fmla="*/ 38 w 55"/>
                <a:gd name="T23" fmla="*/ 59 h 59"/>
                <a:gd name="T24" fmla="*/ 33 w 55"/>
                <a:gd name="T25" fmla="*/ 58 h 59"/>
                <a:gd name="T26" fmla="*/ 26 w 55"/>
                <a:gd name="T27" fmla="*/ 53 h 59"/>
                <a:gd name="T28" fmla="*/ 5 w 55"/>
                <a:gd name="T29" fmla="*/ 27 h 59"/>
                <a:gd name="T30" fmla="*/ 0 w 55"/>
                <a:gd name="T3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5" h="59">
                  <a:moveTo>
                    <a:pt x="0" y="17"/>
                  </a:moveTo>
                  <a:cubicBezTo>
                    <a:pt x="0" y="14"/>
                    <a:pt x="0" y="12"/>
                    <a:pt x="1" y="11"/>
                  </a:cubicBezTo>
                  <a:cubicBezTo>
                    <a:pt x="2" y="9"/>
                    <a:pt x="3" y="8"/>
                    <a:pt x="4" y="6"/>
                  </a:cubicBezTo>
                  <a:cubicBezTo>
                    <a:pt x="6" y="5"/>
                    <a:pt x="7" y="4"/>
                    <a:pt x="7" y="4"/>
                  </a:cubicBezTo>
                  <a:cubicBezTo>
                    <a:pt x="9" y="2"/>
                    <a:pt x="12" y="1"/>
                    <a:pt x="14" y="0"/>
                  </a:cubicBezTo>
                  <a:cubicBezTo>
                    <a:pt x="17" y="0"/>
                    <a:pt x="20" y="1"/>
                    <a:pt x="23" y="3"/>
                  </a:cubicBezTo>
                  <a:cubicBezTo>
                    <a:pt x="26" y="4"/>
                    <a:pt x="29" y="7"/>
                    <a:pt x="31" y="11"/>
                  </a:cubicBezTo>
                  <a:cubicBezTo>
                    <a:pt x="38" y="20"/>
                    <a:pt x="38" y="20"/>
                    <a:pt x="38" y="20"/>
                  </a:cubicBezTo>
                  <a:cubicBezTo>
                    <a:pt x="48" y="31"/>
                    <a:pt x="48" y="31"/>
                    <a:pt x="48" y="31"/>
                  </a:cubicBezTo>
                  <a:cubicBezTo>
                    <a:pt x="52" y="36"/>
                    <a:pt x="54" y="40"/>
                    <a:pt x="55" y="43"/>
                  </a:cubicBezTo>
                  <a:cubicBezTo>
                    <a:pt x="55" y="47"/>
                    <a:pt x="54" y="52"/>
                    <a:pt x="49" y="55"/>
                  </a:cubicBezTo>
                  <a:cubicBezTo>
                    <a:pt x="45" y="58"/>
                    <a:pt x="41" y="59"/>
                    <a:pt x="38" y="59"/>
                  </a:cubicBezTo>
                  <a:cubicBezTo>
                    <a:pt x="37" y="59"/>
                    <a:pt x="35" y="59"/>
                    <a:pt x="33" y="58"/>
                  </a:cubicBezTo>
                  <a:cubicBezTo>
                    <a:pt x="31" y="57"/>
                    <a:pt x="29" y="55"/>
                    <a:pt x="26" y="53"/>
                  </a:cubicBezTo>
                  <a:cubicBezTo>
                    <a:pt x="23" y="50"/>
                    <a:pt x="5" y="27"/>
                    <a:pt x="5" y="27"/>
                  </a:cubicBezTo>
                  <a:cubicBezTo>
                    <a:pt x="2" y="23"/>
                    <a:pt x="0" y="19"/>
                    <a:pt x="0" y="17"/>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D9444-282D-4BAE-985D-71FB6D6971F4}"/>
              </a:ext>
            </a:extLst>
          </p:cNvPr>
          <p:cNvSpPr>
            <a:spLocks noGrp="1"/>
          </p:cNvSpPr>
          <p:nvPr>
            <p:ph idx="1"/>
          </p:nvPr>
        </p:nvSpPr>
        <p:spPr>
          <a:xfrm>
            <a:off x="593390" y="1162966"/>
            <a:ext cx="10728325" cy="5308172"/>
          </a:xfrm>
        </p:spPr>
        <p:txBody>
          <a:bodyPr>
            <a:normAutofit/>
          </a:bodyPr>
          <a:lstStyle/>
          <a:p>
            <a:r>
              <a:rPr lang="sr-Latn-ME" b="1" i="1" dirty="0">
                <a:solidFill>
                  <a:srgbClr val="92D050">
                    <a:alpha val="58000"/>
                  </a:srgbClr>
                </a:solidFill>
              </a:rPr>
              <a:t>Teorema 7</a:t>
            </a:r>
            <a:r>
              <a:rPr lang="sr-Latn-ME" dirty="0"/>
              <a:t>: (o centru upisanog kruga) Simetrale uglova trougla sijeku se u jednoj tački.</a:t>
            </a:r>
          </a:p>
          <a:p>
            <a:r>
              <a:rPr lang="sr-Latn-ME" b="1" i="1" dirty="0">
                <a:solidFill>
                  <a:srgbClr val="92D050">
                    <a:alpha val="58000"/>
                  </a:srgbClr>
                </a:solidFill>
              </a:rPr>
              <a:t>Teorema 8</a:t>
            </a:r>
            <a:r>
              <a:rPr lang="sr-Latn-ME" dirty="0"/>
              <a:t>: (o centru opisanog kruga) Simetrale stranica trougla sijeku se u jednoj tački.</a:t>
            </a:r>
          </a:p>
          <a:p>
            <a:r>
              <a:rPr lang="sr-Latn-ME" b="1" i="1" dirty="0">
                <a:solidFill>
                  <a:srgbClr val="92D050">
                    <a:alpha val="58000"/>
                  </a:srgbClr>
                </a:solidFill>
              </a:rPr>
              <a:t>Teorema 9</a:t>
            </a:r>
            <a:r>
              <a:rPr lang="sr-Latn-ME" dirty="0"/>
              <a:t>: (o ortocentru) Prave koje sadrže visine trougla imaju jednu zajedničku tačku.</a:t>
            </a:r>
          </a:p>
          <a:p>
            <a:r>
              <a:rPr lang="sr-Latn-ME" b="1" i="1" dirty="0">
                <a:solidFill>
                  <a:srgbClr val="92D050">
                    <a:alpha val="58000"/>
                  </a:srgbClr>
                </a:solidFill>
              </a:rPr>
              <a:t>Teorema 10</a:t>
            </a:r>
            <a:r>
              <a:rPr lang="sr-Latn-ME" dirty="0"/>
              <a:t>: (o težištu) Težišne duži trougla se sijeku u jednoj tački, težištu trougla. Dužina težišne duži od težišta do tjemena dva puta je veća od dužine dijela duži od težišta do središta naspramne stranice.</a:t>
            </a:r>
          </a:p>
          <a:p>
            <a:endParaRPr lang="sr-Latn-ME" dirty="0"/>
          </a:p>
          <a:p>
            <a:endParaRPr lang="sr-Latn-ME" dirty="0"/>
          </a:p>
          <a:p>
            <a:r>
              <a:rPr lang="sr-Latn-ME" dirty="0"/>
              <a:t>Bitno je pomenuti da se kod jednakokrakog trougla sve četiri značajne tačke nalaze na simetrali osnovice. Kod jednakostraničnog trougla sve četiri značajne tačke se poklapaju. Kod pravouglog trougla centar opisane kružnice se nalazi na sredini hipotenuze, a ortocentar u tjemenu kod pravog ugla.</a:t>
            </a:r>
            <a:endParaRPr lang="en-US" dirty="0"/>
          </a:p>
        </p:txBody>
      </p:sp>
    </p:spTree>
    <p:extLst>
      <p:ext uri="{BB962C8B-B14F-4D97-AF65-F5344CB8AC3E}">
        <p14:creationId xmlns:p14="http://schemas.microsoft.com/office/powerpoint/2010/main" val="27571257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960066AE-516A-442D-AD0E-FB9A19E72D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43C154-1D94-40CC-93ED-E075731B1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AF197092-398C-48A0-8A9D-15D4581ABEBD}"/>
                  </a:ext>
                </a:extLst>
              </p:cNvPr>
              <p:cNvSpPr>
                <a:spLocks noGrp="1"/>
              </p:cNvSpPr>
              <p:nvPr>
                <p:ph type="title"/>
              </p:nvPr>
            </p:nvSpPr>
            <p:spPr>
              <a:xfrm>
                <a:off x="6480000" y="720000"/>
                <a:ext cx="5015638" cy="2804400"/>
              </a:xfrm>
            </p:spPr>
            <p:txBody>
              <a:bodyPr vert="horz" wrap="square" lIns="0" tIns="0" rIns="0" bIns="0" rtlCol="0" anchor="b" anchorCtr="0">
                <a:normAutofit/>
              </a:bodyPr>
              <a:lstStyle/>
              <a:p>
                <a:pPr algn="ctr">
                  <a:lnSpc>
                    <a:spcPct val="90000"/>
                  </a:lnSpc>
                </a:pPr>
                <a:r>
                  <a:rPr lang="en-US" sz="2200" b="1" i="1" spc="-100" dirty="0" err="1">
                    <a:solidFill>
                      <a:srgbClr val="92D050"/>
                    </a:solidFill>
                  </a:rPr>
                  <a:t>Teorema</a:t>
                </a:r>
                <a:r>
                  <a:rPr lang="en-US" sz="2200" b="1" i="1" spc="-100" dirty="0">
                    <a:solidFill>
                      <a:srgbClr val="92D050"/>
                    </a:solidFill>
                  </a:rPr>
                  <a:t>: (</a:t>
                </a:r>
                <a:r>
                  <a:rPr lang="en-US" sz="2200" b="1" i="1" spc="-100" dirty="0" err="1">
                    <a:solidFill>
                      <a:srgbClr val="92D050"/>
                    </a:solidFill>
                  </a:rPr>
                  <a:t>Talesova</a:t>
                </a:r>
                <a:r>
                  <a:rPr lang="en-US" sz="2200" b="1" i="1" spc="-100" dirty="0">
                    <a:solidFill>
                      <a:srgbClr val="92D050"/>
                    </a:solidFill>
                  </a:rPr>
                  <a:t> </a:t>
                </a:r>
                <a:r>
                  <a:rPr lang="en-US" sz="2200" b="1" i="1" spc="-100" dirty="0" err="1">
                    <a:solidFill>
                      <a:srgbClr val="92D050"/>
                    </a:solidFill>
                  </a:rPr>
                  <a:t>teorema</a:t>
                </a:r>
                <a:r>
                  <a:rPr lang="en-US" sz="2200" b="1" i="1" spc="-100" dirty="0">
                    <a:solidFill>
                      <a:srgbClr val="92D050"/>
                    </a:solidFill>
                  </a:rPr>
                  <a:t>)</a:t>
                </a:r>
                <a:br>
                  <a:rPr lang="en-US" sz="2200" spc="-100" dirty="0"/>
                </a:br>
                <a:r>
                  <a:rPr lang="en-US" sz="2200" spc="-100" dirty="0" err="1"/>
                  <a:t>Ako</a:t>
                </a:r>
                <a:r>
                  <a:rPr lang="en-US" sz="2200" spc="-100" dirty="0"/>
                  <a:t> </a:t>
                </a:r>
                <a:r>
                  <a:rPr lang="en-US" sz="2200" spc="-100" dirty="0" err="1"/>
                  <a:t>paralelne</a:t>
                </a:r>
                <a:r>
                  <a:rPr lang="en-US" sz="2200" spc="-100" dirty="0"/>
                  <a:t> </a:t>
                </a:r>
                <a:r>
                  <a:rPr lang="en-US" sz="2200" spc="-100" dirty="0" err="1"/>
                  <a:t>prave</a:t>
                </a:r>
                <a:r>
                  <a:rPr lang="en-US" sz="2200" spc="-100" dirty="0"/>
                  <a:t> </a:t>
                </a:r>
                <a14:m>
                  <m:oMath xmlns:m="http://schemas.openxmlformats.org/officeDocument/2006/math">
                    <m:r>
                      <a:rPr lang="en-US" sz="2200" i="1" spc="-100" dirty="0">
                        <a:latin typeface="Cambria Math" panose="02040503050406030204" pitchFamily="18" charset="0"/>
                      </a:rPr>
                      <m:t>𝑎</m:t>
                    </m:r>
                  </m:oMath>
                </a14:m>
                <a:r>
                  <a:rPr lang="en-US" sz="2200" spc="-100" dirty="0"/>
                  <a:t> </a:t>
                </a:r>
                <a:r>
                  <a:rPr lang="en-US" sz="2200" spc="-100" dirty="0" err="1"/>
                  <a:t>i</a:t>
                </a:r>
                <a:r>
                  <a:rPr lang="en-US" sz="2200" spc="-100" dirty="0"/>
                  <a:t> </a:t>
                </a:r>
                <a14:m>
                  <m:oMath xmlns:m="http://schemas.openxmlformats.org/officeDocument/2006/math">
                    <m:r>
                      <a:rPr lang="en-US" sz="2200" i="1" spc="-100" dirty="0">
                        <a:latin typeface="Cambria Math" panose="02040503050406030204" pitchFamily="18" charset="0"/>
                      </a:rPr>
                      <m:t>𝑏</m:t>
                    </m:r>
                  </m:oMath>
                </a14:m>
                <a:r>
                  <a:rPr lang="en-US" sz="2200" spc="-100" dirty="0"/>
                  <a:t> </a:t>
                </a:r>
                <a:r>
                  <a:rPr lang="en-US" sz="2200" spc="-100" dirty="0" err="1"/>
                  <a:t>presijecaju</a:t>
                </a:r>
                <a:r>
                  <a:rPr lang="en-US" sz="2200" spc="-100" dirty="0"/>
                  <a:t> </a:t>
                </a:r>
                <a:r>
                  <a:rPr lang="en-US" sz="2200" spc="-100" dirty="0" err="1"/>
                  <a:t>pravu</a:t>
                </a:r>
                <a:r>
                  <a:rPr lang="en-US" sz="2200" spc="-100" dirty="0"/>
                  <a:t> </a:t>
                </a:r>
                <a14:m>
                  <m:oMath xmlns:m="http://schemas.openxmlformats.org/officeDocument/2006/math">
                    <m:r>
                      <a:rPr lang="en-US" sz="2200" i="1" spc="-100" dirty="0">
                        <a:latin typeface="Cambria Math" panose="02040503050406030204" pitchFamily="18" charset="0"/>
                      </a:rPr>
                      <m:t>𝑝</m:t>
                    </m:r>
                  </m:oMath>
                </a14:m>
                <a:r>
                  <a:rPr lang="en-US" sz="2200" spc="-100" dirty="0"/>
                  <a:t> u </a:t>
                </a:r>
                <a:r>
                  <a:rPr lang="en-US" sz="2200" spc="-100" dirty="0" err="1"/>
                  <a:t>tačkama</a:t>
                </a:r>
                <a:r>
                  <a:rPr lang="en-US" sz="2200" spc="-100" dirty="0"/>
                  <a:t> </a:t>
                </a:r>
                <a14:m>
                  <m:oMath xmlns:m="http://schemas.openxmlformats.org/officeDocument/2006/math">
                    <m:r>
                      <a:rPr lang="en-US" sz="2200" i="1" spc="-100" dirty="0">
                        <a:latin typeface="Cambria Math" panose="02040503050406030204" pitchFamily="18" charset="0"/>
                      </a:rPr>
                      <m:t>𝐴</m:t>
                    </m:r>
                    <m:r>
                      <a:rPr lang="en-US" sz="2200" i="1" spc="-100" dirty="0">
                        <a:latin typeface="Cambria Math" panose="02040503050406030204" pitchFamily="18" charset="0"/>
                      </a:rPr>
                      <m:t> </m:t>
                    </m:r>
                  </m:oMath>
                </a14:m>
                <a:r>
                  <a:rPr lang="en-US" sz="2200" spc="-100" dirty="0" err="1"/>
                  <a:t>i</a:t>
                </a:r>
                <a:r>
                  <a:rPr lang="en-US" sz="2200" spc="-100" dirty="0"/>
                  <a:t> </a:t>
                </a:r>
                <a14:m>
                  <m:oMath xmlns:m="http://schemas.openxmlformats.org/officeDocument/2006/math">
                    <m:r>
                      <a:rPr lang="en-US" sz="2200" i="1" spc="-100" dirty="0">
                        <a:latin typeface="Cambria Math" panose="02040503050406030204" pitchFamily="18" charset="0"/>
                      </a:rPr>
                      <m:t>𝐵</m:t>
                    </m:r>
                  </m:oMath>
                </a14:m>
                <a:r>
                  <a:rPr lang="en-US" sz="2200" spc="-100" dirty="0"/>
                  <a:t>, a </a:t>
                </a:r>
                <a:r>
                  <a:rPr lang="en-US" sz="2200" spc="-100" dirty="0" err="1"/>
                  <a:t>pravu</a:t>
                </a:r>
                <a:r>
                  <a:rPr lang="en-US" sz="2200" spc="-100" dirty="0"/>
                  <a:t> </a:t>
                </a:r>
                <a14:m>
                  <m:oMath xmlns:m="http://schemas.openxmlformats.org/officeDocument/2006/math">
                    <m:r>
                      <a:rPr lang="en-US" sz="2200" i="1" spc="-100" dirty="0">
                        <a:latin typeface="Cambria Math" panose="02040503050406030204" pitchFamily="18" charset="0"/>
                      </a:rPr>
                      <m:t>𝑞</m:t>
                    </m:r>
                  </m:oMath>
                </a14:m>
                <a:r>
                  <a:rPr lang="en-US" sz="2200" spc="-100" dirty="0"/>
                  <a:t> u </a:t>
                </a:r>
                <a:r>
                  <a:rPr lang="en-US" sz="2200" spc="-100" dirty="0" err="1"/>
                  <a:t>tačkama</a:t>
                </a:r>
                <a:r>
                  <a:rPr lang="en-US" sz="2200" spc="-100" dirty="0"/>
                  <a:t> </a:t>
                </a:r>
                <a14:m>
                  <m:oMath xmlns:m="http://schemas.openxmlformats.org/officeDocument/2006/math">
                    <m:sSub>
                      <m:sSubPr>
                        <m:ctrlPr>
                          <a:rPr lang="en-US" sz="2200" i="1" spc="-100">
                            <a:latin typeface="Cambria Math" panose="02040503050406030204" pitchFamily="18" charset="0"/>
                          </a:rPr>
                        </m:ctrlPr>
                      </m:sSubPr>
                      <m:e>
                        <m:r>
                          <a:rPr lang="en-US" sz="2200" b="0" i="1" spc="-100">
                            <a:latin typeface="Cambria Math" panose="02040503050406030204" pitchFamily="18" charset="0"/>
                          </a:rPr>
                          <m:t>𝐴</m:t>
                        </m:r>
                      </m:e>
                      <m:sub>
                        <m:r>
                          <a:rPr lang="en-US" sz="2200" b="0" i="1" spc="-100">
                            <a:latin typeface="Cambria Math" panose="02040503050406030204" pitchFamily="18" charset="0"/>
                          </a:rPr>
                          <m:t>1</m:t>
                        </m:r>
                      </m:sub>
                    </m:sSub>
                    <m:r>
                      <a:rPr lang="en-US" sz="2200" b="0" i="1" spc="-100">
                        <a:latin typeface="Cambria Math" panose="02040503050406030204" pitchFamily="18" charset="0"/>
                      </a:rPr>
                      <m:t> </m:t>
                    </m:r>
                    <m:r>
                      <a:rPr lang="en-US" sz="2200" b="0" i="1" spc="-100">
                        <a:latin typeface="Cambria Math" panose="02040503050406030204" pitchFamily="18" charset="0"/>
                      </a:rPr>
                      <m:t>𝑖</m:t>
                    </m:r>
                    <m:r>
                      <a:rPr lang="en-US" sz="2200" b="0" i="1" spc="-100">
                        <a:latin typeface="Cambria Math" panose="02040503050406030204" pitchFamily="18" charset="0"/>
                      </a:rPr>
                      <m:t> </m:t>
                    </m:r>
                    <m:sSub>
                      <m:sSubPr>
                        <m:ctrlPr>
                          <a:rPr lang="en-US" sz="2200" i="1" spc="-100">
                            <a:latin typeface="Cambria Math" panose="02040503050406030204" pitchFamily="18" charset="0"/>
                          </a:rPr>
                        </m:ctrlPr>
                      </m:sSubPr>
                      <m:e>
                        <m:r>
                          <a:rPr lang="en-US" sz="2200" b="0" i="1" spc="-100">
                            <a:latin typeface="Cambria Math" panose="02040503050406030204" pitchFamily="18" charset="0"/>
                          </a:rPr>
                          <m:t>𝐵</m:t>
                        </m:r>
                      </m:e>
                      <m:sub>
                        <m:r>
                          <a:rPr lang="en-US" sz="2200" b="0" i="1" spc="-100">
                            <a:latin typeface="Cambria Math" panose="02040503050406030204" pitchFamily="18" charset="0"/>
                          </a:rPr>
                          <m:t>1</m:t>
                        </m:r>
                      </m:sub>
                    </m:sSub>
                  </m:oMath>
                </a14:m>
                <a:r>
                  <a:rPr lang="en-US" sz="2200" spc="-100" dirty="0"/>
                  <a:t>, </a:t>
                </a:r>
                <a:r>
                  <a:rPr lang="en-US" sz="2200" spc="-100" dirty="0" err="1"/>
                  <a:t>i</a:t>
                </a:r>
                <a:r>
                  <a:rPr lang="en-US" sz="2200" spc="-100" dirty="0"/>
                  <a:t> </a:t>
                </a:r>
                <a:r>
                  <a:rPr lang="en-US" sz="2200" spc="-100" dirty="0" err="1"/>
                  <a:t>ako</a:t>
                </a:r>
                <a:r>
                  <a:rPr lang="en-US" sz="2200" spc="-100" dirty="0"/>
                  <a:t> je </a:t>
                </a:r>
                <a14:m>
                  <m:oMath xmlns:m="http://schemas.openxmlformats.org/officeDocument/2006/math">
                    <m:r>
                      <a:rPr lang="en-US" sz="2200" i="1" spc="-100" dirty="0">
                        <a:latin typeface="Cambria Math" panose="02040503050406030204" pitchFamily="18" charset="0"/>
                      </a:rPr>
                      <m:t>𝑆</m:t>
                    </m:r>
                  </m:oMath>
                </a14:m>
                <a:r>
                  <a:rPr lang="en-US" sz="2200" spc="-100" dirty="0"/>
                  <a:t> </a:t>
                </a:r>
                <a:r>
                  <a:rPr lang="en-US" sz="2200" spc="-100" dirty="0" err="1"/>
                  <a:t>zajednička</a:t>
                </a:r>
                <a:r>
                  <a:rPr lang="en-US" sz="2200" spc="-100" dirty="0"/>
                  <a:t> </a:t>
                </a:r>
                <a:r>
                  <a:rPr lang="en-US" sz="2200" spc="-100" dirty="0" err="1"/>
                  <a:t>tačka</a:t>
                </a:r>
                <a:r>
                  <a:rPr lang="en-US" sz="2200" spc="-100" dirty="0"/>
                  <a:t> </a:t>
                </a:r>
                <a:r>
                  <a:rPr lang="en-US" sz="2200" spc="-100" dirty="0" err="1"/>
                  <a:t>pravih</a:t>
                </a:r>
                <a:r>
                  <a:rPr lang="en-US" sz="2200" spc="-100" dirty="0"/>
                  <a:t> </a:t>
                </a:r>
                <a14:m>
                  <m:oMath xmlns:m="http://schemas.openxmlformats.org/officeDocument/2006/math">
                    <m:r>
                      <a:rPr lang="en-US" sz="2200" i="1" spc="-100" dirty="0">
                        <a:latin typeface="Cambria Math" panose="02040503050406030204" pitchFamily="18" charset="0"/>
                      </a:rPr>
                      <m:t>𝑝</m:t>
                    </m:r>
                  </m:oMath>
                </a14:m>
                <a:r>
                  <a:rPr lang="en-US" sz="2200" spc="-100" dirty="0"/>
                  <a:t> </a:t>
                </a:r>
                <a:r>
                  <a:rPr lang="en-US" sz="2200" spc="-100" dirty="0" err="1"/>
                  <a:t>i</a:t>
                </a:r>
                <a:r>
                  <a:rPr lang="en-US" sz="2200" spc="-100" dirty="0"/>
                  <a:t> </a:t>
                </a:r>
                <a14:m>
                  <m:oMath xmlns:m="http://schemas.openxmlformats.org/officeDocument/2006/math">
                    <m:r>
                      <a:rPr lang="en-US" sz="2200" i="1" spc="-100" dirty="0">
                        <a:latin typeface="Cambria Math" panose="02040503050406030204" pitchFamily="18" charset="0"/>
                      </a:rPr>
                      <m:t>𝑞</m:t>
                    </m:r>
                  </m:oMath>
                </a14:m>
                <a:r>
                  <a:rPr lang="en-US" sz="2200" spc="-100" dirty="0"/>
                  <a:t>, </a:t>
                </a:r>
                <a:r>
                  <a:rPr lang="en-US" sz="2200" spc="-100" dirty="0" err="1"/>
                  <a:t>tada</a:t>
                </a:r>
                <a:r>
                  <a:rPr lang="en-US" sz="2200" spc="-100" dirty="0"/>
                  <a:t> </a:t>
                </a:r>
                <a:r>
                  <a:rPr lang="en-US" sz="2200" spc="-100" dirty="0" err="1"/>
                  <a:t>važi</a:t>
                </a:r>
                <a:r>
                  <a:rPr lang="en-US" sz="2200" spc="-100" dirty="0"/>
                  <a:t>:</a:t>
                </a:r>
              </a:p>
            </p:txBody>
          </p:sp>
        </mc:Choice>
        <mc:Fallback xmlns="">
          <p:sp>
            <p:nvSpPr>
              <p:cNvPr id="2" name="Title 1">
                <a:extLst>
                  <a:ext uri="{FF2B5EF4-FFF2-40B4-BE49-F238E27FC236}">
                    <a16:creationId xmlns:a16="http://schemas.microsoft.com/office/drawing/2014/main" id="{AF197092-398C-48A0-8A9D-15D4581ABEBD}"/>
                  </a:ext>
                </a:extLst>
              </p:cNvPr>
              <p:cNvSpPr>
                <a:spLocks noGrp="1" noRot="1" noChangeAspect="1" noMove="1" noResize="1" noEditPoints="1" noAdjustHandles="1" noChangeArrowheads="1" noChangeShapeType="1" noTextEdit="1"/>
              </p:cNvSpPr>
              <p:nvPr>
                <p:ph type="title"/>
              </p:nvPr>
            </p:nvSpPr>
            <p:spPr>
              <a:xfrm>
                <a:off x="6480000" y="720000"/>
                <a:ext cx="5015638" cy="2804400"/>
              </a:xfrm>
              <a:blipFill>
                <a:blip r:embed="rId2"/>
                <a:stretch>
                  <a:fillRect b="-60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B11D6D1-7B98-4281-9508-938121607D5A}"/>
                  </a:ext>
                </a:extLst>
              </p:cNvPr>
              <p:cNvSpPr>
                <a:spLocks noGrp="1"/>
              </p:cNvSpPr>
              <p:nvPr>
                <p:ph idx="1"/>
              </p:nvPr>
            </p:nvSpPr>
            <p:spPr>
              <a:xfrm>
                <a:off x="6480000" y="3830399"/>
                <a:ext cx="5015638" cy="1938576"/>
              </a:xfrm>
            </p:spPr>
            <p:txBody>
              <a:bodyPr vert="horz" lIns="0" tIns="0" rIns="0" bIns="0" rtlCol="0">
                <a:normAutofit/>
              </a:bodyPr>
              <a:lstStyle/>
              <a:p>
                <a:pPr marL="0" indent="0" algn="ctr">
                  <a:buNone/>
                </a:pPr>
                <a14:m>
                  <m:oMathPara xmlns:m="http://schemas.openxmlformats.org/officeDocument/2006/math">
                    <m:oMathParaPr>
                      <m:jc m:val="centerGroup"/>
                    </m:oMathParaPr>
                    <m:oMath xmlns:m="http://schemas.openxmlformats.org/officeDocument/2006/math">
                      <m:f>
                        <m:fPr>
                          <m:ctrlPr>
                            <a:rPr lang="en-US" sz="2800" i="1">
                              <a:solidFill>
                                <a:schemeClr val="tx2">
                                  <a:lumMod val="90000"/>
                                </a:schemeClr>
                              </a:solidFill>
                              <a:latin typeface="Cambria Math" panose="02040503050406030204" pitchFamily="18" charset="0"/>
                            </a:rPr>
                          </m:ctrlPr>
                        </m:fPr>
                        <m:num>
                          <m:r>
                            <a:rPr lang="en-US" sz="2800" b="0" i="1">
                              <a:solidFill>
                                <a:schemeClr val="tx2">
                                  <a:lumMod val="90000"/>
                                </a:schemeClr>
                              </a:solidFill>
                              <a:latin typeface="Cambria Math" panose="02040503050406030204" pitchFamily="18" charset="0"/>
                            </a:rPr>
                            <m:t>𝐴</m:t>
                          </m:r>
                          <m:sSub>
                            <m:sSubPr>
                              <m:ctrlPr>
                                <a:rPr lang="en-US" sz="2800" b="0" i="1">
                                  <a:solidFill>
                                    <a:schemeClr val="tx2">
                                      <a:lumMod val="90000"/>
                                    </a:schemeClr>
                                  </a:solidFill>
                                  <a:latin typeface="Cambria Math" panose="02040503050406030204" pitchFamily="18" charset="0"/>
                                </a:rPr>
                              </m:ctrlPr>
                            </m:sSubPr>
                            <m:e>
                              <m:r>
                                <a:rPr lang="en-US" sz="2800" b="0" i="1">
                                  <a:solidFill>
                                    <a:schemeClr val="tx2">
                                      <a:lumMod val="90000"/>
                                    </a:schemeClr>
                                  </a:solidFill>
                                  <a:latin typeface="Cambria Math" panose="02040503050406030204" pitchFamily="18" charset="0"/>
                                </a:rPr>
                                <m:t>𝐴</m:t>
                              </m:r>
                            </m:e>
                            <m:sub>
                              <m:r>
                                <a:rPr lang="en-US" sz="2800" b="0" i="1">
                                  <a:solidFill>
                                    <a:schemeClr val="tx2">
                                      <a:lumMod val="90000"/>
                                    </a:schemeClr>
                                  </a:solidFill>
                                  <a:latin typeface="Cambria Math" panose="02040503050406030204" pitchFamily="18" charset="0"/>
                                </a:rPr>
                                <m:t>1</m:t>
                              </m:r>
                            </m:sub>
                          </m:sSub>
                        </m:num>
                        <m:den>
                          <m:r>
                            <a:rPr lang="en-US" sz="2800" b="0" i="1">
                              <a:solidFill>
                                <a:schemeClr val="tx2">
                                  <a:lumMod val="90000"/>
                                </a:schemeClr>
                              </a:solidFill>
                              <a:latin typeface="Cambria Math" panose="02040503050406030204" pitchFamily="18" charset="0"/>
                            </a:rPr>
                            <m:t>𝐵</m:t>
                          </m:r>
                          <m:sSub>
                            <m:sSubPr>
                              <m:ctrlPr>
                                <a:rPr lang="en-US" sz="2800" i="1">
                                  <a:solidFill>
                                    <a:schemeClr val="tx2">
                                      <a:lumMod val="90000"/>
                                    </a:schemeClr>
                                  </a:solidFill>
                                  <a:latin typeface="Cambria Math" panose="02040503050406030204" pitchFamily="18" charset="0"/>
                                </a:rPr>
                              </m:ctrlPr>
                            </m:sSubPr>
                            <m:e>
                              <m:r>
                                <a:rPr lang="en-US" sz="2800" b="0" i="1">
                                  <a:solidFill>
                                    <a:schemeClr val="tx2">
                                      <a:lumMod val="90000"/>
                                    </a:schemeClr>
                                  </a:solidFill>
                                  <a:latin typeface="Cambria Math" panose="02040503050406030204" pitchFamily="18" charset="0"/>
                                </a:rPr>
                                <m:t>𝐵</m:t>
                              </m:r>
                            </m:e>
                            <m:sub>
                              <m:r>
                                <a:rPr lang="en-US" sz="2800" i="1">
                                  <a:solidFill>
                                    <a:schemeClr val="tx2">
                                      <a:lumMod val="90000"/>
                                    </a:schemeClr>
                                  </a:solidFill>
                                  <a:latin typeface="Cambria Math" panose="02040503050406030204" pitchFamily="18" charset="0"/>
                                </a:rPr>
                                <m:t>1</m:t>
                              </m:r>
                            </m:sub>
                          </m:sSub>
                        </m:den>
                      </m:f>
                      <m:r>
                        <a:rPr lang="en-US" sz="2800" b="0" i="1">
                          <a:solidFill>
                            <a:schemeClr val="tx2">
                              <a:lumMod val="90000"/>
                            </a:schemeClr>
                          </a:solidFill>
                          <a:latin typeface="Cambria Math" panose="02040503050406030204" pitchFamily="18" charset="0"/>
                        </a:rPr>
                        <m:t>=</m:t>
                      </m:r>
                      <m:f>
                        <m:fPr>
                          <m:ctrlPr>
                            <a:rPr lang="en-US" sz="2800" i="1">
                              <a:solidFill>
                                <a:schemeClr val="tx2">
                                  <a:lumMod val="90000"/>
                                </a:schemeClr>
                              </a:solidFill>
                              <a:latin typeface="Cambria Math" panose="02040503050406030204" pitchFamily="18" charset="0"/>
                            </a:rPr>
                          </m:ctrlPr>
                        </m:fPr>
                        <m:num>
                          <m:r>
                            <a:rPr lang="en-US" sz="2800" b="0" i="1">
                              <a:solidFill>
                                <a:schemeClr val="tx2">
                                  <a:lumMod val="90000"/>
                                </a:schemeClr>
                              </a:solidFill>
                              <a:latin typeface="Cambria Math" panose="02040503050406030204" pitchFamily="18" charset="0"/>
                            </a:rPr>
                            <m:t>𝑆𝐴</m:t>
                          </m:r>
                        </m:num>
                        <m:den>
                          <m:r>
                            <a:rPr lang="en-US" sz="2800" b="0" i="1">
                              <a:solidFill>
                                <a:schemeClr val="tx2">
                                  <a:lumMod val="90000"/>
                                </a:schemeClr>
                              </a:solidFill>
                              <a:latin typeface="Cambria Math" panose="02040503050406030204" pitchFamily="18" charset="0"/>
                            </a:rPr>
                            <m:t>𝑆𝐵</m:t>
                          </m:r>
                        </m:den>
                      </m:f>
                      <m:r>
                        <a:rPr lang="en-US" sz="2800" b="0" i="1">
                          <a:solidFill>
                            <a:schemeClr val="tx2">
                              <a:lumMod val="90000"/>
                            </a:schemeClr>
                          </a:solidFill>
                          <a:latin typeface="Cambria Math" panose="02040503050406030204" pitchFamily="18" charset="0"/>
                        </a:rPr>
                        <m:t>=</m:t>
                      </m:r>
                      <m:f>
                        <m:fPr>
                          <m:ctrlPr>
                            <a:rPr lang="en-US" sz="2800" i="1">
                              <a:solidFill>
                                <a:schemeClr val="tx2">
                                  <a:lumMod val="90000"/>
                                </a:schemeClr>
                              </a:solidFill>
                              <a:latin typeface="Cambria Math" panose="02040503050406030204" pitchFamily="18" charset="0"/>
                            </a:rPr>
                          </m:ctrlPr>
                        </m:fPr>
                        <m:num>
                          <m:r>
                            <a:rPr lang="en-US" sz="2800" b="0" i="1">
                              <a:solidFill>
                                <a:schemeClr val="tx2">
                                  <a:lumMod val="90000"/>
                                </a:schemeClr>
                              </a:solidFill>
                              <a:latin typeface="Cambria Math" panose="02040503050406030204" pitchFamily="18" charset="0"/>
                            </a:rPr>
                            <m:t>𝑆</m:t>
                          </m:r>
                          <m:sSub>
                            <m:sSubPr>
                              <m:ctrlPr>
                                <a:rPr lang="en-US" sz="2800" i="1">
                                  <a:solidFill>
                                    <a:schemeClr val="tx2">
                                      <a:lumMod val="90000"/>
                                    </a:schemeClr>
                                  </a:solidFill>
                                  <a:latin typeface="Cambria Math" panose="02040503050406030204" pitchFamily="18" charset="0"/>
                                </a:rPr>
                              </m:ctrlPr>
                            </m:sSubPr>
                            <m:e>
                              <m:r>
                                <a:rPr lang="en-US" sz="2800" i="1">
                                  <a:solidFill>
                                    <a:schemeClr val="tx2">
                                      <a:lumMod val="90000"/>
                                    </a:schemeClr>
                                  </a:solidFill>
                                  <a:latin typeface="Cambria Math" panose="02040503050406030204" pitchFamily="18" charset="0"/>
                                </a:rPr>
                                <m:t>𝐴</m:t>
                              </m:r>
                            </m:e>
                            <m:sub>
                              <m:r>
                                <a:rPr lang="en-US" sz="2800" i="1">
                                  <a:solidFill>
                                    <a:schemeClr val="tx2">
                                      <a:lumMod val="90000"/>
                                    </a:schemeClr>
                                  </a:solidFill>
                                  <a:latin typeface="Cambria Math" panose="02040503050406030204" pitchFamily="18" charset="0"/>
                                </a:rPr>
                                <m:t>1</m:t>
                              </m:r>
                            </m:sub>
                          </m:sSub>
                        </m:num>
                        <m:den>
                          <m:r>
                            <a:rPr lang="en-US" sz="2800" b="0" i="1">
                              <a:solidFill>
                                <a:schemeClr val="tx2">
                                  <a:lumMod val="90000"/>
                                </a:schemeClr>
                              </a:solidFill>
                              <a:latin typeface="Cambria Math" panose="02040503050406030204" pitchFamily="18" charset="0"/>
                            </a:rPr>
                            <m:t>𝑆</m:t>
                          </m:r>
                          <m:sSub>
                            <m:sSubPr>
                              <m:ctrlPr>
                                <a:rPr lang="en-US" sz="2800" i="1">
                                  <a:solidFill>
                                    <a:schemeClr val="tx2">
                                      <a:lumMod val="90000"/>
                                    </a:schemeClr>
                                  </a:solidFill>
                                  <a:latin typeface="Cambria Math" panose="02040503050406030204" pitchFamily="18" charset="0"/>
                                </a:rPr>
                              </m:ctrlPr>
                            </m:sSubPr>
                            <m:e>
                              <m:r>
                                <a:rPr lang="en-US" sz="2800" b="0" i="1">
                                  <a:solidFill>
                                    <a:schemeClr val="tx2">
                                      <a:lumMod val="90000"/>
                                    </a:schemeClr>
                                  </a:solidFill>
                                  <a:latin typeface="Cambria Math" panose="02040503050406030204" pitchFamily="18" charset="0"/>
                                </a:rPr>
                                <m:t>𝐵</m:t>
                              </m:r>
                            </m:e>
                            <m:sub>
                              <m:r>
                                <a:rPr lang="en-US" sz="2800" i="1">
                                  <a:solidFill>
                                    <a:schemeClr val="tx2">
                                      <a:lumMod val="90000"/>
                                    </a:schemeClr>
                                  </a:solidFill>
                                  <a:latin typeface="Cambria Math" panose="02040503050406030204" pitchFamily="18" charset="0"/>
                                </a:rPr>
                                <m:t>1</m:t>
                              </m:r>
                            </m:sub>
                          </m:sSub>
                        </m:den>
                      </m:f>
                    </m:oMath>
                  </m:oMathPara>
                </a14:m>
                <a:endParaRPr lang="en-US" sz="2800" dirty="0">
                  <a:solidFill>
                    <a:schemeClr val="tx2">
                      <a:lumMod val="90000"/>
                    </a:schemeClr>
                  </a:solidFill>
                </a:endParaRPr>
              </a:p>
            </p:txBody>
          </p:sp>
        </mc:Choice>
        <mc:Fallback xmlns="">
          <p:sp>
            <p:nvSpPr>
              <p:cNvPr id="3" name="Content Placeholder 2">
                <a:extLst>
                  <a:ext uri="{FF2B5EF4-FFF2-40B4-BE49-F238E27FC236}">
                    <a16:creationId xmlns:a16="http://schemas.microsoft.com/office/drawing/2014/main" id="{AB11D6D1-7B98-4281-9508-938121607D5A}"/>
                  </a:ext>
                </a:extLst>
              </p:cNvPr>
              <p:cNvSpPr>
                <a:spLocks noGrp="1" noRot="1" noChangeAspect="1" noMove="1" noResize="1" noEditPoints="1" noAdjustHandles="1" noChangeArrowheads="1" noChangeShapeType="1" noTextEdit="1"/>
              </p:cNvSpPr>
              <p:nvPr>
                <p:ph idx="1"/>
              </p:nvPr>
            </p:nvSpPr>
            <p:spPr>
              <a:xfrm>
                <a:off x="6480000" y="3830399"/>
                <a:ext cx="5015638" cy="1938576"/>
              </a:xfrm>
              <a:blipFill>
                <a:blip r:embed="rId3"/>
                <a:stretch>
                  <a:fillRect/>
                </a:stretch>
              </a:blipFill>
            </p:spPr>
            <p:txBody>
              <a:bodyPr/>
              <a:lstStyle/>
              <a:p>
                <a:r>
                  <a:rPr lang="en-US">
                    <a:noFill/>
                  </a:rPr>
                  <a:t> </a:t>
                </a:r>
              </a:p>
            </p:txBody>
          </p:sp>
        </mc:Fallback>
      </mc:AlternateContent>
      <p:sp useBgFill="1">
        <p:nvSpPr>
          <p:cNvPr id="16" name="Freeform: Shape 15">
            <a:extLst>
              <a:ext uri="{FF2B5EF4-FFF2-40B4-BE49-F238E27FC236}">
                <a16:creationId xmlns:a16="http://schemas.microsoft.com/office/drawing/2014/main" id="{D72FA90D-8CAF-4C39-88C1-00DD80AF9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a:off x="-542374" y="542375"/>
            <a:ext cx="6858000" cy="5773253"/>
          </a:xfrm>
          <a:custGeom>
            <a:avLst/>
            <a:gdLst>
              <a:gd name="connsiteX0" fmla="*/ 0 w 6858000"/>
              <a:gd name="connsiteY0" fmla="*/ 5773253 h 5773253"/>
              <a:gd name="connsiteX1" fmla="*/ 0 w 6858000"/>
              <a:gd name="connsiteY1" fmla="*/ 43571 h 5773253"/>
              <a:gd name="connsiteX2" fmla="*/ 266567 w 6858000"/>
              <a:gd name="connsiteY2" fmla="*/ 43992 h 5773253"/>
              <a:gd name="connsiteX3" fmla="*/ 2395558 w 6858000"/>
              <a:gd name="connsiteY3" fmla="*/ 21121 h 5773253"/>
              <a:gd name="connsiteX4" fmla="*/ 6845953 w 6858000"/>
              <a:gd name="connsiteY4" fmla="*/ 52794 h 5773253"/>
              <a:gd name="connsiteX5" fmla="*/ 6858000 w 6858000"/>
              <a:gd name="connsiteY5" fmla="*/ 53070 h 5773253"/>
              <a:gd name="connsiteX6" fmla="*/ 6858000 w 6858000"/>
              <a:gd name="connsiteY6" fmla="*/ 5773253 h 5773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58000" h="5773253">
                <a:moveTo>
                  <a:pt x="0" y="5773253"/>
                </a:moveTo>
                <a:lnTo>
                  <a:pt x="0" y="43571"/>
                </a:lnTo>
                <a:lnTo>
                  <a:pt x="266567" y="43992"/>
                </a:lnTo>
                <a:cubicBezTo>
                  <a:pt x="1182954" y="44986"/>
                  <a:pt x="2015133" y="42335"/>
                  <a:pt x="2395558" y="21121"/>
                </a:cubicBezTo>
                <a:cubicBezTo>
                  <a:pt x="3029599" y="-26022"/>
                  <a:pt x="5182696" y="15228"/>
                  <a:pt x="6845953" y="52794"/>
                </a:cubicBezTo>
                <a:lnTo>
                  <a:pt x="6858000" y="53070"/>
                </a:lnTo>
                <a:lnTo>
                  <a:pt x="6858000" y="5773253"/>
                </a:lnTo>
                <a:close/>
              </a:path>
            </a:pathLst>
          </a:cu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lt1"/>
              </a:solidFill>
            </a:endParaRPr>
          </a:p>
        </p:txBody>
      </p:sp>
      <p:pic>
        <p:nvPicPr>
          <p:cNvPr id="5" name="Picture 4" descr="A picture containing text, map, boat, photo&#10;&#10;Description automatically generated">
            <a:extLst>
              <a:ext uri="{FF2B5EF4-FFF2-40B4-BE49-F238E27FC236}">
                <a16:creationId xmlns:a16="http://schemas.microsoft.com/office/drawing/2014/main" id="{87FA6D7A-9A20-4B60-ADD3-0B45C532B0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9269" y="1555996"/>
            <a:ext cx="5294713" cy="3746008"/>
          </a:xfrm>
          <a:custGeom>
            <a:avLst/>
            <a:gdLst/>
            <a:ahLst/>
            <a:cxnLst/>
            <a:rect l="l" t="t" r="r" b="b"/>
            <a:pathLst>
              <a:path w="5014800" h="5409338">
                <a:moveTo>
                  <a:pt x="0" y="0"/>
                </a:moveTo>
                <a:lnTo>
                  <a:pt x="5014800" y="0"/>
                </a:lnTo>
                <a:lnTo>
                  <a:pt x="5014800" y="5409338"/>
                </a:lnTo>
                <a:lnTo>
                  <a:pt x="0" y="5409338"/>
                </a:lnTo>
                <a:close/>
              </a:path>
            </a:pathLst>
          </a:custGeom>
        </p:spPr>
      </p:pic>
    </p:spTree>
    <p:extLst>
      <p:ext uri="{BB962C8B-B14F-4D97-AF65-F5344CB8AC3E}">
        <p14:creationId xmlns:p14="http://schemas.microsoft.com/office/powerpoint/2010/main" val="30681679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FD02D-9B36-4DC5-A5E4-678E08AEAF0D}"/>
              </a:ext>
            </a:extLst>
          </p:cNvPr>
          <p:cNvSpPr>
            <a:spLocks noGrp="1"/>
          </p:cNvSpPr>
          <p:nvPr>
            <p:ph type="title"/>
          </p:nvPr>
        </p:nvSpPr>
        <p:spPr>
          <a:xfrm>
            <a:off x="720000" y="619200"/>
            <a:ext cx="10728322" cy="717231"/>
          </a:xfrm>
        </p:spPr>
        <p:txBody>
          <a:bodyPr/>
          <a:lstStyle/>
          <a:p>
            <a:r>
              <a:rPr lang="sr-Latn-ME" dirty="0"/>
              <a:t>ZADACI:</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5CD0E58-8053-47CA-A238-2E8132A735EB}"/>
                  </a:ext>
                </a:extLst>
              </p:cNvPr>
              <p:cNvSpPr>
                <a:spLocks noGrp="1"/>
              </p:cNvSpPr>
              <p:nvPr>
                <p:ph idx="1"/>
              </p:nvPr>
            </p:nvSpPr>
            <p:spPr>
              <a:xfrm>
                <a:off x="720000" y="1505244"/>
                <a:ext cx="10728325" cy="4263732"/>
              </a:xfrm>
            </p:spPr>
            <p:txBody>
              <a:bodyPr>
                <a:noAutofit/>
              </a:bodyPr>
              <a:lstStyle/>
              <a:p>
                <a:pPr marL="514350" indent="-514350">
                  <a:buFont typeface="+mj-lt"/>
                  <a:buAutoNum type="arabicPeriod"/>
                </a:pPr>
                <a:r>
                  <a:rPr lang="sr-Latn-ME" sz="2400" dirty="0"/>
                  <a:t>Unutrašnji uglovi trougla su redom jednaki </a:t>
                </a:r>
                <a14:m>
                  <m:oMath xmlns:m="http://schemas.openxmlformats.org/officeDocument/2006/math">
                    <m:r>
                      <a:rPr lang="sr-Latn-ME" sz="2400" b="0" i="1" smtClean="0">
                        <a:latin typeface="Cambria Math" panose="02040503050406030204" pitchFamily="18" charset="0"/>
                      </a:rPr>
                      <m:t>2</m:t>
                    </m:r>
                    <m:r>
                      <a:rPr lang="sr-Latn-ME" sz="2400" b="0" i="1" smtClean="0">
                        <a:latin typeface="Cambria Math" panose="02040503050406030204" pitchFamily="18" charset="0"/>
                        <a:ea typeface="Cambria Math" panose="02040503050406030204" pitchFamily="18" charset="0"/>
                      </a:rPr>
                      <m:t>𝜑</m:t>
                    </m:r>
                    <m:r>
                      <a:rPr lang="sr-Latn-ME" sz="2400" b="0" i="1" smtClean="0">
                        <a:latin typeface="Cambria Math" panose="02040503050406030204" pitchFamily="18" charset="0"/>
                        <a:ea typeface="Cambria Math" panose="02040503050406030204" pitchFamily="18" charset="0"/>
                      </a:rPr>
                      <m:t>, 3</m:t>
                    </m:r>
                    <m:r>
                      <a:rPr lang="sr-Latn-ME" sz="2400" b="0" i="1" smtClean="0">
                        <a:latin typeface="Cambria Math" panose="02040503050406030204" pitchFamily="18" charset="0"/>
                        <a:ea typeface="Cambria Math" panose="02040503050406030204" pitchFamily="18" charset="0"/>
                      </a:rPr>
                      <m:t>𝜑</m:t>
                    </m:r>
                    <m:r>
                      <a:rPr lang="sr-Latn-ME" sz="2400" b="0" i="1" smtClean="0">
                        <a:latin typeface="Cambria Math" panose="02040503050406030204" pitchFamily="18" charset="0"/>
                        <a:ea typeface="Cambria Math" panose="02040503050406030204" pitchFamily="18" charset="0"/>
                      </a:rPr>
                      <m:t>, 4</m:t>
                    </m:r>
                    <m:r>
                      <a:rPr lang="sr-Latn-ME" sz="2400" b="0" i="1" smtClean="0">
                        <a:latin typeface="Cambria Math" panose="02040503050406030204" pitchFamily="18" charset="0"/>
                        <a:ea typeface="Cambria Math" panose="02040503050406030204" pitchFamily="18" charset="0"/>
                      </a:rPr>
                      <m:t>𝜑</m:t>
                    </m:r>
                  </m:oMath>
                </a14:m>
                <a:r>
                  <a:rPr lang="sr-Latn-ME" sz="2400" dirty="0"/>
                  <a:t>. Izračunaj u stepenima unutrašnje uglove trougla.</a:t>
                </a:r>
              </a:p>
              <a:p>
                <a:pPr marL="457200" indent="-457200">
                  <a:buFont typeface="+mj-lt"/>
                  <a:buAutoNum type="arabicPeriod"/>
                </a:pPr>
                <a:r>
                  <a:rPr lang="sr-Latn-ME" sz="2400" dirty="0"/>
                  <a:t>Neka su </a:t>
                </a:r>
                <a14:m>
                  <m:oMath xmlns:m="http://schemas.openxmlformats.org/officeDocument/2006/math">
                    <m:r>
                      <m:rPr>
                        <m:sty m:val="p"/>
                      </m:rPr>
                      <a:rPr lang="el-GR" sz="2400" i="1" smtClean="0">
                        <a:latin typeface="Cambria Math" panose="02040503050406030204" pitchFamily="18" charset="0"/>
                        <a:ea typeface="Cambria Math" panose="02040503050406030204" pitchFamily="18" charset="0"/>
                      </a:rPr>
                      <m:t>α</m:t>
                    </m:r>
                    <m:r>
                      <a:rPr lang="sr-Latn-ME" sz="2400" b="0" i="1" smtClean="0">
                        <a:latin typeface="Cambria Math" panose="02040503050406030204" pitchFamily="18" charset="0"/>
                        <a:ea typeface="Cambria Math" panose="02040503050406030204" pitchFamily="18" charset="0"/>
                      </a:rPr>
                      <m:t>=42</m:t>
                    </m:r>
                    <m:r>
                      <a:rPr lang="sr-Latn-ME" sz="2400" i="1">
                        <a:latin typeface="Cambria Math" panose="02040503050406030204" pitchFamily="18" charset="0"/>
                        <a:ea typeface="Cambria Math" panose="02040503050406030204" pitchFamily="18" charset="0"/>
                      </a:rPr>
                      <m:t>°</m:t>
                    </m:r>
                    <m:r>
                      <a:rPr lang="sr-Latn-ME" sz="2400" b="0" i="1" smtClean="0">
                        <a:latin typeface="Cambria Math" panose="02040503050406030204" pitchFamily="18" charset="0"/>
                        <a:ea typeface="Cambria Math" panose="02040503050406030204" pitchFamily="18" charset="0"/>
                      </a:rPr>
                      <m:t> </m:t>
                    </m:r>
                    <m:r>
                      <a:rPr lang="sr-Latn-ME" sz="2400" b="0" i="1" smtClean="0">
                        <a:latin typeface="Cambria Math" panose="02040503050406030204" pitchFamily="18" charset="0"/>
                        <a:ea typeface="Cambria Math" panose="02040503050406030204" pitchFamily="18" charset="0"/>
                      </a:rPr>
                      <m:t>𝑖</m:t>
                    </m:r>
                    <m:r>
                      <a:rPr lang="sr-Latn-ME" sz="2400" b="0" i="1" smtClean="0">
                        <a:latin typeface="Cambria Math" panose="02040503050406030204" pitchFamily="18" charset="0"/>
                        <a:ea typeface="Cambria Math" panose="02040503050406030204" pitchFamily="18" charset="0"/>
                      </a:rPr>
                      <m:t> </m:t>
                    </m:r>
                    <m:r>
                      <a:rPr lang="sr-Latn-ME" sz="2400" b="0" i="1" smtClean="0">
                        <a:latin typeface="Cambria Math" panose="02040503050406030204" pitchFamily="18" charset="0"/>
                        <a:ea typeface="Cambria Math" panose="02040503050406030204" pitchFamily="18" charset="0"/>
                      </a:rPr>
                      <m:t>𝛽</m:t>
                    </m:r>
                    <m:r>
                      <a:rPr lang="sr-Latn-ME" sz="2400" b="0" i="1" smtClean="0">
                        <a:latin typeface="Cambria Math" panose="02040503050406030204" pitchFamily="18" charset="0"/>
                        <a:ea typeface="Cambria Math" panose="02040503050406030204" pitchFamily="18" charset="0"/>
                      </a:rPr>
                      <m:t>=56°</m:t>
                    </m:r>
                  </m:oMath>
                </a14:m>
                <a:r>
                  <a:rPr lang="sr-Latn-ME" sz="2400" dirty="0"/>
                  <a:t> uglovi trougla. Izračunaj uglove koje obrazju simetrale uglova </a:t>
                </a:r>
                <a14:m>
                  <m:oMath xmlns:m="http://schemas.openxmlformats.org/officeDocument/2006/math">
                    <m:r>
                      <a:rPr lang="sr-Latn-ME" sz="2400" i="1" smtClean="0">
                        <a:latin typeface="Cambria Math" panose="02040503050406030204" pitchFamily="18" charset="0"/>
                        <a:ea typeface="Cambria Math" panose="02040503050406030204" pitchFamily="18" charset="0"/>
                      </a:rPr>
                      <m:t>𝛼</m:t>
                    </m:r>
                    <m:r>
                      <a:rPr lang="sr-Latn-ME" sz="2400" b="0" i="1" smtClean="0">
                        <a:latin typeface="Cambria Math" panose="02040503050406030204" pitchFamily="18" charset="0"/>
                        <a:ea typeface="Cambria Math" panose="02040503050406030204" pitchFamily="18" charset="0"/>
                      </a:rPr>
                      <m:t> </m:t>
                    </m:r>
                    <m:r>
                      <a:rPr lang="sr-Latn-ME" sz="2400" b="0" i="1" smtClean="0">
                        <a:latin typeface="Cambria Math" panose="02040503050406030204" pitchFamily="18" charset="0"/>
                        <a:ea typeface="Cambria Math" panose="02040503050406030204" pitchFamily="18" charset="0"/>
                      </a:rPr>
                      <m:t>𝑖</m:t>
                    </m:r>
                    <m:r>
                      <a:rPr lang="sr-Latn-ME" sz="2400" b="0" i="1" smtClean="0">
                        <a:latin typeface="Cambria Math" panose="02040503050406030204" pitchFamily="18" charset="0"/>
                        <a:ea typeface="Cambria Math" panose="02040503050406030204" pitchFamily="18" charset="0"/>
                      </a:rPr>
                      <m:t> </m:t>
                    </m:r>
                    <m:r>
                      <a:rPr lang="sr-Latn-ME" sz="2400" b="0" i="1" smtClean="0">
                        <a:latin typeface="Cambria Math" panose="02040503050406030204" pitchFamily="18" charset="0"/>
                        <a:ea typeface="Cambria Math" panose="02040503050406030204" pitchFamily="18" charset="0"/>
                      </a:rPr>
                      <m:t>𝛾</m:t>
                    </m:r>
                  </m:oMath>
                </a14:m>
                <a:r>
                  <a:rPr lang="sr-Latn-ME" sz="2400" dirty="0"/>
                  <a:t>.</a:t>
                </a:r>
              </a:p>
              <a:p>
                <a:pPr marL="457200" indent="-457200">
                  <a:buFont typeface="+mj-lt"/>
                  <a:buAutoNum type="arabicPeriod"/>
                </a:pPr>
                <a:r>
                  <a:rPr lang="sr-Latn-ME" sz="2400" dirty="0"/>
                  <a:t>Spoljašnji ugao na osnovici jednakokrakog trougla je </a:t>
                </a:r>
                <a14:m>
                  <m:oMath xmlns:m="http://schemas.openxmlformats.org/officeDocument/2006/math">
                    <m:r>
                      <a:rPr lang="sr-Latn-ME" sz="2400" i="1">
                        <a:latin typeface="Cambria Math" panose="02040503050406030204" pitchFamily="18" charset="0"/>
                        <a:ea typeface="Cambria Math" panose="02040503050406030204" pitchFamily="18" charset="0"/>
                      </a:rPr>
                      <m:t>1</m:t>
                    </m:r>
                    <m:r>
                      <a:rPr lang="sr-Latn-ME" sz="2400" b="0" i="1" smtClean="0">
                        <a:latin typeface="Cambria Math" panose="02040503050406030204" pitchFamily="18" charset="0"/>
                        <a:ea typeface="Cambria Math" panose="02040503050406030204" pitchFamily="18" charset="0"/>
                      </a:rPr>
                      <m:t>00</m:t>
                    </m:r>
                    <m:r>
                      <a:rPr lang="sr-Latn-ME" sz="2400" i="1">
                        <a:latin typeface="Cambria Math" panose="02040503050406030204" pitchFamily="18" charset="0"/>
                        <a:ea typeface="Cambria Math" panose="02040503050406030204" pitchFamily="18" charset="0"/>
                      </a:rPr>
                      <m:t>°</m:t>
                    </m:r>
                  </m:oMath>
                </a14:m>
                <a:r>
                  <a:rPr lang="sr-Latn-ME" sz="2400" dirty="0"/>
                  <a:t>. Izračunaj ugao između visine i simetrale unutrašnjeg ugla iz jednog tjemena s osnovice trougla.</a:t>
                </a:r>
              </a:p>
              <a:p>
                <a:pPr marL="457200" indent="-457200">
                  <a:buFont typeface="+mj-lt"/>
                  <a:buAutoNum type="arabicPeriod"/>
                </a:pPr>
                <a:r>
                  <a:rPr lang="sr-Latn-ME" sz="2400" dirty="0"/>
                  <a:t>Visina koja odgovara kraku obrazuje sa osnovicom jednakokrakog trougla ugao </a:t>
                </a:r>
                <a14:m>
                  <m:oMath xmlns:m="http://schemas.openxmlformats.org/officeDocument/2006/math">
                    <m:r>
                      <a:rPr lang="sr-Latn-ME" sz="2400" b="0" i="0" smtClean="0">
                        <a:latin typeface="Cambria Math" panose="02040503050406030204" pitchFamily="18" charset="0"/>
                        <a:ea typeface="Cambria Math" panose="02040503050406030204" pitchFamily="18" charset="0"/>
                      </a:rPr>
                      <m:t>24</m:t>
                    </m:r>
                    <m:r>
                      <a:rPr lang="sr-Latn-ME" sz="2400" i="1">
                        <a:latin typeface="Cambria Math" panose="02040503050406030204" pitchFamily="18" charset="0"/>
                        <a:ea typeface="Cambria Math" panose="02040503050406030204" pitchFamily="18" charset="0"/>
                      </a:rPr>
                      <m:t>°</m:t>
                    </m:r>
                  </m:oMath>
                </a14:m>
                <a:r>
                  <a:rPr lang="sr-Latn-ME" sz="2400" dirty="0"/>
                  <a:t>. Izračunati unutrašnje uglove tog jednakokrakog trougla.</a:t>
                </a:r>
              </a:p>
              <a:p>
                <a:endParaRPr lang="en-US" sz="2400" dirty="0"/>
              </a:p>
            </p:txBody>
          </p:sp>
        </mc:Choice>
        <mc:Fallback xmlns="">
          <p:sp>
            <p:nvSpPr>
              <p:cNvPr id="3" name="Content Placeholder 2">
                <a:extLst>
                  <a:ext uri="{FF2B5EF4-FFF2-40B4-BE49-F238E27FC236}">
                    <a16:creationId xmlns:a16="http://schemas.microsoft.com/office/drawing/2014/main" id="{25CD0E58-8053-47CA-A238-2E8132A735EB}"/>
                  </a:ext>
                </a:extLst>
              </p:cNvPr>
              <p:cNvSpPr>
                <a:spLocks noGrp="1" noRot="1" noChangeAspect="1" noMove="1" noResize="1" noEditPoints="1" noAdjustHandles="1" noChangeArrowheads="1" noChangeShapeType="1" noTextEdit="1"/>
              </p:cNvSpPr>
              <p:nvPr>
                <p:ph idx="1"/>
              </p:nvPr>
            </p:nvSpPr>
            <p:spPr>
              <a:xfrm>
                <a:off x="720000" y="1505244"/>
                <a:ext cx="10728325" cy="4263732"/>
              </a:xfrm>
              <a:blipFill>
                <a:blip r:embed="rId2"/>
                <a:stretch>
                  <a:fillRect l="-1761" t="-1431" b="-15594"/>
                </a:stretch>
              </a:blipFill>
            </p:spPr>
            <p:txBody>
              <a:bodyPr/>
              <a:lstStyle/>
              <a:p>
                <a:r>
                  <a:rPr lang="en-US">
                    <a:noFill/>
                  </a:rPr>
                  <a:t> </a:t>
                </a:r>
              </a:p>
            </p:txBody>
          </p:sp>
        </mc:Fallback>
      </mc:AlternateContent>
    </p:spTree>
    <p:extLst>
      <p:ext uri="{BB962C8B-B14F-4D97-AF65-F5344CB8AC3E}">
        <p14:creationId xmlns:p14="http://schemas.microsoft.com/office/powerpoint/2010/main" val="26388688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B26BA-27B3-46B7-A65E-73DBB251B48C}"/>
              </a:ext>
            </a:extLst>
          </p:cNvPr>
          <p:cNvSpPr>
            <a:spLocks noGrp="1"/>
          </p:cNvSpPr>
          <p:nvPr>
            <p:ph type="title"/>
          </p:nvPr>
        </p:nvSpPr>
        <p:spPr>
          <a:xfrm>
            <a:off x="916947" y="2690336"/>
            <a:ext cx="10728322" cy="1477328"/>
          </a:xfrm>
        </p:spPr>
        <p:txBody>
          <a:bodyPr>
            <a:normAutofit/>
          </a:bodyPr>
          <a:lstStyle/>
          <a:p>
            <a:r>
              <a:rPr lang="sr-Latn-ME" sz="8800" b="1" i="1" dirty="0">
                <a:solidFill>
                  <a:srgbClr val="92D050"/>
                </a:solidFill>
              </a:rPr>
              <a:t>HVALA NA PAŽNJI.</a:t>
            </a:r>
            <a:endParaRPr lang="en-US" sz="8800" b="1" i="1" dirty="0">
              <a:solidFill>
                <a:srgbClr val="92D050"/>
              </a:solidFill>
            </a:endParaRPr>
          </a:p>
        </p:txBody>
      </p:sp>
    </p:spTree>
    <p:extLst>
      <p:ext uri="{BB962C8B-B14F-4D97-AF65-F5344CB8AC3E}">
        <p14:creationId xmlns:p14="http://schemas.microsoft.com/office/powerpoint/2010/main" val="1146456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73AA7E-FB13-4C7C-BE86-ECAD9E590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6EC153-DED3-475F-9AE0-D69887DF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8756A1B-6950-48DF-9439-2314515C37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0"/>
            <a:ext cx="4789061" cy="6858000"/>
          </a:xfrm>
          <a:custGeom>
            <a:avLst/>
            <a:gdLst>
              <a:gd name="connsiteX0" fmla="*/ 0 w 4789061"/>
              <a:gd name="connsiteY0" fmla="*/ 0 h 6858000"/>
              <a:gd name="connsiteX1" fmla="*/ 4248416 w 4789061"/>
              <a:gd name="connsiteY1" fmla="*/ 0 h 6858000"/>
              <a:gd name="connsiteX2" fmla="*/ 4442571 w 4789061"/>
              <a:gd name="connsiteY2" fmla="*/ 413260 h 6858000"/>
              <a:gd name="connsiteX3" fmla="*/ 4652176 w 4789061"/>
              <a:gd name="connsiteY3" fmla="*/ 4153439 h 6858000"/>
              <a:gd name="connsiteX4" fmla="*/ 3478386 w 4789061"/>
              <a:gd name="connsiteY4" fmla="*/ 6758958 h 6858000"/>
              <a:gd name="connsiteX5" fmla="*/ 3423920 w 4789061"/>
              <a:gd name="connsiteY5" fmla="*/ 6858000 h 6858000"/>
              <a:gd name="connsiteX6" fmla="*/ 0 w 478906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89061" h="6858000">
                <a:moveTo>
                  <a:pt x="0" y="0"/>
                </a:moveTo>
                <a:lnTo>
                  <a:pt x="4248416" y="0"/>
                </a:lnTo>
                <a:lnTo>
                  <a:pt x="4442571" y="413260"/>
                </a:lnTo>
                <a:cubicBezTo>
                  <a:pt x="5071387" y="1505896"/>
                  <a:pt x="4652176" y="3775219"/>
                  <a:pt x="4652176" y="4153439"/>
                </a:cubicBezTo>
                <a:cubicBezTo>
                  <a:pt x="4652176" y="5624297"/>
                  <a:pt x="3855675" y="6170615"/>
                  <a:pt x="3478386" y="6758958"/>
                </a:cubicBezTo>
                <a:lnTo>
                  <a:pt x="3423920" y="6858000"/>
                </a:lnTo>
                <a:lnTo>
                  <a:pt x="0" y="6858000"/>
                </a:lnTo>
                <a:close/>
              </a:path>
            </a:pathLst>
          </a:custGeom>
          <a:solidFill>
            <a:schemeClr val="bg2"/>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ECD24687-DDED-467F-955B-3B54CF1B8C84}"/>
              </a:ext>
            </a:extLst>
          </p:cNvPr>
          <p:cNvSpPr>
            <a:spLocks noGrp="1"/>
          </p:cNvSpPr>
          <p:nvPr>
            <p:ph type="title"/>
          </p:nvPr>
        </p:nvSpPr>
        <p:spPr>
          <a:xfrm>
            <a:off x="720000" y="633577"/>
            <a:ext cx="3296909" cy="5340693"/>
          </a:xfrm>
        </p:spPr>
        <p:txBody>
          <a:bodyPr>
            <a:normAutofit/>
          </a:bodyPr>
          <a:lstStyle/>
          <a:p>
            <a:pPr>
              <a:lnSpc>
                <a:spcPct val="90000"/>
              </a:lnSpc>
            </a:pPr>
            <a:r>
              <a:rPr lang="en-US" sz="2700" b="1" dirty="0">
                <a:solidFill>
                  <a:srgbClr val="92D050"/>
                </a:solidFill>
              </a:rPr>
              <a:t>DEF</a:t>
            </a:r>
            <a:r>
              <a:rPr lang="en-US" sz="2700" dirty="0"/>
              <a:t>: </a:t>
            </a:r>
            <a:r>
              <a:rPr lang="en-US" sz="2700" b="1" dirty="0" err="1"/>
              <a:t>Trougaona</a:t>
            </a:r>
            <a:r>
              <a:rPr lang="en-US" sz="2700" b="1" dirty="0"/>
              <a:t> </a:t>
            </a:r>
            <a:r>
              <a:rPr lang="en-US" sz="2700" b="1" dirty="0" err="1"/>
              <a:t>linija</a:t>
            </a:r>
            <a:r>
              <a:rPr lang="en-US" sz="2700" b="1" dirty="0"/>
              <a:t> </a:t>
            </a:r>
            <a:r>
              <a:rPr lang="en-US" sz="2700" dirty="0"/>
              <a:t>je </a:t>
            </a:r>
            <a:r>
              <a:rPr lang="en-US" sz="2700" dirty="0" err="1"/>
              <a:t>zatvorena</a:t>
            </a:r>
            <a:r>
              <a:rPr lang="en-US" sz="2700" dirty="0"/>
              <a:t> </a:t>
            </a:r>
            <a:r>
              <a:rPr lang="en-US" sz="2700" dirty="0" err="1"/>
              <a:t>izlomljena</a:t>
            </a:r>
            <a:r>
              <a:rPr lang="en-US" sz="2700" dirty="0"/>
              <a:t> </a:t>
            </a:r>
            <a:r>
              <a:rPr lang="en-US" sz="2700" dirty="0" err="1"/>
              <a:t>linija</a:t>
            </a:r>
            <a:r>
              <a:rPr lang="en-US" sz="2700" dirty="0"/>
              <a:t> </a:t>
            </a:r>
            <a:r>
              <a:rPr lang="en-US" sz="2700" dirty="0" err="1"/>
              <a:t>određena</a:t>
            </a:r>
            <a:r>
              <a:rPr lang="en-US" sz="2700" dirty="0"/>
              <a:t> </a:t>
            </a:r>
            <a:r>
              <a:rPr lang="en-US" sz="2700" dirty="0" err="1"/>
              <a:t>sa</a:t>
            </a:r>
            <a:r>
              <a:rPr lang="en-US" sz="2700" dirty="0"/>
              <a:t> 3 </a:t>
            </a:r>
            <a:r>
              <a:rPr lang="en-US" sz="2700" dirty="0" err="1"/>
              <a:t>nekolinearne</a:t>
            </a:r>
            <a:r>
              <a:rPr lang="en-US" sz="2700" dirty="0"/>
              <a:t> </a:t>
            </a:r>
            <a:r>
              <a:rPr lang="en-US" sz="2700" dirty="0" err="1"/>
              <a:t>tačke</a:t>
            </a:r>
            <a:r>
              <a:rPr lang="en-US" sz="2700" dirty="0"/>
              <a:t>. </a:t>
            </a:r>
            <a:r>
              <a:rPr lang="en-US" sz="2700" b="1" dirty="0" err="1"/>
              <a:t>Trougao</a:t>
            </a:r>
            <a:r>
              <a:rPr lang="en-US" sz="2700" dirty="0"/>
              <a:t> je </a:t>
            </a:r>
            <a:r>
              <a:rPr lang="en-US" sz="2700" dirty="0" err="1"/>
              <a:t>geometrijska</a:t>
            </a:r>
            <a:r>
              <a:rPr lang="en-US" sz="2700" dirty="0"/>
              <a:t> </a:t>
            </a:r>
            <a:r>
              <a:rPr lang="en-US" sz="2700" dirty="0" err="1"/>
              <a:t>figura</a:t>
            </a:r>
            <a:r>
              <a:rPr lang="en-US" sz="2700" dirty="0"/>
              <a:t> </a:t>
            </a:r>
            <a:r>
              <a:rPr lang="en-US" sz="2700" dirty="0" err="1"/>
              <a:t>koju</a:t>
            </a:r>
            <a:r>
              <a:rPr lang="en-US" sz="2700" dirty="0"/>
              <a:t> </a:t>
            </a:r>
            <a:r>
              <a:rPr lang="en-US" sz="2700" dirty="0" err="1"/>
              <a:t>čine</a:t>
            </a:r>
            <a:r>
              <a:rPr lang="en-US" sz="2700" dirty="0"/>
              <a:t> </a:t>
            </a:r>
            <a:r>
              <a:rPr lang="en-US" sz="2700" dirty="0" err="1"/>
              <a:t>trougaona</a:t>
            </a:r>
            <a:r>
              <a:rPr lang="en-US" sz="2700" dirty="0"/>
              <a:t> </a:t>
            </a:r>
            <a:r>
              <a:rPr lang="en-US" sz="2700" dirty="0" err="1"/>
              <a:t>linija</a:t>
            </a:r>
            <a:r>
              <a:rPr lang="en-US" sz="2700" dirty="0"/>
              <a:t> </a:t>
            </a:r>
            <a:r>
              <a:rPr lang="en-US" sz="2700" dirty="0" err="1"/>
              <a:t>i</a:t>
            </a:r>
            <a:r>
              <a:rPr lang="en-US" sz="2700" dirty="0"/>
              <a:t> </a:t>
            </a:r>
            <a:r>
              <a:rPr lang="en-US" sz="2700" dirty="0" err="1"/>
              <a:t>njena</a:t>
            </a:r>
            <a:r>
              <a:rPr lang="en-US" sz="2700" dirty="0"/>
              <a:t> </a:t>
            </a:r>
            <a:r>
              <a:rPr lang="en-US" sz="2700" dirty="0" err="1"/>
              <a:t>unutrašnjost</a:t>
            </a:r>
            <a:r>
              <a:rPr lang="en-US" sz="2700" dirty="0"/>
              <a:t>.</a:t>
            </a:r>
          </a:p>
        </p:txBody>
      </p:sp>
      <p:sp>
        <p:nvSpPr>
          <p:cNvPr id="14" name="Freeform 10">
            <a:extLst>
              <a:ext uri="{FF2B5EF4-FFF2-40B4-BE49-F238E27FC236}">
                <a16:creationId xmlns:a16="http://schemas.microsoft.com/office/drawing/2014/main" id="{F85A6BBD-7399-450C-8FA5-F8AE24156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4394617">
            <a:off x="2970833" y="4308884"/>
            <a:ext cx="2069886" cy="1937439"/>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BD67EAE-3187-4A7E-8C15-969F477F39AB}"/>
                  </a:ext>
                </a:extLst>
              </p:cNvPr>
              <p:cNvSpPr>
                <a:spLocks noGrp="1"/>
              </p:cNvSpPr>
              <p:nvPr>
                <p:ph idx="1"/>
              </p:nvPr>
            </p:nvSpPr>
            <p:spPr>
              <a:xfrm>
                <a:off x="6444000" y="633600"/>
                <a:ext cx="4991962" cy="5135374"/>
              </a:xfrm>
            </p:spPr>
            <p:txBody>
              <a:bodyPr vert="horz" lIns="0" tIns="0" rIns="0" bIns="0" rtlCol="0" anchor="t">
                <a:normAutofit/>
              </a:bodyPr>
              <a:lstStyle/>
              <a:p>
                <a:r>
                  <a:rPr lang="en-US" dirty="0">
                    <a:solidFill>
                      <a:srgbClr val="FFFFFF"/>
                    </a:solidFill>
                  </a:rPr>
                  <a:t>A, B, C – </a:t>
                </a:r>
                <a:r>
                  <a:rPr lang="en-US" dirty="0" err="1">
                    <a:solidFill>
                      <a:srgbClr val="FFFFFF"/>
                    </a:solidFill>
                  </a:rPr>
                  <a:t>tjemena</a:t>
                </a:r>
                <a:r>
                  <a:rPr lang="en-US" dirty="0">
                    <a:solidFill>
                      <a:srgbClr val="FFFFFF"/>
                    </a:solidFill>
                  </a:rPr>
                  <a:t> </a:t>
                </a:r>
                <a:r>
                  <a:rPr lang="en-US" dirty="0" err="1">
                    <a:solidFill>
                      <a:srgbClr val="FFFFFF"/>
                    </a:solidFill>
                  </a:rPr>
                  <a:t>trougla</a:t>
                </a:r>
                <a:endParaRPr lang="en-US" dirty="0">
                  <a:solidFill>
                    <a:srgbClr val="FFFFFF"/>
                  </a:solidFill>
                </a:endParaRPr>
              </a:p>
              <a:p>
                <a:r>
                  <a:rPr lang="en-US" dirty="0" err="1">
                    <a:solidFill>
                      <a:srgbClr val="FFFFFF"/>
                    </a:solidFill>
                  </a:rPr>
                  <a:t>Duži</a:t>
                </a:r>
                <a:r>
                  <a:rPr lang="en-US" dirty="0">
                    <a:solidFill>
                      <a:srgbClr val="FFFFFF"/>
                    </a:solidFill>
                  </a:rPr>
                  <a:t> AB</a:t>
                </a:r>
                <a:r>
                  <a:rPr lang="sr-Latn-ME" dirty="0">
                    <a:solidFill>
                      <a:srgbClr val="FFFFFF"/>
                    </a:solidFill>
                  </a:rPr>
                  <a:t>=c</a:t>
                </a:r>
                <a:r>
                  <a:rPr lang="en-US" dirty="0">
                    <a:solidFill>
                      <a:srgbClr val="FFFFFF"/>
                    </a:solidFill>
                  </a:rPr>
                  <a:t>, BC</a:t>
                </a:r>
                <a:r>
                  <a:rPr lang="sr-Latn-ME" dirty="0">
                    <a:solidFill>
                      <a:srgbClr val="FFFFFF"/>
                    </a:solidFill>
                  </a:rPr>
                  <a:t>=a</a:t>
                </a:r>
                <a:r>
                  <a:rPr lang="en-US" dirty="0">
                    <a:solidFill>
                      <a:srgbClr val="FFFFFF"/>
                    </a:solidFill>
                  </a:rPr>
                  <a:t>, CA</a:t>
                </a:r>
                <a:r>
                  <a:rPr lang="sr-Latn-ME" dirty="0">
                    <a:solidFill>
                      <a:srgbClr val="FFFFFF"/>
                    </a:solidFill>
                  </a:rPr>
                  <a:t>=b</a:t>
                </a:r>
                <a:r>
                  <a:rPr lang="en-US" dirty="0">
                    <a:solidFill>
                      <a:srgbClr val="FFFFFF"/>
                    </a:solidFill>
                  </a:rPr>
                  <a:t> – </a:t>
                </a:r>
                <a:r>
                  <a:rPr lang="en-US" dirty="0" err="1">
                    <a:solidFill>
                      <a:srgbClr val="FFFFFF"/>
                    </a:solidFill>
                  </a:rPr>
                  <a:t>stranice</a:t>
                </a:r>
                <a:r>
                  <a:rPr lang="en-US" dirty="0">
                    <a:solidFill>
                      <a:srgbClr val="FFFFFF"/>
                    </a:solidFill>
                  </a:rPr>
                  <a:t> </a:t>
                </a:r>
                <a:r>
                  <a:rPr lang="en-US" dirty="0" err="1">
                    <a:solidFill>
                      <a:srgbClr val="FFFFFF"/>
                    </a:solidFill>
                  </a:rPr>
                  <a:t>trougla</a:t>
                </a:r>
                <a:endParaRPr lang="sr-Latn-ME" dirty="0">
                  <a:solidFill>
                    <a:srgbClr val="FFFFFF"/>
                  </a:solidFill>
                </a:endParaRPr>
              </a:p>
              <a:p>
                <a14:m>
                  <m:oMath xmlns:m="http://schemas.openxmlformats.org/officeDocument/2006/math">
                    <m:r>
                      <a:rPr lang="en-US" i="1" smtClean="0">
                        <a:solidFill>
                          <a:srgbClr val="FFFFFF"/>
                        </a:solidFill>
                        <a:latin typeface="Cambria Math" panose="02040503050406030204" pitchFamily="18" charset="0"/>
                        <a:ea typeface="Cambria Math" panose="02040503050406030204" pitchFamily="18" charset="0"/>
                      </a:rPr>
                      <m:t>∢</m:t>
                    </m:r>
                    <m:r>
                      <a:rPr lang="sr-Latn-ME" b="0" i="1" smtClean="0">
                        <a:solidFill>
                          <a:srgbClr val="FFFFFF"/>
                        </a:solidFill>
                        <a:latin typeface="Cambria Math" panose="02040503050406030204" pitchFamily="18" charset="0"/>
                        <a:ea typeface="Cambria Math" panose="02040503050406030204" pitchFamily="18" charset="0"/>
                      </a:rPr>
                      <m:t>𝐴𝐵𝐶</m:t>
                    </m:r>
                    <m:r>
                      <a:rPr lang="sr-Latn-ME" b="0" i="1" smtClean="0">
                        <a:solidFill>
                          <a:srgbClr val="FFFFFF"/>
                        </a:solidFill>
                        <a:latin typeface="Cambria Math" panose="02040503050406030204" pitchFamily="18" charset="0"/>
                        <a:ea typeface="Cambria Math" panose="02040503050406030204" pitchFamily="18" charset="0"/>
                      </a:rPr>
                      <m:t>=</m:t>
                    </m:r>
                    <m:r>
                      <a:rPr lang="sr-Latn-ME" b="0" i="1" smtClean="0">
                        <a:solidFill>
                          <a:srgbClr val="FFFFFF"/>
                        </a:solidFill>
                        <a:latin typeface="Cambria Math" panose="02040503050406030204" pitchFamily="18" charset="0"/>
                        <a:ea typeface="Cambria Math" panose="02040503050406030204" pitchFamily="18" charset="0"/>
                      </a:rPr>
                      <m:t>𝛾</m:t>
                    </m:r>
                    <m:r>
                      <a:rPr lang="sr-Latn-ME" b="0" i="1" smtClean="0">
                        <a:solidFill>
                          <a:srgbClr val="FFFFFF"/>
                        </a:solidFill>
                        <a:latin typeface="Cambria Math" panose="02040503050406030204" pitchFamily="18" charset="0"/>
                        <a:ea typeface="Cambria Math" panose="02040503050406030204" pitchFamily="18" charset="0"/>
                      </a:rPr>
                      <m:t>, ∢</m:t>
                    </m:r>
                    <m:r>
                      <a:rPr lang="sr-Latn-ME" b="0" i="1" smtClean="0">
                        <a:solidFill>
                          <a:srgbClr val="FFFFFF"/>
                        </a:solidFill>
                        <a:latin typeface="Cambria Math" panose="02040503050406030204" pitchFamily="18" charset="0"/>
                        <a:ea typeface="Cambria Math" panose="02040503050406030204" pitchFamily="18" charset="0"/>
                      </a:rPr>
                      <m:t>𝐶𝐴𝐵</m:t>
                    </m:r>
                    <m:r>
                      <a:rPr lang="sr-Latn-ME" b="0" i="1" smtClean="0">
                        <a:solidFill>
                          <a:srgbClr val="FFFFFF"/>
                        </a:solidFill>
                        <a:latin typeface="Cambria Math" panose="02040503050406030204" pitchFamily="18" charset="0"/>
                        <a:ea typeface="Cambria Math" panose="02040503050406030204" pitchFamily="18" charset="0"/>
                      </a:rPr>
                      <m:t>=</m:t>
                    </m:r>
                    <m:r>
                      <a:rPr lang="sr-Latn-ME" b="0" i="1" smtClean="0">
                        <a:solidFill>
                          <a:srgbClr val="FFFFFF"/>
                        </a:solidFill>
                        <a:latin typeface="Cambria Math" panose="02040503050406030204" pitchFamily="18" charset="0"/>
                        <a:ea typeface="Cambria Math" panose="02040503050406030204" pitchFamily="18" charset="0"/>
                      </a:rPr>
                      <m:t>𝛼</m:t>
                    </m:r>
                    <m:r>
                      <a:rPr lang="sr-Latn-ME" b="0" i="1" smtClean="0">
                        <a:solidFill>
                          <a:srgbClr val="FFFFFF"/>
                        </a:solidFill>
                        <a:latin typeface="Cambria Math" panose="02040503050406030204" pitchFamily="18" charset="0"/>
                        <a:ea typeface="Cambria Math" panose="02040503050406030204" pitchFamily="18" charset="0"/>
                      </a:rPr>
                      <m:t>, ∢</m:t>
                    </m:r>
                    <m:r>
                      <a:rPr lang="sr-Latn-ME" b="0" i="1" smtClean="0">
                        <a:solidFill>
                          <a:srgbClr val="FFFFFF"/>
                        </a:solidFill>
                        <a:latin typeface="Cambria Math" panose="02040503050406030204" pitchFamily="18" charset="0"/>
                        <a:ea typeface="Cambria Math" panose="02040503050406030204" pitchFamily="18" charset="0"/>
                      </a:rPr>
                      <m:t>𝐵𝐶𝐴</m:t>
                    </m:r>
                    <m:r>
                      <a:rPr lang="sr-Latn-ME" b="0" i="1" smtClean="0">
                        <a:solidFill>
                          <a:srgbClr val="FFFFFF"/>
                        </a:solidFill>
                        <a:latin typeface="Cambria Math" panose="02040503050406030204" pitchFamily="18" charset="0"/>
                        <a:ea typeface="Cambria Math" panose="02040503050406030204" pitchFamily="18" charset="0"/>
                      </a:rPr>
                      <m:t>=</m:t>
                    </m:r>
                    <m:r>
                      <a:rPr lang="sr-Latn-ME" b="0" i="1" smtClean="0">
                        <a:solidFill>
                          <a:srgbClr val="FFFFFF"/>
                        </a:solidFill>
                        <a:latin typeface="Cambria Math" panose="02040503050406030204" pitchFamily="18" charset="0"/>
                        <a:ea typeface="Cambria Math" panose="02040503050406030204" pitchFamily="18" charset="0"/>
                      </a:rPr>
                      <m:t>𝛽</m:t>
                    </m:r>
                    <m:r>
                      <a:rPr lang="sr-Latn-ME" b="0" i="1" smtClean="0">
                        <a:solidFill>
                          <a:srgbClr val="FFFFFF"/>
                        </a:solidFill>
                        <a:latin typeface="Cambria Math" panose="02040503050406030204" pitchFamily="18" charset="0"/>
                        <a:ea typeface="Cambria Math" panose="02040503050406030204" pitchFamily="18" charset="0"/>
                      </a:rPr>
                      <m:t> </m:t>
                    </m:r>
                  </m:oMath>
                </a14:m>
                <a:r>
                  <a:rPr lang="sr-Latn-ME" dirty="0">
                    <a:solidFill>
                      <a:srgbClr val="FFFFFF"/>
                    </a:solidFill>
                  </a:rPr>
                  <a:t>– (unutrašnji) uglovi trougla</a:t>
                </a:r>
                <a:endParaRPr lang="en-US" dirty="0">
                  <a:solidFill>
                    <a:srgbClr val="FFFFFF"/>
                  </a:solidFill>
                </a:endParaRPr>
              </a:p>
              <a:p>
                <a:endParaRPr lang="en-US" dirty="0"/>
              </a:p>
            </p:txBody>
          </p:sp>
        </mc:Choice>
        <mc:Fallback xmlns="">
          <p:sp>
            <p:nvSpPr>
              <p:cNvPr id="3" name="Content Placeholder 2">
                <a:extLst>
                  <a:ext uri="{FF2B5EF4-FFF2-40B4-BE49-F238E27FC236}">
                    <a16:creationId xmlns:a16="http://schemas.microsoft.com/office/drawing/2014/main" id="{CBD67EAE-3187-4A7E-8C15-969F477F39AB}"/>
                  </a:ext>
                </a:extLst>
              </p:cNvPr>
              <p:cNvSpPr>
                <a:spLocks noGrp="1" noRot="1" noChangeAspect="1" noMove="1" noResize="1" noEditPoints="1" noAdjustHandles="1" noChangeArrowheads="1" noChangeShapeType="1" noTextEdit="1"/>
              </p:cNvSpPr>
              <p:nvPr>
                <p:ph idx="1"/>
              </p:nvPr>
            </p:nvSpPr>
            <p:spPr>
              <a:xfrm>
                <a:off x="6444000" y="633600"/>
                <a:ext cx="4991962" cy="5135374"/>
              </a:xfrm>
              <a:blipFill>
                <a:blip r:embed="rId2"/>
                <a:stretch>
                  <a:fillRect l="-3175" t="-950"/>
                </a:stretch>
              </a:blipFill>
            </p:spPr>
            <p:txBody>
              <a:bodyPr/>
              <a:lstStyle/>
              <a:p>
                <a:r>
                  <a:rPr lang="en-US">
                    <a:noFill/>
                  </a:rPr>
                  <a:t> </a:t>
                </a:r>
              </a:p>
            </p:txBody>
          </p:sp>
        </mc:Fallback>
      </mc:AlternateContent>
      <p:pic>
        <p:nvPicPr>
          <p:cNvPr id="5" name="Picture 4" descr="A picture containing boat, sitting, computer, umbrella&#10;&#10;Description automatically generated">
            <a:extLst>
              <a:ext uri="{FF2B5EF4-FFF2-40B4-BE49-F238E27FC236}">
                <a16:creationId xmlns:a16="http://schemas.microsoft.com/office/drawing/2014/main" id="{3C2F70B0-461E-499A-B82C-97B3056957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3999" y="2797846"/>
            <a:ext cx="4949653" cy="3515641"/>
          </a:xfrm>
          <a:prstGeom prst="rect">
            <a:avLst/>
          </a:prstGeom>
        </p:spPr>
      </p:pic>
    </p:spTree>
    <p:extLst>
      <p:ext uri="{BB962C8B-B14F-4D97-AF65-F5344CB8AC3E}">
        <p14:creationId xmlns:p14="http://schemas.microsoft.com/office/powerpoint/2010/main" val="13649546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000"/>
                                        <p:tgtEl>
                                          <p:spTgt spid="3">
                                            <p:txEl>
                                              <p:pRg st="2" end="2"/>
                                            </p:txEl>
                                          </p:spTgt>
                                        </p:tgtEl>
                                      </p:cBhvr>
                                    </p:animEffect>
                                    <p:anim calcmode="lin" valueType="num">
                                      <p:cBhvr>
                                        <p:cTn id="3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E60262B8-726D-4935-B3BC-1B4BA2928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4E4A5A0-9D18-4E03-8178-BA8EB91C5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522168-7A4C-4623-91EB-A2974AEE93BC}"/>
              </a:ext>
            </a:extLst>
          </p:cNvPr>
          <p:cNvSpPr>
            <a:spLocks noGrp="1"/>
          </p:cNvSpPr>
          <p:nvPr>
            <p:ph type="title"/>
          </p:nvPr>
        </p:nvSpPr>
        <p:spPr>
          <a:xfrm>
            <a:off x="696209" y="2136338"/>
            <a:ext cx="5015638" cy="2585323"/>
          </a:xfrm>
        </p:spPr>
        <p:txBody>
          <a:bodyPr vert="horz" wrap="square" lIns="0" tIns="0" rIns="0" bIns="0" rtlCol="0" anchor="b" anchorCtr="0">
            <a:noAutofit/>
          </a:bodyPr>
          <a:lstStyle/>
          <a:p>
            <a:pPr algn="ctr">
              <a:lnSpc>
                <a:spcPct val="90000"/>
              </a:lnSpc>
            </a:pPr>
            <a:r>
              <a:rPr lang="en-US" spc="-100" dirty="0" err="1"/>
              <a:t>Trouglovi</a:t>
            </a:r>
            <a:r>
              <a:rPr lang="en-US" spc="-100" dirty="0"/>
              <a:t> se </a:t>
            </a:r>
            <a:r>
              <a:rPr lang="en-US" spc="-100" dirty="0" err="1"/>
              <a:t>mogu</a:t>
            </a:r>
            <a:r>
              <a:rPr lang="en-US" spc="-100" dirty="0"/>
              <a:t> </a:t>
            </a:r>
            <a:r>
              <a:rPr lang="en-US" spc="-100" dirty="0" err="1"/>
              <a:t>dijeliti</a:t>
            </a:r>
            <a:r>
              <a:rPr lang="sr-Latn-ME" spc="-100" dirty="0"/>
              <a:t> prema</a:t>
            </a:r>
            <a:r>
              <a:rPr lang="en-US" spc="-100" dirty="0"/>
              <a:t> </a:t>
            </a:r>
            <a:r>
              <a:rPr lang="en-US" spc="-100" dirty="0" err="1"/>
              <a:t>dužini</a:t>
            </a:r>
            <a:r>
              <a:rPr lang="en-US" spc="-100" dirty="0"/>
              <a:t> </a:t>
            </a:r>
            <a:r>
              <a:rPr lang="en-US" spc="-100" dirty="0" err="1"/>
              <a:t>stranica</a:t>
            </a:r>
            <a:r>
              <a:rPr lang="en-US" spc="-100" dirty="0"/>
              <a:t>: </a:t>
            </a:r>
            <a:r>
              <a:rPr lang="en-US" spc="-100" dirty="0" err="1"/>
              <a:t>raznostrani</a:t>
            </a:r>
            <a:r>
              <a:rPr lang="en-US" spc="-100" dirty="0"/>
              <a:t>, </a:t>
            </a:r>
            <a:r>
              <a:rPr lang="en-US" spc="-100" dirty="0" err="1"/>
              <a:t>jednakokraki</a:t>
            </a:r>
            <a:r>
              <a:rPr lang="en-US" spc="-100" dirty="0"/>
              <a:t> </a:t>
            </a:r>
            <a:r>
              <a:rPr lang="en-US" spc="-100" dirty="0" err="1"/>
              <a:t>i</a:t>
            </a:r>
            <a:r>
              <a:rPr lang="en-US" spc="-100" dirty="0"/>
              <a:t> </a:t>
            </a:r>
            <a:r>
              <a:rPr lang="en-US" spc="-100" dirty="0" err="1"/>
              <a:t>jednakostranični</a:t>
            </a:r>
            <a:r>
              <a:rPr lang="sr-Latn-ME" spc="-100" dirty="0"/>
              <a:t>.</a:t>
            </a:r>
            <a:br>
              <a:rPr lang="en-US" spc="-100" dirty="0"/>
            </a:br>
            <a:endParaRPr lang="en-US" spc="-100" dirty="0"/>
          </a:p>
        </p:txBody>
      </p:sp>
      <p:grpSp>
        <p:nvGrpSpPr>
          <p:cNvPr id="20" name="Group 19">
            <a:extLst>
              <a:ext uri="{FF2B5EF4-FFF2-40B4-BE49-F238E27FC236}">
                <a16:creationId xmlns:a16="http://schemas.microsoft.com/office/drawing/2014/main" id="{C4E4089E-2454-4227-830F-322AB9D873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65602" y="136477"/>
            <a:ext cx="2088038" cy="719230"/>
            <a:chOff x="4532666" y="505937"/>
            <a:chExt cx="2981730" cy="1027064"/>
          </a:xfrm>
        </p:grpSpPr>
        <p:sp>
          <p:nvSpPr>
            <p:cNvPr id="21" name="Freeform 78">
              <a:extLst>
                <a:ext uri="{FF2B5EF4-FFF2-40B4-BE49-F238E27FC236}">
                  <a16:creationId xmlns:a16="http://schemas.microsoft.com/office/drawing/2014/main" id="{B6795882-4013-42EB-AED8-51FFEEC1954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4532666" y="754398"/>
              <a:ext cx="694205" cy="713383"/>
            </a:xfrm>
            <a:custGeom>
              <a:avLst/>
              <a:gdLst>
                <a:gd name="T0" fmla="*/ 32 w 58"/>
                <a:gd name="T1" fmla="*/ 56 h 60"/>
                <a:gd name="T2" fmla="*/ 24 w 58"/>
                <a:gd name="T3" fmla="*/ 48 h 60"/>
                <a:gd name="T4" fmla="*/ 14 w 58"/>
                <a:gd name="T5" fmla="*/ 36 h 60"/>
                <a:gd name="T6" fmla="*/ 7 w 58"/>
                <a:gd name="T7" fmla="*/ 29 h 60"/>
                <a:gd name="T8" fmla="*/ 1 w 58"/>
                <a:gd name="T9" fmla="*/ 17 h 60"/>
                <a:gd name="T10" fmla="*/ 7 w 58"/>
                <a:gd name="T11" fmla="*/ 4 h 60"/>
                <a:gd name="T12" fmla="*/ 17 w 58"/>
                <a:gd name="T13" fmla="*/ 1 h 60"/>
                <a:gd name="T14" fmla="*/ 29 w 58"/>
                <a:gd name="T15" fmla="*/ 6 h 60"/>
                <a:gd name="T16" fmla="*/ 31 w 58"/>
                <a:gd name="T17" fmla="*/ 8 h 60"/>
                <a:gd name="T18" fmla="*/ 38 w 58"/>
                <a:gd name="T19" fmla="*/ 15 h 60"/>
                <a:gd name="T20" fmla="*/ 44 w 58"/>
                <a:gd name="T21" fmla="*/ 22 h 60"/>
                <a:gd name="T22" fmla="*/ 54 w 58"/>
                <a:gd name="T23" fmla="*/ 33 h 60"/>
                <a:gd name="T24" fmla="*/ 58 w 58"/>
                <a:gd name="T25" fmla="*/ 44 h 60"/>
                <a:gd name="T26" fmla="*/ 53 w 58"/>
                <a:gd name="T27" fmla="*/ 54 h 60"/>
                <a:gd name="T28" fmla="*/ 42 w 58"/>
                <a:gd name="T29" fmla="*/ 60 h 60"/>
                <a:gd name="T30" fmla="*/ 32 w 58"/>
                <a:gd name="T31" fmla="*/ 5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0">
                  <a:moveTo>
                    <a:pt x="32" y="56"/>
                  </a:moveTo>
                  <a:cubicBezTo>
                    <a:pt x="30" y="54"/>
                    <a:pt x="31" y="55"/>
                    <a:pt x="24" y="48"/>
                  </a:cubicBezTo>
                  <a:cubicBezTo>
                    <a:pt x="17" y="40"/>
                    <a:pt x="14" y="36"/>
                    <a:pt x="14" y="36"/>
                  </a:cubicBezTo>
                  <a:cubicBezTo>
                    <a:pt x="8" y="30"/>
                    <a:pt x="14" y="37"/>
                    <a:pt x="7" y="29"/>
                  </a:cubicBezTo>
                  <a:cubicBezTo>
                    <a:pt x="3" y="24"/>
                    <a:pt x="1" y="20"/>
                    <a:pt x="1" y="17"/>
                  </a:cubicBezTo>
                  <a:cubicBezTo>
                    <a:pt x="0" y="13"/>
                    <a:pt x="3" y="9"/>
                    <a:pt x="7" y="4"/>
                  </a:cubicBezTo>
                  <a:cubicBezTo>
                    <a:pt x="10" y="2"/>
                    <a:pt x="13" y="0"/>
                    <a:pt x="17" y="1"/>
                  </a:cubicBezTo>
                  <a:cubicBezTo>
                    <a:pt x="21" y="1"/>
                    <a:pt x="25" y="3"/>
                    <a:pt x="29" y="6"/>
                  </a:cubicBezTo>
                  <a:cubicBezTo>
                    <a:pt x="31" y="8"/>
                    <a:pt x="31" y="8"/>
                    <a:pt x="31" y="8"/>
                  </a:cubicBezTo>
                  <a:cubicBezTo>
                    <a:pt x="33" y="11"/>
                    <a:pt x="37" y="15"/>
                    <a:pt x="38" y="15"/>
                  </a:cubicBezTo>
                  <a:cubicBezTo>
                    <a:pt x="42" y="20"/>
                    <a:pt x="40" y="18"/>
                    <a:pt x="44" y="22"/>
                  </a:cubicBezTo>
                  <a:cubicBezTo>
                    <a:pt x="51" y="29"/>
                    <a:pt x="50" y="29"/>
                    <a:pt x="54" y="33"/>
                  </a:cubicBezTo>
                  <a:cubicBezTo>
                    <a:pt x="57" y="37"/>
                    <a:pt x="58" y="40"/>
                    <a:pt x="58" y="44"/>
                  </a:cubicBezTo>
                  <a:cubicBezTo>
                    <a:pt x="58" y="47"/>
                    <a:pt x="56" y="50"/>
                    <a:pt x="53" y="54"/>
                  </a:cubicBezTo>
                  <a:cubicBezTo>
                    <a:pt x="49" y="58"/>
                    <a:pt x="45" y="60"/>
                    <a:pt x="42" y="60"/>
                  </a:cubicBezTo>
                  <a:cubicBezTo>
                    <a:pt x="39" y="60"/>
                    <a:pt x="36" y="59"/>
                    <a:pt x="32" y="56"/>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2" name="Freeform 79">
              <a:extLst>
                <a:ext uri="{FF2B5EF4-FFF2-40B4-BE49-F238E27FC236}">
                  <a16:creationId xmlns:a16="http://schemas.microsoft.com/office/drawing/2014/main" id="{EAC7DF46-0151-4635-B8AA-C38145ED1D6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5791465" y="505937"/>
              <a:ext cx="587404" cy="943792"/>
            </a:xfrm>
            <a:custGeom>
              <a:avLst/>
              <a:gdLst>
                <a:gd name="T0" fmla="*/ 15 w 49"/>
                <a:gd name="T1" fmla="*/ 65 h 79"/>
                <a:gd name="T2" fmla="*/ 12 w 49"/>
                <a:gd name="T3" fmla="*/ 54 h 79"/>
                <a:gd name="T4" fmla="*/ 8 w 49"/>
                <a:gd name="T5" fmla="*/ 33 h 79"/>
                <a:gd name="T6" fmla="*/ 38 w 49"/>
                <a:gd name="T7" fmla="*/ 24 h 79"/>
                <a:gd name="T8" fmla="*/ 45 w 49"/>
                <a:gd name="T9" fmla="*/ 70 h 79"/>
                <a:gd name="T10" fmla="*/ 15 w 49"/>
                <a:gd name="T11" fmla="*/ 65 h 79"/>
              </a:gdLst>
              <a:ahLst/>
              <a:cxnLst>
                <a:cxn ang="0">
                  <a:pos x="T0" y="T1"/>
                </a:cxn>
                <a:cxn ang="0">
                  <a:pos x="T2" y="T3"/>
                </a:cxn>
                <a:cxn ang="0">
                  <a:pos x="T4" y="T5"/>
                </a:cxn>
                <a:cxn ang="0">
                  <a:pos x="T6" y="T7"/>
                </a:cxn>
                <a:cxn ang="0">
                  <a:pos x="T8" y="T9"/>
                </a:cxn>
                <a:cxn ang="0">
                  <a:pos x="T10" y="T11"/>
                </a:cxn>
              </a:cxnLst>
              <a:rect l="0" t="0" r="r" b="b"/>
              <a:pathLst>
                <a:path w="49" h="79">
                  <a:moveTo>
                    <a:pt x="15" y="65"/>
                  </a:moveTo>
                  <a:cubicBezTo>
                    <a:pt x="14" y="59"/>
                    <a:pt x="13" y="58"/>
                    <a:pt x="12" y="54"/>
                  </a:cubicBezTo>
                  <a:cubicBezTo>
                    <a:pt x="11" y="45"/>
                    <a:pt x="10" y="40"/>
                    <a:pt x="8" y="33"/>
                  </a:cubicBezTo>
                  <a:cubicBezTo>
                    <a:pt x="0" y="9"/>
                    <a:pt x="34" y="0"/>
                    <a:pt x="38" y="24"/>
                  </a:cubicBezTo>
                  <a:cubicBezTo>
                    <a:pt x="43" y="43"/>
                    <a:pt x="49" y="60"/>
                    <a:pt x="45" y="70"/>
                  </a:cubicBezTo>
                  <a:cubicBezTo>
                    <a:pt x="38" y="77"/>
                    <a:pt x="19" y="79"/>
                    <a:pt x="15" y="65"/>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3" name="Freeform 85">
              <a:extLst>
                <a:ext uri="{FF2B5EF4-FFF2-40B4-BE49-F238E27FC236}">
                  <a16:creationId xmlns:a16="http://schemas.microsoft.com/office/drawing/2014/main" id="{AFCE9351-12EE-4297-9B83-C79712116E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00114">
              <a:off x="7087193" y="757585"/>
              <a:ext cx="427203" cy="775416"/>
            </a:xfrm>
            <a:custGeom>
              <a:avLst/>
              <a:gdLst>
                <a:gd name="T0" fmla="*/ 36 w 36"/>
                <a:gd name="T1" fmla="*/ 15 h 65"/>
                <a:gd name="T2" fmla="*/ 34 w 36"/>
                <a:gd name="T3" fmla="*/ 5 h 65"/>
                <a:gd name="T4" fmla="*/ 28 w 36"/>
                <a:gd name="T5" fmla="*/ 1 h 65"/>
                <a:gd name="T6" fmla="*/ 23 w 36"/>
                <a:gd name="T7" fmla="*/ 0 h 65"/>
                <a:gd name="T8" fmla="*/ 13 w 36"/>
                <a:gd name="T9" fmla="*/ 1 h 65"/>
                <a:gd name="T10" fmla="*/ 7 w 36"/>
                <a:gd name="T11" fmla="*/ 9 h 65"/>
                <a:gd name="T12" fmla="*/ 4 w 36"/>
                <a:gd name="T13" fmla="*/ 19 h 65"/>
                <a:gd name="T14" fmla="*/ 0 w 36"/>
                <a:gd name="T15" fmla="*/ 44 h 65"/>
                <a:gd name="T16" fmla="*/ 1 w 36"/>
                <a:gd name="T17" fmla="*/ 58 h 65"/>
                <a:gd name="T18" fmla="*/ 8 w 36"/>
                <a:gd name="T19" fmla="*/ 64 h 65"/>
                <a:gd name="T20" fmla="*/ 16 w 36"/>
                <a:gd name="T21" fmla="*/ 65 h 65"/>
                <a:gd name="T22" fmla="*/ 25 w 36"/>
                <a:gd name="T23" fmla="*/ 63 h 65"/>
                <a:gd name="T24" fmla="*/ 31 w 36"/>
                <a:gd name="T25" fmla="*/ 55 h 65"/>
                <a:gd name="T26" fmla="*/ 34 w 36"/>
                <a:gd name="T27" fmla="*/ 40 h 65"/>
                <a:gd name="T28" fmla="*/ 36 w 36"/>
                <a:gd name="T29" fmla="*/ 1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65">
                  <a:moveTo>
                    <a:pt x="36" y="15"/>
                  </a:moveTo>
                  <a:cubicBezTo>
                    <a:pt x="36" y="10"/>
                    <a:pt x="35" y="7"/>
                    <a:pt x="34" y="5"/>
                  </a:cubicBezTo>
                  <a:cubicBezTo>
                    <a:pt x="33" y="3"/>
                    <a:pt x="31" y="2"/>
                    <a:pt x="28" y="1"/>
                  </a:cubicBezTo>
                  <a:cubicBezTo>
                    <a:pt x="27" y="1"/>
                    <a:pt x="25" y="1"/>
                    <a:pt x="23" y="0"/>
                  </a:cubicBezTo>
                  <a:cubicBezTo>
                    <a:pt x="19" y="0"/>
                    <a:pt x="16" y="0"/>
                    <a:pt x="13" y="1"/>
                  </a:cubicBezTo>
                  <a:cubicBezTo>
                    <a:pt x="11" y="2"/>
                    <a:pt x="9" y="4"/>
                    <a:pt x="7" y="9"/>
                  </a:cubicBezTo>
                  <a:cubicBezTo>
                    <a:pt x="6" y="13"/>
                    <a:pt x="5" y="17"/>
                    <a:pt x="4" y="19"/>
                  </a:cubicBezTo>
                  <a:cubicBezTo>
                    <a:pt x="2" y="29"/>
                    <a:pt x="0" y="44"/>
                    <a:pt x="0" y="44"/>
                  </a:cubicBezTo>
                  <a:cubicBezTo>
                    <a:pt x="0" y="50"/>
                    <a:pt x="0" y="55"/>
                    <a:pt x="1" y="58"/>
                  </a:cubicBezTo>
                  <a:cubicBezTo>
                    <a:pt x="2" y="61"/>
                    <a:pt x="5" y="63"/>
                    <a:pt x="8" y="64"/>
                  </a:cubicBezTo>
                  <a:cubicBezTo>
                    <a:pt x="11" y="65"/>
                    <a:pt x="13" y="65"/>
                    <a:pt x="16" y="65"/>
                  </a:cubicBezTo>
                  <a:cubicBezTo>
                    <a:pt x="19" y="65"/>
                    <a:pt x="22" y="64"/>
                    <a:pt x="25" y="63"/>
                  </a:cubicBezTo>
                  <a:cubicBezTo>
                    <a:pt x="28" y="61"/>
                    <a:pt x="30" y="59"/>
                    <a:pt x="31" y="55"/>
                  </a:cubicBezTo>
                  <a:cubicBezTo>
                    <a:pt x="32" y="50"/>
                    <a:pt x="31" y="54"/>
                    <a:pt x="34" y="40"/>
                  </a:cubicBezTo>
                  <a:lnTo>
                    <a:pt x="36" y="1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pic>
        <p:nvPicPr>
          <p:cNvPr id="5" name="Content Placeholder 4" descr="A close up of a logo&#10;&#10;Description automatically generated">
            <a:extLst>
              <a:ext uri="{FF2B5EF4-FFF2-40B4-BE49-F238E27FC236}">
                <a16:creationId xmlns:a16="http://schemas.microsoft.com/office/drawing/2014/main" id="{99475D3F-8CB6-4313-84AC-8FE3B6FCF06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66884" y="720001"/>
            <a:ext cx="1882681" cy="2524669"/>
          </a:xfrm>
          <a:custGeom>
            <a:avLst/>
            <a:gdLst/>
            <a:ahLst/>
            <a:cxnLst/>
            <a:rect l="l" t="t" r="r" b="b"/>
            <a:pathLst>
              <a:path w="2327399" h="2524669">
                <a:moveTo>
                  <a:pt x="0" y="0"/>
                </a:moveTo>
                <a:lnTo>
                  <a:pt x="2327399" y="0"/>
                </a:lnTo>
                <a:lnTo>
                  <a:pt x="2327399" y="2524669"/>
                </a:lnTo>
                <a:lnTo>
                  <a:pt x="0" y="2524669"/>
                </a:lnTo>
                <a:close/>
              </a:path>
            </a:pathLst>
          </a:custGeom>
        </p:spPr>
      </p:pic>
      <p:pic>
        <p:nvPicPr>
          <p:cNvPr id="7" name="Picture 6" descr="A close up of a tripod&#10;&#10;Description automatically generated">
            <a:extLst>
              <a:ext uri="{FF2B5EF4-FFF2-40B4-BE49-F238E27FC236}">
                <a16:creationId xmlns:a16="http://schemas.microsoft.com/office/drawing/2014/main" id="{2E464D5F-BBEC-4296-90CA-A0A359A9A2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1924" y="828333"/>
            <a:ext cx="2327400" cy="2308004"/>
          </a:xfrm>
          <a:custGeom>
            <a:avLst/>
            <a:gdLst/>
            <a:ahLst/>
            <a:cxnLst/>
            <a:rect l="l" t="t" r="r" b="b"/>
            <a:pathLst>
              <a:path w="2327400" h="2524669">
                <a:moveTo>
                  <a:pt x="0" y="0"/>
                </a:moveTo>
                <a:lnTo>
                  <a:pt x="2327400" y="0"/>
                </a:lnTo>
                <a:lnTo>
                  <a:pt x="2327400" y="2524669"/>
                </a:lnTo>
                <a:lnTo>
                  <a:pt x="0" y="2524669"/>
                </a:lnTo>
                <a:close/>
              </a:path>
            </a:pathLst>
          </a:custGeom>
        </p:spPr>
      </p:pic>
      <p:grpSp>
        <p:nvGrpSpPr>
          <p:cNvPr id="25" name="Group 24">
            <a:extLst>
              <a:ext uri="{FF2B5EF4-FFF2-40B4-BE49-F238E27FC236}">
                <a16:creationId xmlns:a16="http://schemas.microsoft.com/office/drawing/2014/main" id="{A76B9236-A7DE-4153-A6C7-09D97EF9E11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17357" y="5646022"/>
            <a:ext cx="2117174" cy="588806"/>
            <a:chOff x="4549904" y="5078157"/>
            <a:chExt cx="3023338" cy="840818"/>
          </a:xfrm>
        </p:grpSpPr>
        <p:sp>
          <p:nvSpPr>
            <p:cNvPr id="26" name="Freeform 80">
              <a:extLst>
                <a:ext uri="{FF2B5EF4-FFF2-40B4-BE49-F238E27FC236}">
                  <a16:creationId xmlns:a16="http://schemas.microsoft.com/office/drawing/2014/main" id="{66CF5538-BF6C-4A04-A378-87B2401E74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5690691" y="5352589"/>
              <a:ext cx="749228" cy="383544"/>
            </a:xfrm>
            <a:custGeom>
              <a:avLst/>
              <a:gdLst>
                <a:gd name="T0" fmla="*/ 53 w 66"/>
                <a:gd name="T1" fmla="*/ 33 h 34"/>
                <a:gd name="T2" fmla="*/ 39 w 66"/>
                <a:gd name="T3" fmla="*/ 33 h 34"/>
                <a:gd name="T4" fmla="*/ 21 w 66"/>
                <a:gd name="T5" fmla="*/ 33 h 34"/>
                <a:gd name="T6" fmla="*/ 12 w 66"/>
                <a:gd name="T7" fmla="*/ 32 h 34"/>
                <a:gd name="T8" fmla="*/ 3 w 66"/>
                <a:gd name="T9" fmla="*/ 28 h 34"/>
                <a:gd name="T10" fmla="*/ 0 w 66"/>
                <a:gd name="T11" fmla="*/ 21 h 34"/>
                <a:gd name="T12" fmla="*/ 0 w 66"/>
                <a:gd name="T13" fmla="*/ 16 h 34"/>
                <a:gd name="T14" fmla="*/ 3 w 66"/>
                <a:gd name="T15" fmla="*/ 7 h 34"/>
                <a:gd name="T16" fmla="*/ 11 w 66"/>
                <a:gd name="T17" fmla="*/ 3 h 34"/>
                <a:gd name="T18" fmla="*/ 23 w 66"/>
                <a:gd name="T19" fmla="*/ 2 h 34"/>
                <a:gd name="T20" fmla="*/ 43 w 66"/>
                <a:gd name="T21" fmla="*/ 0 h 34"/>
                <a:gd name="T22" fmla="*/ 48 w 66"/>
                <a:gd name="T23" fmla="*/ 0 h 34"/>
                <a:gd name="T24" fmla="*/ 62 w 66"/>
                <a:gd name="T25" fmla="*/ 4 h 34"/>
                <a:gd name="T26" fmla="*/ 66 w 66"/>
                <a:gd name="T27" fmla="*/ 13 h 34"/>
                <a:gd name="T28" fmla="*/ 66 w 66"/>
                <a:gd name="T29" fmla="*/ 20 h 34"/>
                <a:gd name="T30" fmla="*/ 62 w 66"/>
                <a:gd name="T31" fmla="*/ 29 h 34"/>
                <a:gd name="T32" fmla="*/ 53 w 66"/>
                <a:gd name="T33"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34">
                  <a:moveTo>
                    <a:pt x="53" y="33"/>
                  </a:moveTo>
                  <a:cubicBezTo>
                    <a:pt x="47" y="33"/>
                    <a:pt x="53" y="34"/>
                    <a:pt x="39" y="33"/>
                  </a:cubicBezTo>
                  <a:cubicBezTo>
                    <a:pt x="24" y="33"/>
                    <a:pt x="21" y="33"/>
                    <a:pt x="21" y="33"/>
                  </a:cubicBezTo>
                  <a:cubicBezTo>
                    <a:pt x="12" y="32"/>
                    <a:pt x="12" y="32"/>
                    <a:pt x="12" y="32"/>
                  </a:cubicBezTo>
                  <a:cubicBezTo>
                    <a:pt x="7" y="31"/>
                    <a:pt x="4" y="30"/>
                    <a:pt x="3" y="28"/>
                  </a:cubicBezTo>
                  <a:cubicBezTo>
                    <a:pt x="1" y="26"/>
                    <a:pt x="0" y="24"/>
                    <a:pt x="0" y="21"/>
                  </a:cubicBezTo>
                  <a:cubicBezTo>
                    <a:pt x="0" y="21"/>
                    <a:pt x="0" y="19"/>
                    <a:pt x="0" y="16"/>
                  </a:cubicBezTo>
                  <a:cubicBezTo>
                    <a:pt x="0" y="13"/>
                    <a:pt x="1" y="10"/>
                    <a:pt x="3" y="7"/>
                  </a:cubicBezTo>
                  <a:cubicBezTo>
                    <a:pt x="4" y="5"/>
                    <a:pt x="7" y="3"/>
                    <a:pt x="11" y="3"/>
                  </a:cubicBezTo>
                  <a:cubicBezTo>
                    <a:pt x="16" y="2"/>
                    <a:pt x="20" y="2"/>
                    <a:pt x="23" y="2"/>
                  </a:cubicBezTo>
                  <a:cubicBezTo>
                    <a:pt x="32" y="1"/>
                    <a:pt x="37" y="0"/>
                    <a:pt x="43" y="0"/>
                  </a:cubicBezTo>
                  <a:cubicBezTo>
                    <a:pt x="48" y="0"/>
                    <a:pt x="48" y="0"/>
                    <a:pt x="48" y="0"/>
                  </a:cubicBezTo>
                  <a:cubicBezTo>
                    <a:pt x="54" y="1"/>
                    <a:pt x="59" y="3"/>
                    <a:pt x="62" y="4"/>
                  </a:cubicBezTo>
                  <a:cubicBezTo>
                    <a:pt x="65" y="6"/>
                    <a:pt x="66" y="9"/>
                    <a:pt x="66" y="13"/>
                  </a:cubicBezTo>
                  <a:cubicBezTo>
                    <a:pt x="66" y="15"/>
                    <a:pt x="66" y="17"/>
                    <a:pt x="66" y="20"/>
                  </a:cubicBezTo>
                  <a:cubicBezTo>
                    <a:pt x="65" y="23"/>
                    <a:pt x="64" y="26"/>
                    <a:pt x="62" y="29"/>
                  </a:cubicBezTo>
                  <a:cubicBezTo>
                    <a:pt x="60" y="31"/>
                    <a:pt x="57" y="32"/>
                    <a:pt x="53" y="3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7" name="Freeform 84">
              <a:extLst>
                <a:ext uri="{FF2B5EF4-FFF2-40B4-BE49-F238E27FC236}">
                  <a16:creationId xmlns:a16="http://schemas.microsoft.com/office/drawing/2014/main" id="{6939BDDA-EB16-4A77-8CA5-9D25AF176B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6274527">
              <a:off x="6910134" y="5062687"/>
              <a:ext cx="647637" cy="678578"/>
            </a:xfrm>
            <a:custGeom>
              <a:avLst/>
              <a:gdLst>
                <a:gd name="T0" fmla="*/ 4 w 57"/>
                <a:gd name="T1" fmla="*/ 34 h 60"/>
                <a:gd name="T2" fmla="*/ 17 w 57"/>
                <a:gd name="T3" fmla="*/ 18 h 60"/>
                <a:gd name="T4" fmla="*/ 26 w 57"/>
                <a:gd name="T5" fmla="*/ 8 h 60"/>
                <a:gd name="T6" fmla="*/ 29 w 57"/>
                <a:gd name="T7" fmla="*/ 5 h 60"/>
                <a:gd name="T8" fmla="*/ 41 w 57"/>
                <a:gd name="T9" fmla="*/ 0 h 60"/>
                <a:gd name="T10" fmla="*/ 51 w 57"/>
                <a:gd name="T11" fmla="*/ 6 h 60"/>
                <a:gd name="T12" fmla="*/ 56 w 57"/>
                <a:gd name="T13" fmla="*/ 16 h 60"/>
                <a:gd name="T14" fmla="*/ 51 w 57"/>
                <a:gd name="T15" fmla="*/ 28 h 60"/>
                <a:gd name="T16" fmla="*/ 29 w 57"/>
                <a:gd name="T17" fmla="*/ 53 h 60"/>
                <a:gd name="T18" fmla="*/ 17 w 57"/>
                <a:gd name="T19" fmla="*/ 59 h 60"/>
                <a:gd name="T20" fmla="*/ 5 w 57"/>
                <a:gd name="T21" fmla="*/ 54 h 60"/>
                <a:gd name="T22" fmla="*/ 0 w 57"/>
                <a:gd name="T23" fmla="*/ 45 h 60"/>
                <a:gd name="T24" fmla="*/ 4 w 57"/>
                <a:gd name="T25"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 h="60">
                  <a:moveTo>
                    <a:pt x="4" y="34"/>
                  </a:moveTo>
                  <a:cubicBezTo>
                    <a:pt x="5" y="33"/>
                    <a:pt x="17" y="18"/>
                    <a:pt x="17" y="18"/>
                  </a:cubicBezTo>
                  <a:cubicBezTo>
                    <a:pt x="21" y="14"/>
                    <a:pt x="24" y="10"/>
                    <a:pt x="26" y="8"/>
                  </a:cubicBezTo>
                  <a:cubicBezTo>
                    <a:pt x="29" y="5"/>
                    <a:pt x="29" y="5"/>
                    <a:pt x="29" y="5"/>
                  </a:cubicBezTo>
                  <a:cubicBezTo>
                    <a:pt x="34" y="2"/>
                    <a:pt x="38" y="0"/>
                    <a:pt x="41" y="0"/>
                  </a:cubicBezTo>
                  <a:cubicBezTo>
                    <a:pt x="44" y="1"/>
                    <a:pt x="47" y="2"/>
                    <a:pt x="51" y="6"/>
                  </a:cubicBezTo>
                  <a:cubicBezTo>
                    <a:pt x="55" y="10"/>
                    <a:pt x="57" y="13"/>
                    <a:pt x="56" y="16"/>
                  </a:cubicBezTo>
                  <a:cubicBezTo>
                    <a:pt x="56" y="19"/>
                    <a:pt x="54" y="23"/>
                    <a:pt x="51" y="28"/>
                  </a:cubicBezTo>
                  <a:cubicBezTo>
                    <a:pt x="51" y="28"/>
                    <a:pt x="33" y="48"/>
                    <a:pt x="29" y="53"/>
                  </a:cubicBezTo>
                  <a:cubicBezTo>
                    <a:pt x="25" y="57"/>
                    <a:pt x="21" y="59"/>
                    <a:pt x="17" y="59"/>
                  </a:cubicBezTo>
                  <a:cubicBezTo>
                    <a:pt x="13" y="60"/>
                    <a:pt x="9" y="58"/>
                    <a:pt x="5" y="54"/>
                  </a:cubicBezTo>
                  <a:cubicBezTo>
                    <a:pt x="2" y="51"/>
                    <a:pt x="0" y="48"/>
                    <a:pt x="0" y="45"/>
                  </a:cubicBezTo>
                  <a:cubicBezTo>
                    <a:pt x="0" y="42"/>
                    <a:pt x="2" y="38"/>
                    <a:pt x="4" y="3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8" name="Freeform 87">
              <a:extLst>
                <a:ext uri="{FF2B5EF4-FFF2-40B4-BE49-F238E27FC236}">
                  <a16:creationId xmlns:a16="http://schemas.microsoft.com/office/drawing/2014/main" id="{F8420009-5C83-4606-A57B-C54FCADDC6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4430858">
              <a:off x="4571743" y="5071596"/>
              <a:ext cx="626472" cy="670149"/>
            </a:xfrm>
            <a:custGeom>
              <a:avLst/>
              <a:gdLst>
                <a:gd name="T0" fmla="*/ 0 w 55"/>
                <a:gd name="T1" fmla="*/ 17 h 59"/>
                <a:gd name="T2" fmla="*/ 1 w 55"/>
                <a:gd name="T3" fmla="*/ 11 h 59"/>
                <a:gd name="T4" fmla="*/ 4 w 55"/>
                <a:gd name="T5" fmla="*/ 6 h 59"/>
                <a:gd name="T6" fmla="*/ 7 w 55"/>
                <a:gd name="T7" fmla="*/ 4 h 59"/>
                <a:gd name="T8" fmla="*/ 14 w 55"/>
                <a:gd name="T9" fmla="*/ 0 h 59"/>
                <a:gd name="T10" fmla="*/ 23 w 55"/>
                <a:gd name="T11" fmla="*/ 3 h 59"/>
                <a:gd name="T12" fmla="*/ 31 w 55"/>
                <a:gd name="T13" fmla="*/ 11 h 59"/>
                <a:gd name="T14" fmla="*/ 38 w 55"/>
                <a:gd name="T15" fmla="*/ 20 h 59"/>
                <a:gd name="T16" fmla="*/ 48 w 55"/>
                <a:gd name="T17" fmla="*/ 31 h 59"/>
                <a:gd name="T18" fmla="*/ 55 w 55"/>
                <a:gd name="T19" fmla="*/ 43 h 59"/>
                <a:gd name="T20" fmla="*/ 49 w 55"/>
                <a:gd name="T21" fmla="*/ 55 h 59"/>
                <a:gd name="T22" fmla="*/ 38 w 55"/>
                <a:gd name="T23" fmla="*/ 59 h 59"/>
                <a:gd name="T24" fmla="*/ 33 w 55"/>
                <a:gd name="T25" fmla="*/ 58 h 59"/>
                <a:gd name="T26" fmla="*/ 26 w 55"/>
                <a:gd name="T27" fmla="*/ 53 h 59"/>
                <a:gd name="T28" fmla="*/ 5 w 55"/>
                <a:gd name="T29" fmla="*/ 27 h 59"/>
                <a:gd name="T30" fmla="*/ 0 w 55"/>
                <a:gd name="T3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5" h="59">
                  <a:moveTo>
                    <a:pt x="0" y="17"/>
                  </a:moveTo>
                  <a:cubicBezTo>
                    <a:pt x="0" y="14"/>
                    <a:pt x="0" y="12"/>
                    <a:pt x="1" y="11"/>
                  </a:cubicBezTo>
                  <a:cubicBezTo>
                    <a:pt x="2" y="9"/>
                    <a:pt x="3" y="8"/>
                    <a:pt x="4" y="6"/>
                  </a:cubicBezTo>
                  <a:cubicBezTo>
                    <a:pt x="6" y="5"/>
                    <a:pt x="7" y="4"/>
                    <a:pt x="7" y="4"/>
                  </a:cubicBezTo>
                  <a:cubicBezTo>
                    <a:pt x="9" y="2"/>
                    <a:pt x="12" y="1"/>
                    <a:pt x="14" y="0"/>
                  </a:cubicBezTo>
                  <a:cubicBezTo>
                    <a:pt x="17" y="0"/>
                    <a:pt x="20" y="1"/>
                    <a:pt x="23" y="3"/>
                  </a:cubicBezTo>
                  <a:cubicBezTo>
                    <a:pt x="26" y="4"/>
                    <a:pt x="29" y="7"/>
                    <a:pt x="31" y="11"/>
                  </a:cubicBezTo>
                  <a:cubicBezTo>
                    <a:pt x="38" y="20"/>
                    <a:pt x="38" y="20"/>
                    <a:pt x="38" y="20"/>
                  </a:cubicBezTo>
                  <a:cubicBezTo>
                    <a:pt x="48" y="31"/>
                    <a:pt x="48" y="31"/>
                    <a:pt x="48" y="31"/>
                  </a:cubicBezTo>
                  <a:cubicBezTo>
                    <a:pt x="52" y="36"/>
                    <a:pt x="54" y="40"/>
                    <a:pt x="55" y="43"/>
                  </a:cubicBezTo>
                  <a:cubicBezTo>
                    <a:pt x="55" y="47"/>
                    <a:pt x="54" y="52"/>
                    <a:pt x="49" y="55"/>
                  </a:cubicBezTo>
                  <a:cubicBezTo>
                    <a:pt x="45" y="58"/>
                    <a:pt x="41" y="59"/>
                    <a:pt x="38" y="59"/>
                  </a:cubicBezTo>
                  <a:cubicBezTo>
                    <a:pt x="37" y="59"/>
                    <a:pt x="35" y="59"/>
                    <a:pt x="33" y="58"/>
                  </a:cubicBezTo>
                  <a:cubicBezTo>
                    <a:pt x="31" y="57"/>
                    <a:pt x="29" y="55"/>
                    <a:pt x="26" y="53"/>
                  </a:cubicBezTo>
                  <a:cubicBezTo>
                    <a:pt x="23" y="50"/>
                    <a:pt x="5" y="27"/>
                    <a:pt x="5" y="27"/>
                  </a:cubicBezTo>
                  <a:cubicBezTo>
                    <a:pt x="2" y="23"/>
                    <a:pt x="0" y="19"/>
                    <a:pt x="0" y="17"/>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pic>
        <p:nvPicPr>
          <p:cNvPr id="9" name="Picture 8">
            <a:extLst>
              <a:ext uri="{FF2B5EF4-FFF2-40B4-BE49-F238E27FC236}">
                <a16:creationId xmlns:a16="http://schemas.microsoft.com/office/drawing/2014/main" id="{0C553359-9E93-4215-945D-2428481B2C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64852" y="3604669"/>
            <a:ext cx="2774143" cy="2524669"/>
          </a:xfrm>
          <a:custGeom>
            <a:avLst/>
            <a:gdLst/>
            <a:ahLst/>
            <a:cxnLst/>
            <a:rect l="l" t="t" r="r" b="b"/>
            <a:pathLst>
              <a:path w="5014800" h="2524669">
                <a:moveTo>
                  <a:pt x="0" y="0"/>
                </a:moveTo>
                <a:lnTo>
                  <a:pt x="5014800" y="0"/>
                </a:lnTo>
                <a:lnTo>
                  <a:pt x="5014800" y="2524669"/>
                </a:lnTo>
                <a:lnTo>
                  <a:pt x="0" y="2524669"/>
                </a:lnTo>
                <a:close/>
              </a:path>
            </a:pathLst>
          </a:custGeom>
        </p:spPr>
      </p:pic>
    </p:spTree>
    <p:extLst>
      <p:ext uri="{BB962C8B-B14F-4D97-AF65-F5344CB8AC3E}">
        <p14:creationId xmlns:p14="http://schemas.microsoft.com/office/powerpoint/2010/main" val="19639381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E06F0204-3244-41B2-8D38-7329E1A595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B1EC2F9-83BD-46B3-B70D-029CEA88F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C62938-8926-4E45-A778-C1B54D350713}"/>
              </a:ext>
            </a:extLst>
          </p:cNvPr>
          <p:cNvSpPr>
            <a:spLocks noGrp="1"/>
          </p:cNvSpPr>
          <p:nvPr>
            <p:ph type="title"/>
          </p:nvPr>
        </p:nvSpPr>
        <p:spPr>
          <a:xfrm>
            <a:off x="653193" y="1493723"/>
            <a:ext cx="5015638" cy="3005984"/>
          </a:xfrm>
        </p:spPr>
        <p:txBody>
          <a:bodyPr vert="horz" wrap="square" lIns="0" tIns="0" rIns="0" bIns="0" rtlCol="0" anchor="b" anchorCtr="0">
            <a:normAutofit/>
          </a:bodyPr>
          <a:lstStyle/>
          <a:p>
            <a:pPr algn="ctr">
              <a:lnSpc>
                <a:spcPct val="90000"/>
              </a:lnSpc>
            </a:pPr>
            <a:r>
              <a:rPr lang="en-US" spc="-100" dirty="0" err="1"/>
              <a:t>Trouglovi</a:t>
            </a:r>
            <a:r>
              <a:rPr lang="en-US" spc="-100" dirty="0"/>
              <a:t> s</a:t>
            </a:r>
            <a:r>
              <a:rPr lang="sr-Latn-ME" spc="-100" dirty="0"/>
              <a:t>e </a:t>
            </a:r>
            <a:r>
              <a:rPr lang="en-US" spc="-100" dirty="0"/>
              <a:t>mog</a:t>
            </a:r>
            <a:r>
              <a:rPr lang="sr-Latn-ME" spc="-100" dirty="0"/>
              <a:t>u</a:t>
            </a:r>
            <a:r>
              <a:rPr lang="en-US" spc="-100" dirty="0"/>
              <a:t> </a:t>
            </a:r>
            <a:r>
              <a:rPr lang="en-US" spc="-100" dirty="0" err="1"/>
              <a:t>dijeliti</a:t>
            </a:r>
            <a:r>
              <a:rPr lang="en-US" spc="-100" dirty="0"/>
              <a:t> </a:t>
            </a:r>
            <a:r>
              <a:rPr lang="en-US" spc="-100" dirty="0" err="1"/>
              <a:t>i</a:t>
            </a:r>
            <a:r>
              <a:rPr lang="en-US" spc="-100" dirty="0"/>
              <a:t> </a:t>
            </a:r>
            <a:r>
              <a:rPr lang="en-US" spc="-100" dirty="0" err="1"/>
              <a:t>prema</a:t>
            </a:r>
            <a:r>
              <a:rPr lang="en-US" spc="-100" dirty="0"/>
              <a:t> </a:t>
            </a:r>
            <a:r>
              <a:rPr lang="en-US" spc="-100" dirty="0" err="1"/>
              <a:t>vrsti</a:t>
            </a:r>
            <a:r>
              <a:rPr lang="en-US" spc="-100" dirty="0"/>
              <a:t> </a:t>
            </a:r>
            <a:r>
              <a:rPr lang="en-US" spc="-100" dirty="0" err="1"/>
              <a:t>uglova</a:t>
            </a:r>
            <a:r>
              <a:rPr lang="sr-Latn-ME" spc="-100" dirty="0"/>
              <a:t> u trouglu</a:t>
            </a:r>
            <a:r>
              <a:rPr lang="en-US" spc="-100" dirty="0"/>
              <a:t>: </a:t>
            </a:r>
            <a:r>
              <a:rPr lang="en-US" spc="-100" dirty="0" err="1"/>
              <a:t>oštrougli</a:t>
            </a:r>
            <a:r>
              <a:rPr lang="en-US" spc="-100" dirty="0"/>
              <a:t>, </a:t>
            </a:r>
            <a:r>
              <a:rPr lang="en-US" spc="-100" dirty="0" err="1"/>
              <a:t>pravougli</a:t>
            </a:r>
            <a:r>
              <a:rPr lang="en-US" spc="-100" dirty="0"/>
              <a:t>, </a:t>
            </a:r>
            <a:r>
              <a:rPr lang="en-US" spc="-100" dirty="0" err="1"/>
              <a:t>tupougli</a:t>
            </a:r>
            <a:r>
              <a:rPr lang="sr-Latn-ME" spc="-100" dirty="0"/>
              <a:t>.</a:t>
            </a:r>
            <a:endParaRPr lang="en-US" spc="-100" dirty="0"/>
          </a:p>
        </p:txBody>
      </p:sp>
      <p:sp useBgFill="1">
        <p:nvSpPr>
          <p:cNvPr id="20" name="Freeform: Shape 19">
            <a:extLst>
              <a:ext uri="{FF2B5EF4-FFF2-40B4-BE49-F238E27FC236}">
                <a16:creationId xmlns:a16="http://schemas.microsoft.com/office/drawing/2014/main" id="{84DFCA82-2E7D-4D6D-AEA9-A4E70FE20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5867334" y="533335"/>
            <a:ext cx="6858000" cy="5791331"/>
          </a:xfrm>
          <a:custGeom>
            <a:avLst/>
            <a:gdLst>
              <a:gd name="connsiteX0" fmla="*/ 6858000 w 6858000"/>
              <a:gd name="connsiteY0" fmla="*/ 14535 h 5791331"/>
              <a:gd name="connsiteX1" fmla="*/ 6858000 w 6858000"/>
              <a:gd name="connsiteY1" fmla="*/ 5791331 h 5791331"/>
              <a:gd name="connsiteX2" fmla="*/ 0 w 6858000"/>
              <a:gd name="connsiteY2" fmla="*/ 5791330 h 5791331"/>
              <a:gd name="connsiteX3" fmla="*/ 0 w 6858000"/>
              <a:gd name="connsiteY3" fmla="*/ 0 h 5791331"/>
              <a:gd name="connsiteX4" fmla="*/ 145832 w 6858000"/>
              <a:gd name="connsiteY4" fmla="*/ 1175 h 5791331"/>
              <a:gd name="connsiteX5" fmla="*/ 2611132 w 6858000"/>
              <a:gd name="connsiteY5" fmla="*/ 48625 h 5791331"/>
              <a:gd name="connsiteX6" fmla="*/ 6643031 w 6858000"/>
              <a:gd name="connsiteY6" fmla="*/ 15010 h 579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58000" h="5791331">
                <a:moveTo>
                  <a:pt x="6858000" y="14535"/>
                </a:moveTo>
                <a:lnTo>
                  <a:pt x="6858000" y="5791331"/>
                </a:lnTo>
                <a:lnTo>
                  <a:pt x="0" y="5791330"/>
                </a:lnTo>
                <a:lnTo>
                  <a:pt x="0" y="0"/>
                </a:lnTo>
                <a:lnTo>
                  <a:pt x="145832" y="1175"/>
                </a:lnTo>
                <a:cubicBezTo>
                  <a:pt x="886907" y="14750"/>
                  <a:pt x="2228596" y="125101"/>
                  <a:pt x="2611132" y="48625"/>
                </a:cubicBezTo>
                <a:cubicBezTo>
                  <a:pt x="2933352" y="-3056"/>
                  <a:pt x="5032814" y="16325"/>
                  <a:pt x="6643031" y="15010"/>
                </a:cubicBezTo>
                <a:close/>
              </a:path>
            </a:pathLst>
          </a:cu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pic>
        <p:nvPicPr>
          <p:cNvPr id="5" name="Content Placeholder 4" descr="A picture containing game&#10;&#10;Description automatically generated">
            <a:extLst>
              <a:ext uri="{FF2B5EF4-FFF2-40B4-BE49-F238E27FC236}">
                <a16:creationId xmlns:a16="http://schemas.microsoft.com/office/drawing/2014/main" id="{1F2C35FC-03DB-41C1-AA05-4057693B25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81563" y="728663"/>
            <a:ext cx="1951198" cy="2524669"/>
          </a:xfrm>
          <a:custGeom>
            <a:avLst/>
            <a:gdLst/>
            <a:ahLst/>
            <a:cxnLst/>
            <a:rect l="l" t="t" r="r" b="b"/>
            <a:pathLst>
              <a:path w="1961999" h="2524669">
                <a:moveTo>
                  <a:pt x="0" y="0"/>
                </a:moveTo>
                <a:lnTo>
                  <a:pt x="1961999" y="0"/>
                </a:lnTo>
                <a:lnTo>
                  <a:pt x="1961999" y="2524669"/>
                </a:lnTo>
                <a:lnTo>
                  <a:pt x="0" y="2524669"/>
                </a:lnTo>
                <a:close/>
              </a:path>
            </a:pathLst>
          </a:custGeom>
        </p:spPr>
      </p:pic>
      <p:pic>
        <p:nvPicPr>
          <p:cNvPr id="7" name="Picture 6" descr="A close up of a logo&#10;&#10;Description automatically generated">
            <a:extLst>
              <a:ext uri="{FF2B5EF4-FFF2-40B4-BE49-F238E27FC236}">
                <a16:creationId xmlns:a16="http://schemas.microsoft.com/office/drawing/2014/main" id="{42CF1761-33EE-44E9-B432-71FC0517AF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98162" y="1104735"/>
            <a:ext cx="1962001" cy="1772524"/>
          </a:xfrm>
          <a:custGeom>
            <a:avLst/>
            <a:gdLst/>
            <a:ahLst/>
            <a:cxnLst/>
            <a:rect l="l" t="t" r="r" b="b"/>
            <a:pathLst>
              <a:path w="1962001" h="2524669">
                <a:moveTo>
                  <a:pt x="0" y="0"/>
                </a:moveTo>
                <a:lnTo>
                  <a:pt x="1962001" y="0"/>
                </a:lnTo>
                <a:lnTo>
                  <a:pt x="1962001" y="2524669"/>
                </a:lnTo>
                <a:lnTo>
                  <a:pt x="0" y="2524669"/>
                </a:lnTo>
                <a:close/>
              </a:path>
            </a:pathLst>
          </a:custGeom>
        </p:spPr>
      </p:pic>
      <p:pic>
        <p:nvPicPr>
          <p:cNvPr id="9" name="Picture 8" descr="A picture containing umbrella&#10;&#10;Description automatically generated">
            <a:extLst>
              <a:ext uri="{FF2B5EF4-FFF2-40B4-BE49-F238E27FC236}">
                <a16:creationId xmlns:a16="http://schemas.microsoft.com/office/drawing/2014/main" id="{966D80EC-E4A9-45C8-8061-69365C1228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76163" y="3714533"/>
            <a:ext cx="4284000" cy="2322267"/>
          </a:xfrm>
          <a:custGeom>
            <a:avLst/>
            <a:gdLst/>
            <a:ahLst/>
            <a:cxnLst/>
            <a:rect l="l" t="t" r="r" b="b"/>
            <a:pathLst>
              <a:path w="4284000" h="2524669">
                <a:moveTo>
                  <a:pt x="0" y="0"/>
                </a:moveTo>
                <a:lnTo>
                  <a:pt x="4284000" y="0"/>
                </a:lnTo>
                <a:lnTo>
                  <a:pt x="4284000" y="2524669"/>
                </a:lnTo>
                <a:lnTo>
                  <a:pt x="0" y="2524669"/>
                </a:lnTo>
                <a:close/>
              </a:path>
            </a:pathLst>
          </a:custGeom>
        </p:spPr>
      </p:pic>
    </p:spTree>
    <p:extLst>
      <p:ext uri="{BB962C8B-B14F-4D97-AF65-F5344CB8AC3E}">
        <p14:creationId xmlns:p14="http://schemas.microsoft.com/office/powerpoint/2010/main" val="3418713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C45865-2D96-4109-999E-868F73001708}"/>
              </a:ext>
            </a:extLst>
          </p:cNvPr>
          <p:cNvSpPr>
            <a:spLocks noGrp="1"/>
          </p:cNvSpPr>
          <p:nvPr>
            <p:ph idx="1"/>
          </p:nvPr>
        </p:nvSpPr>
        <p:spPr>
          <a:xfrm>
            <a:off x="731837" y="1111927"/>
            <a:ext cx="10728325" cy="5120061"/>
          </a:xfrm>
        </p:spPr>
        <p:txBody>
          <a:bodyPr>
            <a:noAutofit/>
          </a:bodyPr>
          <a:lstStyle/>
          <a:p>
            <a:r>
              <a:rPr lang="sr-Latn-ME" sz="2400" dirty="0"/>
              <a:t>Za svaki trougao se vezuju određeni pojmovi, sa kojima ste se već susreli u osnovnoj školi, ali ćemo ih sada i obnoviti:</a:t>
            </a:r>
          </a:p>
          <a:p>
            <a:r>
              <a:rPr lang="sr-Latn-ME" sz="2400" b="1" dirty="0">
                <a:solidFill>
                  <a:srgbClr val="92D050">
                    <a:alpha val="58000"/>
                  </a:srgbClr>
                </a:solidFill>
              </a:rPr>
              <a:t>težišna duž</a:t>
            </a:r>
            <a:r>
              <a:rPr lang="sr-Latn-ME" sz="2400" dirty="0"/>
              <a:t>: duž koja spaja tjeme trougla sa sredinom naspramne stranice</a:t>
            </a:r>
          </a:p>
          <a:p>
            <a:r>
              <a:rPr lang="sr-Latn-ME" sz="2400" b="1" dirty="0">
                <a:solidFill>
                  <a:srgbClr val="92D050">
                    <a:alpha val="58000"/>
                  </a:srgbClr>
                </a:solidFill>
              </a:rPr>
              <a:t>visina trougla</a:t>
            </a:r>
            <a:r>
              <a:rPr lang="sr-Latn-ME" sz="2400" dirty="0"/>
              <a:t>: duž čija je jedna krajnja tačka tjeme tog trougla, a druga podnožje normale iz tog tjemena na naspramnu stranicu</a:t>
            </a:r>
          </a:p>
          <a:p>
            <a:r>
              <a:rPr lang="sr-Latn-ME" sz="2400" b="1" dirty="0">
                <a:solidFill>
                  <a:srgbClr val="92D050">
                    <a:alpha val="58000"/>
                  </a:srgbClr>
                </a:solidFill>
              </a:rPr>
              <a:t>opisana kružnica</a:t>
            </a:r>
            <a:r>
              <a:rPr lang="sr-Latn-ME" sz="2400" dirty="0"/>
              <a:t> oko trougla: kružnica kojoj pripadaju sva tri tjemena trougla</a:t>
            </a:r>
          </a:p>
          <a:p>
            <a:r>
              <a:rPr lang="sr-Latn-ME" sz="2400" b="1" dirty="0">
                <a:solidFill>
                  <a:srgbClr val="92D050">
                    <a:alpha val="58000"/>
                  </a:srgbClr>
                </a:solidFill>
              </a:rPr>
              <a:t>upisana kružnica</a:t>
            </a:r>
            <a:r>
              <a:rPr lang="sr-Latn-ME" sz="2400" dirty="0"/>
              <a:t>: kružnica koja dodiruje sve tri stranice trougla</a:t>
            </a:r>
          </a:p>
          <a:p>
            <a:r>
              <a:rPr lang="sr-Latn-ME" sz="2400" b="1" dirty="0">
                <a:solidFill>
                  <a:srgbClr val="92D050">
                    <a:alpha val="58000"/>
                  </a:srgbClr>
                </a:solidFill>
              </a:rPr>
              <a:t>srednja linija </a:t>
            </a:r>
            <a:r>
              <a:rPr lang="sr-Latn-ME" sz="2400" dirty="0"/>
              <a:t>trougla: duž koja spaja središte dvije stranice trougla</a:t>
            </a:r>
            <a:endParaRPr lang="en-US" sz="2400" dirty="0"/>
          </a:p>
        </p:txBody>
      </p:sp>
    </p:spTree>
    <p:extLst>
      <p:ext uri="{BB962C8B-B14F-4D97-AF65-F5344CB8AC3E}">
        <p14:creationId xmlns:p14="http://schemas.microsoft.com/office/powerpoint/2010/main" val="7998587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6924D9C-24FC-4FA3-81A9-6131A2B984C3}"/>
                  </a:ext>
                </a:extLst>
              </p:cNvPr>
              <p:cNvSpPr>
                <a:spLocks noGrp="1"/>
              </p:cNvSpPr>
              <p:nvPr>
                <p:ph type="title"/>
              </p:nvPr>
            </p:nvSpPr>
            <p:spPr/>
            <p:txBody>
              <a:bodyPr>
                <a:normAutofit fontScale="90000"/>
              </a:bodyPr>
              <a:lstStyle/>
              <a:p>
                <a:r>
                  <a:rPr lang="sr-Latn-ME" b="1" i="1" dirty="0">
                    <a:solidFill>
                      <a:srgbClr val="92D050"/>
                    </a:solidFill>
                  </a:rPr>
                  <a:t>TEOREMA 1:</a:t>
                </a:r>
                <a:br>
                  <a:rPr lang="sr-Latn-ME" dirty="0"/>
                </a:br>
                <a:r>
                  <a:rPr lang="sr-Latn-ME" dirty="0"/>
                  <a:t>Zbir unutrašnjih uglova bilokog trougla jednak je </a:t>
                </a:r>
                <a14:m>
                  <m:oMath xmlns:m="http://schemas.openxmlformats.org/officeDocument/2006/math">
                    <m:r>
                      <a:rPr lang="sr-Latn-ME" b="0" i="1" smtClean="0">
                        <a:latin typeface="Cambria Math" panose="02040503050406030204" pitchFamily="18" charset="0"/>
                      </a:rPr>
                      <m:t>180</m:t>
                    </m:r>
                    <m:r>
                      <a:rPr lang="sr-Latn-ME" b="0" i="1" smtClean="0">
                        <a:latin typeface="Cambria Math" panose="02040503050406030204" pitchFamily="18" charset="0"/>
                        <a:ea typeface="Cambria Math" panose="02040503050406030204" pitchFamily="18" charset="0"/>
                      </a:rPr>
                      <m:t>°</m:t>
                    </m:r>
                  </m:oMath>
                </a14:m>
                <a:r>
                  <a:rPr lang="sr-Latn-ME" dirty="0"/>
                  <a:t>.</a:t>
                </a:r>
                <a:endParaRPr lang="en-US" dirty="0"/>
              </a:p>
            </p:txBody>
          </p:sp>
        </mc:Choice>
        <mc:Fallback xmlns="">
          <p:sp>
            <p:nvSpPr>
              <p:cNvPr id="2" name="Title 1">
                <a:extLst>
                  <a:ext uri="{FF2B5EF4-FFF2-40B4-BE49-F238E27FC236}">
                    <a16:creationId xmlns:a16="http://schemas.microsoft.com/office/drawing/2014/main" id="{46924D9C-24FC-4FA3-81A9-6131A2B984C3}"/>
                  </a:ext>
                </a:extLst>
              </p:cNvPr>
              <p:cNvSpPr>
                <a:spLocks noGrp="1" noRot="1" noChangeAspect="1" noMove="1" noResize="1" noEditPoints="1" noAdjustHandles="1" noChangeArrowheads="1" noChangeShapeType="1" noTextEdit="1"/>
              </p:cNvSpPr>
              <p:nvPr>
                <p:ph type="title"/>
              </p:nvPr>
            </p:nvSpPr>
            <p:spPr>
              <a:blipFill>
                <a:blip r:embed="rId2"/>
                <a:stretch>
                  <a:fillRect l="-2045" t="-8264"/>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2154BD93-F882-4BED-B318-12355643F374}"/>
              </a:ext>
            </a:extLst>
          </p:cNvPr>
          <p:cNvSpPr>
            <a:spLocks noGrp="1"/>
          </p:cNvSpPr>
          <p:nvPr>
            <p:ph idx="1"/>
          </p:nvPr>
        </p:nvSpPr>
        <p:spPr/>
        <p:txBody>
          <a:bodyPr/>
          <a:lstStyle/>
          <a:p>
            <a:r>
              <a:rPr lang="sr-Latn-ME" b="1" i="1" dirty="0">
                <a:solidFill>
                  <a:srgbClr val="92D050">
                    <a:alpha val="58000"/>
                  </a:srgbClr>
                </a:solidFill>
              </a:rPr>
              <a:t>Tvrđenje 1</a:t>
            </a:r>
            <a:r>
              <a:rPr lang="sr-Latn-ME" dirty="0"/>
              <a:t>:</a:t>
            </a:r>
            <a:r>
              <a:rPr lang="sr-Latn-ME" b="1" i="1" dirty="0">
                <a:solidFill>
                  <a:srgbClr val="92D050">
                    <a:alpha val="58000"/>
                  </a:srgbClr>
                </a:solidFill>
              </a:rPr>
              <a:t> </a:t>
            </a:r>
            <a:r>
              <a:rPr lang="sr-Latn-ME" dirty="0"/>
              <a:t>Trougao može imati najviše jedan prav ugao.</a:t>
            </a:r>
          </a:p>
          <a:p>
            <a:r>
              <a:rPr lang="sr-Latn-ME" b="1" i="1" dirty="0">
                <a:solidFill>
                  <a:srgbClr val="92D050">
                    <a:alpha val="58000"/>
                  </a:srgbClr>
                </a:solidFill>
              </a:rPr>
              <a:t>Tvrđenje 2</a:t>
            </a:r>
            <a:r>
              <a:rPr lang="sr-Latn-ME" dirty="0"/>
              <a:t>: Trougao može imati najviše jedan tup ugao.</a:t>
            </a:r>
            <a:endParaRPr lang="en-US" dirty="0"/>
          </a:p>
        </p:txBody>
      </p:sp>
    </p:spTree>
    <p:extLst>
      <p:ext uri="{BB962C8B-B14F-4D97-AF65-F5344CB8AC3E}">
        <p14:creationId xmlns:p14="http://schemas.microsoft.com/office/powerpoint/2010/main" val="42398644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01E87-376C-4885-8E48-799BCE9D2B76}"/>
              </a:ext>
            </a:extLst>
          </p:cNvPr>
          <p:cNvSpPr>
            <a:spLocks noGrp="1"/>
          </p:cNvSpPr>
          <p:nvPr>
            <p:ph type="title"/>
          </p:nvPr>
        </p:nvSpPr>
        <p:spPr/>
        <p:txBody>
          <a:bodyPr/>
          <a:lstStyle/>
          <a:p>
            <a:r>
              <a:rPr lang="sr-Latn-ME" b="1" dirty="0">
                <a:solidFill>
                  <a:srgbClr val="92D050"/>
                </a:solidFill>
              </a:rPr>
              <a:t>DEFINICIJA</a:t>
            </a:r>
            <a:r>
              <a:rPr lang="sr-Latn-ME" dirty="0"/>
              <a:t>: </a:t>
            </a:r>
            <a:br>
              <a:rPr lang="sr-Latn-ME" dirty="0"/>
            </a:br>
            <a:r>
              <a:rPr lang="sr-Latn-ME" dirty="0"/>
              <a:t>Spoljašnji ugao trougla je ugao uporedan sa nekim od </a:t>
            </a:r>
            <a:r>
              <a:rPr lang="en-US" dirty="0" err="1"/>
              <a:t>unutra</a:t>
            </a:r>
            <a:r>
              <a:rPr lang="sr-Latn-ME"/>
              <a:t>šnjih uglova </a:t>
            </a:r>
            <a:r>
              <a:rPr lang="sr-Latn-ME" dirty="0"/>
              <a:t>tog trougla.</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90F3034-808E-4CAC-9020-DCA57E072A8D}"/>
                  </a:ext>
                </a:extLst>
              </p:cNvPr>
              <p:cNvSpPr>
                <a:spLocks noGrp="1"/>
              </p:cNvSpPr>
              <p:nvPr>
                <p:ph idx="1"/>
              </p:nvPr>
            </p:nvSpPr>
            <p:spPr/>
            <p:txBody>
              <a:bodyPr/>
              <a:lstStyle/>
              <a:p>
                <a:r>
                  <a:rPr lang="sr-Latn-ME" b="1" i="1" dirty="0">
                    <a:solidFill>
                      <a:srgbClr val="92D050">
                        <a:alpha val="58000"/>
                      </a:srgbClr>
                    </a:solidFill>
                  </a:rPr>
                  <a:t>Teorema 2</a:t>
                </a:r>
                <a:r>
                  <a:rPr lang="sr-Latn-ME" dirty="0"/>
                  <a:t>: Spoljašnji ugao trougla jednak je zbiru dva njemu nesusjedna unutrašnja ugla tog trougla.</a:t>
                </a:r>
              </a:p>
              <a:p>
                <a:r>
                  <a:rPr lang="sr-Latn-ME" b="1" dirty="0">
                    <a:solidFill>
                      <a:srgbClr val="92D050">
                        <a:alpha val="58000"/>
                      </a:srgbClr>
                    </a:solidFill>
                  </a:rPr>
                  <a:t>Teorema 3</a:t>
                </a:r>
                <a:r>
                  <a:rPr lang="sr-Latn-ME" dirty="0"/>
                  <a:t>: Zbir sva tri spoljašnja ugla u proizvoljnom trouglu jednak je </a:t>
                </a:r>
                <a14:m>
                  <m:oMath xmlns:m="http://schemas.openxmlformats.org/officeDocument/2006/math">
                    <m:r>
                      <a:rPr lang="sr-Latn-ME" b="0" i="1" smtClean="0">
                        <a:latin typeface="Cambria Math" panose="02040503050406030204" pitchFamily="18" charset="0"/>
                      </a:rPr>
                      <m:t>360</m:t>
                    </m:r>
                    <m:r>
                      <a:rPr lang="sr-Latn-ME" b="0" i="1" smtClean="0">
                        <a:latin typeface="Cambria Math" panose="02040503050406030204" pitchFamily="18" charset="0"/>
                        <a:ea typeface="Cambria Math" panose="02040503050406030204" pitchFamily="18" charset="0"/>
                      </a:rPr>
                      <m:t>°</m:t>
                    </m:r>
                  </m:oMath>
                </a14:m>
                <a:r>
                  <a:rPr lang="sr-Latn-ME" dirty="0"/>
                  <a:t>.</a:t>
                </a:r>
                <a:endParaRPr lang="en-US" dirty="0"/>
              </a:p>
            </p:txBody>
          </p:sp>
        </mc:Choice>
        <mc:Fallback xmlns="">
          <p:sp>
            <p:nvSpPr>
              <p:cNvPr id="3" name="Content Placeholder 2">
                <a:extLst>
                  <a:ext uri="{FF2B5EF4-FFF2-40B4-BE49-F238E27FC236}">
                    <a16:creationId xmlns:a16="http://schemas.microsoft.com/office/drawing/2014/main" id="{490F3034-808E-4CAC-9020-DCA57E072A8D}"/>
                  </a:ext>
                </a:extLst>
              </p:cNvPr>
              <p:cNvSpPr>
                <a:spLocks noGrp="1" noRot="1" noChangeAspect="1" noMove="1" noResize="1" noEditPoints="1" noAdjustHandles="1" noChangeArrowheads="1" noChangeShapeType="1" noTextEdit="1"/>
              </p:cNvSpPr>
              <p:nvPr>
                <p:ph idx="1"/>
              </p:nvPr>
            </p:nvSpPr>
            <p:spPr>
              <a:blipFill>
                <a:blip r:embed="rId2"/>
                <a:stretch>
                  <a:fillRect l="-1477" t="-1512"/>
                </a:stretch>
              </a:blipFill>
            </p:spPr>
            <p:txBody>
              <a:bodyPr/>
              <a:lstStyle/>
              <a:p>
                <a:r>
                  <a:rPr lang="en-US">
                    <a:noFill/>
                  </a:rPr>
                  <a:t> </a:t>
                </a:r>
              </a:p>
            </p:txBody>
          </p:sp>
        </mc:Fallback>
      </mc:AlternateContent>
    </p:spTree>
    <p:extLst>
      <p:ext uri="{BB962C8B-B14F-4D97-AF65-F5344CB8AC3E}">
        <p14:creationId xmlns:p14="http://schemas.microsoft.com/office/powerpoint/2010/main" val="261115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DCDDCD-5AD5-4A05-A8E7-927A837D011A}"/>
              </a:ext>
            </a:extLst>
          </p:cNvPr>
          <p:cNvSpPr>
            <a:spLocks noGrp="1"/>
          </p:cNvSpPr>
          <p:nvPr>
            <p:ph idx="1"/>
          </p:nvPr>
        </p:nvSpPr>
        <p:spPr/>
        <p:txBody>
          <a:bodyPr/>
          <a:lstStyle/>
          <a:p>
            <a:r>
              <a:rPr lang="sr-Latn-ME" b="1" i="1" dirty="0">
                <a:solidFill>
                  <a:srgbClr val="92D050">
                    <a:alpha val="58000"/>
                  </a:srgbClr>
                </a:solidFill>
              </a:rPr>
              <a:t>Teorema 4</a:t>
            </a:r>
            <a:r>
              <a:rPr lang="sr-Latn-ME" dirty="0"/>
              <a:t>: Srednja linija trougla je paralelna sa naspramnom stranicom i dva puta je kraća od nje.</a:t>
            </a:r>
          </a:p>
          <a:p>
            <a:r>
              <a:rPr lang="sr-Latn-ME" b="1" i="1" dirty="0">
                <a:solidFill>
                  <a:srgbClr val="92D050">
                    <a:alpha val="58000"/>
                  </a:srgbClr>
                </a:solidFill>
              </a:rPr>
              <a:t>Teorema 5</a:t>
            </a:r>
            <a:r>
              <a:rPr lang="sr-Latn-ME" dirty="0"/>
              <a:t>: Naspram jednakih stranica trougla nalaze se  jednaki uglovi, i obrnuto.</a:t>
            </a:r>
          </a:p>
          <a:p>
            <a:r>
              <a:rPr lang="sr-Latn-ME" b="1" i="1" dirty="0">
                <a:solidFill>
                  <a:srgbClr val="92D050">
                    <a:alpha val="58000"/>
                  </a:srgbClr>
                </a:solidFill>
              </a:rPr>
              <a:t>Teorema 6</a:t>
            </a:r>
            <a:r>
              <a:rPr lang="sr-Latn-ME" dirty="0"/>
              <a:t>: (o nejednakosti trougla) Bilo koja stranica trougla manja je od zbira druge dvije. Razlika dvije stranice trougla uvijek je manja od treće stranice.</a:t>
            </a:r>
          </a:p>
        </p:txBody>
      </p:sp>
    </p:spTree>
    <p:extLst>
      <p:ext uri="{BB962C8B-B14F-4D97-AF65-F5344CB8AC3E}">
        <p14:creationId xmlns:p14="http://schemas.microsoft.com/office/powerpoint/2010/main" val="75012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7A07-2059-4AD3-BC6A-65409EE9C2A2}"/>
              </a:ext>
            </a:extLst>
          </p:cNvPr>
          <p:cNvSpPr>
            <a:spLocks noGrp="1"/>
          </p:cNvSpPr>
          <p:nvPr>
            <p:ph type="title"/>
          </p:nvPr>
        </p:nvSpPr>
        <p:spPr/>
        <p:txBody>
          <a:bodyPr/>
          <a:lstStyle/>
          <a:p>
            <a:r>
              <a:rPr lang="sr-Latn-ME" dirty="0">
                <a:solidFill>
                  <a:srgbClr val="92D050"/>
                </a:solidFill>
              </a:rPr>
              <a:t>Z</a:t>
            </a:r>
            <a:r>
              <a:rPr lang="sr-Latn-ME" b="1" dirty="0">
                <a:solidFill>
                  <a:srgbClr val="92D050"/>
                </a:solidFill>
              </a:rPr>
              <a:t>NAČAJNE TAČKE TROUGLA</a:t>
            </a:r>
            <a:endParaRPr lang="en-US" b="1" dirty="0">
              <a:solidFill>
                <a:srgbClr val="92D050"/>
              </a:solidFill>
            </a:endParaRPr>
          </a:p>
        </p:txBody>
      </p:sp>
      <p:sp>
        <p:nvSpPr>
          <p:cNvPr id="3" name="Content Placeholder 2">
            <a:extLst>
              <a:ext uri="{FF2B5EF4-FFF2-40B4-BE49-F238E27FC236}">
                <a16:creationId xmlns:a16="http://schemas.microsoft.com/office/drawing/2014/main" id="{B2D1B3B3-8CDD-47E0-8DB9-25866F068378}"/>
              </a:ext>
            </a:extLst>
          </p:cNvPr>
          <p:cNvSpPr>
            <a:spLocks noGrp="1"/>
          </p:cNvSpPr>
          <p:nvPr>
            <p:ph idx="1"/>
          </p:nvPr>
        </p:nvSpPr>
        <p:spPr/>
        <p:txBody>
          <a:bodyPr/>
          <a:lstStyle/>
          <a:p>
            <a:r>
              <a:rPr lang="sr-Latn-ME" dirty="0"/>
              <a:t>Pored tjemena postoje još četiri značajne tačke trougla koje treba definisati:</a:t>
            </a:r>
          </a:p>
          <a:p>
            <a:pPr>
              <a:buFont typeface="Wingdings" panose="05000000000000000000" pitchFamily="2" charset="2"/>
              <a:buChar char="v"/>
            </a:pPr>
            <a:r>
              <a:rPr lang="sr-Latn-ME" dirty="0"/>
              <a:t> centar opisanog kruga</a:t>
            </a:r>
          </a:p>
          <a:p>
            <a:pPr>
              <a:buFont typeface="Wingdings" panose="05000000000000000000" pitchFamily="2" charset="2"/>
              <a:buChar char="v"/>
            </a:pPr>
            <a:r>
              <a:rPr lang="sr-Latn-ME" dirty="0"/>
              <a:t> centar upisanog kruga</a:t>
            </a:r>
          </a:p>
          <a:p>
            <a:pPr>
              <a:buFont typeface="Wingdings" panose="05000000000000000000" pitchFamily="2" charset="2"/>
              <a:buChar char="v"/>
            </a:pPr>
            <a:r>
              <a:rPr lang="sr-Latn-ME" dirty="0"/>
              <a:t> ortocentar</a:t>
            </a:r>
          </a:p>
          <a:p>
            <a:pPr>
              <a:buFont typeface="Wingdings" panose="05000000000000000000" pitchFamily="2" charset="2"/>
              <a:buChar char="v"/>
            </a:pPr>
            <a:r>
              <a:rPr lang="sr-Latn-ME" dirty="0"/>
              <a:t> težište</a:t>
            </a:r>
            <a:endParaRPr lang="en-US" dirty="0"/>
          </a:p>
        </p:txBody>
      </p:sp>
    </p:spTree>
    <p:extLst>
      <p:ext uri="{BB962C8B-B14F-4D97-AF65-F5344CB8AC3E}">
        <p14:creationId xmlns:p14="http://schemas.microsoft.com/office/powerpoint/2010/main" val="19742486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obVTI">
  <a:themeElements>
    <a:clrScheme name="AnalogousFromRegularSeed_2SEEDS">
      <a:dk1>
        <a:srgbClr val="000000"/>
      </a:dk1>
      <a:lt1>
        <a:srgbClr val="FFFFFF"/>
      </a:lt1>
      <a:dk2>
        <a:srgbClr val="41243C"/>
      </a:dk2>
      <a:lt2>
        <a:srgbClr val="E2E8E3"/>
      </a:lt2>
      <a:accent1>
        <a:srgbClr val="B13B9E"/>
      </a:accent1>
      <a:accent2>
        <a:srgbClr val="A54DC3"/>
      </a:accent2>
      <a:accent3>
        <a:srgbClr val="C34D7E"/>
      </a:accent3>
      <a:accent4>
        <a:srgbClr val="6BB13B"/>
      </a:accent4>
      <a:accent5>
        <a:srgbClr val="48B84A"/>
      </a:accent5>
      <a:accent6>
        <a:srgbClr val="3BB16D"/>
      </a:accent6>
      <a:hlink>
        <a:srgbClr val="319542"/>
      </a:hlink>
      <a:folHlink>
        <a:srgbClr val="7F7F7F"/>
      </a:folHlink>
    </a:clrScheme>
    <a:fontScheme name="Blob">
      <a:majorFont>
        <a:latin typeface="Rockwell Nova Light"/>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26</TotalTime>
  <Words>659</Words>
  <Application>Microsoft Office PowerPoint</Application>
  <PresentationFormat>Widescreen</PresentationFormat>
  <Paragraphs>43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Avenir Next LT Pro</vt:lpstr>
      <vt:lpstr>Cambria Math</vt:lpstr>
      <vt:lpstr>Rockwell Nova Light</vt:lpstr>
      <vt:lpstr>The Hand Extrablack</vt:lpstr>
      <vt:lpstr>Wingdings</vt:lpstr>
      <vt:lpstr>BlobVTI</vt:lpstr>
      <vt:lpstr>TROUGAO</vt:lpstr>
      <vt:lpstr>DEF: Trougaona linija je zatvorena izlomljena linija određena sa 3 nekolinearne tačke. Trougao je geometrijska figura koju čine trougaona linija i njena unutrašnjost.</vt:lpstr>
      <vt:lpstr>Trouglovi se mogu dijeliti prema dužini stranica: raznostrani, jednakokraki i jednakostranični. </vt:lpstr>
      <vt:lpstr>Trouglovi se mogu dijeliti i prema vrsti uglova u trouglu: oštrougli, pravougli, tupougli.</vt:lpstr>
      <vt:lpstr>PowerPoint Presentation</vt:lpstr>
      <vt:lpstr>TEOREMA 1: Zbir unutrašnjih uglova bilokog trougla jednak je 180°.</vt:lpstr>
      <vt:lpstr>DEFINICIJA:  Spoljašnji ugao trougla je ugao uporedan sa nekim od unutrašnjih uglova tog trougla.</vt:lpstr>
      <vt:lpstr>PowerPoint Presentation</vt:lpstr>
      <vt:lpstr>ZNAČAJNE TAČKE TROUGLA</vt:lpstr>
      <vt:lpstr>PowerPoint Presentation</vt:lpstr>
      <vt:lpstr>Teorema: (Talesova teorema) Ako paralelne prave a i b presijecaju pravu p u tačkama A i B, a pravu q u tačkama A_1  i B_1, i ako je S zajednička tačka pravih p i q, tada važi:</vt:lpstr>
      <vt:lpstr>ZADACI:</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TROUGAO</dc:title>
  <dc:creator>Scekic Jelena</dc:creator>
  <cp:lastModifiedBy>Scekic Jelena</cp:lastModifiedBy>
  <cp:revision>4</cp:revision>
  <dcterms:created xsi:type="dcterms:W3CDTF">2020-09-23T15:03:18Z</dcterms:created>
  <dcterms:modified xsi:type="dcterms:W3CDTF">2020-10-12T07:16:39Z</dcterms:modified>
</cp:coreProperties>
</file>