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sldIdLst>
    <p:sldId id="279" r:id="rId2"/>
    <p:sldId id="262" r:id="rId3"/>
    <p:sldId id="263" r:id="rId4"/>
    <p:sldId id="277" r:id="rId5"/>
    <p:sldId id="264" r:id="rId6"/>
    <p:sldId id="278" r:id="rId7"/>
    <p:sldId id="266"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68496899-1BDC-45D0-B9AD-D7AB90F237BD}" type="datetimeFigureOut">
              <a:rPr lang="en-US" smtClean="0"/>
              <a:pPr/>
              <a:t>30/09/2020</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89E9D886-CE96-4F30-8333-7BF463E7FA3D}"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68496899-1BDC-45D0-B9AD-D7AB90F237BD}" type="datetimeFigureOut">
              <a:rPr lang="en-US" smtClean="0"/>
              <a:pPr/>
              <a:t>30/09/2020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E9D886-CE96-4F30-8333-7BF463E7FA3D}"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68496899-1BDC-45D0-B9AD-D7AB90F237BD}" type="datetimeFigureOut">
              <a:rPr lang="en-US" smtClean="0"/>
              <a:pPr/>
              <a:t>30/09/2020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E9D886-CE96-4F30-8333-7BF463E7FA3D}"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68496899-1BDC-45D0-B9AD-D7AB90F237BD}" type="datetimeFigureOut">
              <a:rPr lang="en-US" smtClean="0"/>
              <a:pPr/>
              <a:t>30/09/2020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E9D886-CE96-4F30-8333-7BF463E7FA3D}"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68496899-1BDC-45D0-B9AD-D7AB90F237BD}" type="datetimeFigureOut">
              <a:rPr lang="en-US" smtClean="0"/>
              <a:pPr/>
              <a:t>30/09/2020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E9D886-CE96-4F30-8333-7BF463E7FA3D}"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68496899-1BDC-45D0-B9AD-D7AB90F237BD}" type="datetimeFigureOut">
              <a:rPr lang="en-US" smtClean="0"/>
              <a:pPr/>
              <a:t>30/09/2020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9E9D886-CE96-4F30-8333-7BF463E7FA3D}"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68496899-1BDC-45D0-B9AD-D7AB90F237BD}" type="datetimeFigureOut">
              <a:rPr lang="en-US" smtClean="0"/>
              <a:pPr/>
              <a:t>30/09/2020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9E9D886-CE96-4F30-8333-7BF463E7FA3D}"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68496899-1BDC-45D0-B9AD-D7AB90F237BD}" type="datetimeFigureOut">
              <a:rPr lang="en-US" smtClean="0"/>
              <a:pPr/>
              <a:t>30/09/2020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9E9D886-CE96-4F30-8333-7BF463E7FA3D}"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8496899-1BDC-45D0-B9AD-D7AB90F237BD}" type="datetimeFigureOut">
              <a:rPr lang="en-US" smtClean="0"/>
              <a:pPr/>
              <a:t>30/09/2020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9E9D886-CE96-4F30-8333-7BF463E7FA3D}"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68496899-1BDC-45D0-B9AD-D7AB90F237BD}" type="datetimeFigureOut">
              <a:rPr lang="en-US" smtClean="0"/>
              <a:pPr/>
              <a:t>30/09/2020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9E9D886-CE96-4F30-8333-7BF463E7FA3D}"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68496899-1BDC-45D0-B9AD-D7AB90F237BD}" type="datetimeFigureOut">
              <a:rPr lang="en-US" smtClean="0"/>
              <a:pPr/>
              <a:t>30/09/2020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89E9D886-CE96-4F30-8333-7BF463E7FA3D}"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68496899-1BDC-45D0-B9AD-D7AB90F237BD}" type="datetimeFigureOut">
              <a:rPr lang="en-US" smtClean="0"/>
              <a:pPr/>
              <a:t>30/09/2020</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89E9D886-CE96-4F30-8333-7BF463E7FA3D}"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609600"/>
            <a:ext cx="8305800" cy="2895600"/>
          </a:xfrm>
        </p:spPr>
        <p:txBody>
          <a:bodyPr>
            <a:normAutofit fontScale="90000"/>
          </a:bodyPr>
          <a:lstStyle/>
          <a:p>
            <a:pPr lvl="0" algn="ctr"/>
            <a:r>
              <a:rPr lang="sr-Latn-ME" sz="54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Times New Roman" pitchFamily="18" charset="0"/>
                <a:ea typeface="Calibri" pitchFamily="34" charset="0"/>
                <a:cs typeface="Times New Roman" pitchFamily="18" charset="0"/>
              </a:rPr>
              <a:t/>
            </a:r>
            <a:br>
              <a:rPr lang="sr-Latn-ME" sz="54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Times New Roman" pitchFamily="18" charset="0"/>
                <a:ea typeface="Calibri" pitchFamily="34" charset="0"/>
                <a:cs typeface="Times New Roman" pitchFamily="18" charset="0"/>
              </a:rPr>
            </a:br>
            <a:r>
              <a:rPr lang="sr-Latn-ME" sz="54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Times New Roman" pitchFamily="18" charset="0"/>
                <a:ea typeface="Calibri" pitchFamily="34" charset="0"/>
                <a:cs typeface="Times New Roman" pitchFamily="18" charset="0"/>
              </a:rPr>
              <a:t/>
            </a:r>
            <a:br>
              <a:rPr lang="sr-Latn-ME" sz="54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Times New Roman" pitchFamily="18" charset="0"/>
                <a:ea typeface="Calibri" pitchFamily="34" charset="0"/>
                <a:cs typeface="Times New Roman" pitchFamily="18" charset="0"/>
              </a:rPr>
            </a:br>
            <a:r>
              <a:rPr lang="sr-Latn-ME" sz="54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Times New Roman" pitchFamily="18" charset="0"/>
                <a:ea typeface="Calibri" pitchFamily="34" charset="0"/>
                <a:cs typeface="Times New Roman" pitchFamily="18" charset="0"/>
              </a:rPr>
              <a:t/>
            </a:r>
            <a:br>
              <a:rPr lang="sr-Latn-ME" sz="54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Times New Roman" pitchFamily="18" charset="0"/>
                <a:ea typeface="Calibri" pitchFamily="34" charset="0"/>
                <a:cs typeface="Times New Roman" pitchFamily="18" charset="0"/>
              </a:rPr>
            </a:br>
            <a:r>
              <a:rPr lang="en-US" sz="54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Times New Roman" pitchFamily="18" charset="0"/>
                <a:ea typeface="Calibri" pitchFamily="34" charset="0"/>
                <a:cs typeface="Times New Roman" pitchFamily="18" charset="0"/>
              </a:rPr>
              <a:t>POLUP</a:t>
            </a:r>
            <a:r>
              <a:rPr lang="sr-Latn-CS" sz="54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Times New Roman" pitchFamily="18" charset="0"/>
                <a:ea typeface="Calibri" pitchFamily="34" charset="0"/>
                <a:cs typeface="Times New Roman" pitchFamily="18" charset="0"/>
              </a:rPr>
              <a:t>ROVODNICI</a:t>
            </a:r>
            <a:br>
              <a:rPr lang="sr-Latn-CS" sz="54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Times New Roman" pitchFamily="18" charset="0"/>
                <a:ea typeface="Calibri" pitchFamily="34" charset="0"/>
                <a:cs typeface="Times New Roman" pitchFamily="18" charset="0"/>
              </a:rPr>
            </a:br>
            <a:r>
              <a:rPr lang="sr-Latn-CS" sz="54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Times New Roman" pitchFamily="18" charset="0"/>
                <a:ea typeface="Calibri" pitchFamily="34" charset="0"/>
                <a:cs typeface="Times New Roman" pitchFamily="18" charset="0"/>
              </a:rPr>
              <a:t>    </a:t>
            </a:r>
            <a:r>
              <a:rPr lang="sr-Latn-CS" sz="54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Times New Roman" pitchFamily="18" charset="0"/>
                <a:ea typeface="Calibri" pitchFamily="34" charset="0"/>
                <a:cs typeface="Times New Roman" pitchFamily="18" charset="0"/>
              </a:rPr>
              <a:t>P   I  N  TIPA</a:t>
            </a:r>
            <a:r>
              <a:rPr lang="en-US" sz="5400" b="1" dirty="0" smtClean="0">
                <a:solidFill>
                  <a:schemeClr val="tx1"/>
                </a:solidFill>
                <a:latin typeface="Times New Roman" pitchFamily="18" charset="0"/>
                <a:ea typeface="Calibri" pitchFamily="34" charset="0"/>
                <a:cs typeface="Times New Roman" pitchFamily="18" charset="0"/>
              </a:rPr>
              <a:t/>
            </a:r>
            <a:br>
              <a:rPr lang="en-US" sz="5400" b="1" dirty="0" smtClean="0">
                <a:solidFill>
                  <a:schemeClr val="tx1"/>
                </a:solidFill>
                <a:latin typeface="Times New Roman" pitchFamily="18" charset="0"/>
                <a:ea typeface="Calibri" pitchFamily="34" charset="0"/>
                <a:cs typeface="Times New Roman" pitchFamily="18" charset="0"/>
              </a:rPr>
            </a:b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5" name="Rectangle 1"/>
          <p:cNvSpPr>
            <a:spLocks noChangeArrowheads="1"/>
          </p:cNvSpPr>
          <p:nvPr/>
        </p:nvSpPr>
        <p:spPr bwMode="auto">
          <a:xfrm>
            <a:off x="152400" y="304801"/>
            <a:ext cx="8839200" cy="692497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24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POLUP</a:t>
            </a:r>
            <a:r>
              <a:rPr kumimoji="0" lang="sr-Latn-CS" sz="24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ROVODNICI    P   I  N  TIPA</a:t>
            </a:r>
            <a:endParaRPr kumimoji="0" lang="en-US" sz="24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sr-Latn-CS"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Moguće je da jedna vrsta nosilaca naelektrisanja u poluprovodniku bude brojnija od druge. To se postiže kontrolisanim dodavanjem drugih elemeneta čistom poluprovodniku. Ovi elementi, takozvane hemijske nečistoće, a dodaju se u malim količinama tako da se broj atoma nečistoće i broj atoma poluprovodnika imaju kao 1:10</a:t>
            </a:r>
            <a:r>
              <a:rPr kumimoji="0" lang="sr-Latn-CS" sz="2400" b="0" i="0" u="none" strike="noStrike" cap="none" normalizeH="0" baseline="30000" dirty="0" smtClean="0">
                <a:ln>
                  <a:noFill/>
                </a:ln>
                <a:solidFill>
                  <a:schemeClr val="tx1"/>
                </a:solidFill>
                <a:effectLst/>
                <a:latin typeface="Times New Roman" pitchFamily="18" charset="0"/>
                <a:ea typeface="Calibri" pitchFamily="34" charset="0"/>
                <a:cs typeface="Times New Roman" pitchFamily="18" charset="0"/>
              </a:rPr>
              <a:t>6</a:t>
            </a:r>
            <a:r>
              <a:rPr kumimoji="0" lang="sr-Latn-CS"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Atom hemijske nečistoće se ugrađuje u kristalnu re</a:t>
            </a:r>
            <a:r>
              <a:rPr kumimoji="0" lang="sr-Latn-CS" sz="2400" b="0" i="0" u="none" strike="noStrike" cap="none" normalizeH="0" baseline="0" dirty="0" smtClean="0">
                <a:ln>
                  <a:noFill/>
                </a:ln>
                <a:solidFill>
                  <a:schemeClr val="tx1"/>
                </a:solidFill>
                <a:effectLst/>
                <a:latin typeface="Calibri"/>
                <a:ea typeface="Calibri" pitchFamily="34" charset="0"/>
                <a:cs typeface="Times New Roman" pitchFamily="18" charset="0"/>
              </a:rPr>
              <a:t>š</a:t>
            </a:r>
            <a:r>
              <a:rPr kumimoji="0" lang="sr-Latn-CS"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etku poluprovodnika i zauzima mjesto gdje bi inače trebali da budu atomi poluprovodnika. Zbog odnosa broja hemijskih nečistoća prema broju atoma poluprovodnika, normalno je da je svaki atom nečistoće okružen atomima poluprovodnika. Hemijske nečistiće koje se dodaju karakteri</a:t>
            </a:r>
            <a:r>
              <a:rPr kumimoji="0" lang="sr-Latn-CS" sz="2400" b="0" i="0" u="none" strike="noStrike" cap="none" normalizeH="0" baseline="0" dirty="0" smtClean="0">
                <a:ln>
                  <a:noFill/>
                </a:ln>
                <a:solidFill>
                  <a:schemeClr val="tx1"/>
                </a:solidFill>
                <a:effectLst/>
                <a:latin typeface="Calibri"/>
                <a:ea typeface="Calibri" pitchFamily="34" charset="0"/>
                <a:cs typeface="Times New Roman" pitchFamily="18" charset="0"/>
              </a:rPr>
              <a:t>š</a:t>
            </a:r>
            <a:r>
              <a:rPr kumimoji="0" lang="sr-Latn-CS"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u se time </a:t>
            </a:r>
            <a:r>
              <a:rPr kumimoji="0" lang="sr-Latn-CS" sz="2400" b="0" i="0" u="none" strike="noStrike" cap="none" normalizeH="0" baseline="0" dirty="0" smtClean="0">
                <a:ln>
                  <a:noFill/>
                </a:ln>
                <a:solidFill>
                  <a:schemeClr val="tx1"/>
                </a:solidFill>
                <a:effectLst/>
                <a:latin typeface="Calibri"/>
                <a:ea typeface="Calibri" pitchFamily="34" charset="0"/>
                <a:cs typeface="Times New Roman" pitchFamily="18" charset="0"/>
              </a:rPr>
              <a:t>š</a:t>
            </a:r>
            <a:r>
              <a:rPr kumimoji="0" lang="sr-Latn-CS"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to imaju ili tri ili pet valentnih elektrona.    </a:t>
            </a:r>
            <a:endParaRPr kumimoji="0" lang="en-US" sz="2400" b="0" i="0" u="none" strike="noStrike" cap="none" normalizeH="0" baseline="0" dirty="0" smtClean="0">
              <a:ln>
                <a:noFill/>
              </a:ln>
              <a:solidFill>
                <a:schemeClr val="tx1"/>
              </a:solidFill>
              <a:effectLst/>
              <a:latin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lang="en-US" sz="2400" dirty="0">
              <a:solidFill>
                <a:srgbClr val="C00000"/>
              </a:solidFill>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smtClean="0">
              <a:ln>
                <a:noFill/>
              </a:ln>
              <a:solidFill>
                <a:srgbClr val="C00000"/>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lang="en-US" sz="2400" dirty="0">
              <a:solidFill>
                <a:srgbClr val="C00000"/>
              </a:solidFill>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n-US" b="0" i="0" u="none" strike="noStrike" cap="none" normalizeH="0" baseline="0" dirty="0" smtClean="0">
              <a:ln>
                <a:noFill/>
              </a:ln>
              <a:solidFill>
                <a:srgbClr val="C00000"/>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kumimoji="0" lang="sr-Latn-CS" b="0" i="0" u="none" strike="noStrike" cap="none" normalizeH="0" baseline="0" dirty="0" smtClean="0">
              <a:ln>
                <a:noFill/>
              </a:ln>
              <a:solidFill>
                <a:schemeClr val="tx1"/>
              </a:solidFill>
              <a:effectLst/>
              <a:latin typeface="Arial" pitchFamily="34" charset="0"/>
            </a:endParaRPr>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5" presetClass="entr" presetSubtype="0" fill="hold" nodeType="clickEffect">
                                  <p:stCondLst>
                                    <p:cond delay="0"/>
                                  </p:stCondLst>
                                  <p:childTnLst>
                                    <p:set>
                                      <p:cBhvr>
                                        <p:cTn id="6" dur="1" fill="hold">
                                          <p:stCondLst>
                                            <p:cond delay="0"/>
                                          </p:stCondLst>
                                        </p:cTn>
                                        <p:tgtEl>
                                          <p:spTgt spid="11265">
                                            <p:txEl>
                                              <p:pRg st="1" end="1"/>
                                            </p:txEl>
                                          </p:spTgt>
                                        </p:tgtEl>
                                        <p:attrNameLst>
                                          <p:attrName>style.visibility</p:attrName>
                                        </p:attrNameLst>
                                      </p:cBhvr>
                                      <p:to>
                                        <p:strVal val="visible"/>
                                      </p:to>
                                    </p:set>
                                    <p:anim calcmode="lin" valueType="num">
                                      <p:cBhvr>
                                        <p:cTn id="7" dur="500" decel="50000" fill="hold">
                                          <p:stCondLst>
                                            <p:cond delay="0"/>
                                          </p:stCondLst>
                                        </p:cTn>
                                        <p:tgtEl>
                                          <p:spTgt spid="11265">
                                            <p:txEl>
                                              <p:pRg st="1" end="1"/>
                                            </p:txEl>
                                          </p:spTgt>
                                        </p:tgtEl>
                                        <p:attrNameLst>
                                          <p:attrName>style.rotation</p:attrName>
                                        </p:attrNameLst>
                                      </p:cBhvr>
                                      <p:tavLst>
                                        <p:tav tm="0">
                                          <p:val>
                                            <p:fltVal val="-90"/>
                                          </p:val>
                                        </p:tav>
                                        <p:tav tm="100000">
                                          <p:val>
                                            <p:fltVal val="0"/>
                                          </p:val>
                                        </p:tav>
                                      </p:tavLst>
                                    </p:anim>
                                    <p:anim calcmode="lin" valueType="num">
                                      <p:cBhvr>
                                        <p:cTn id="8" dur="500" decel="50000" fill="hold">
                                          <p:stCondLst>
                                            <p:cond delay="0"/>
                                          </p:stCondLst>
                                        </p:cTn>
                                        <p:tgtEl>
                                          <p:spTgt spid="11265">
                                            <p:txEl>
                                              <p:pRg st="1" end="1"/>
                                            </p:txEl>
                                          </p:spTgt>
                                        </p:tgtEl>
                                        <p:attrNameLst>
                                          <p:attrName>ppt_w</p:attrName>
                                        </p:attrNameLst>
                                      </p:cBhvr>
                                      <p:tavLst>
                                        <p:tav tm="0">
                                          <p:val>
                                            <p:strVal val="#ppt_w"/>
                                          </p:val>
                                        </p:tav>
                                        <p:tav tm="100000">
                                          <p:val>
                                            <p:strVal val="#ppt_w*.05"/>
                                          </p:val>
                                        </p:tav>
                                      </p:tavLst>
                                    </p:anim>
                                    <p:anim calcmode="lin" valueType="num">
                                      <p:cBhvr>
                                        <p:cTn id="9" dur="500" accel="50000" fill="hold">
                                          <p:stCondLst>
                                            <p:cond delay="500"/>
                                          </p:stCondLst>
                                        </p:cTn>
                                        <p:tgtEl>
                                          <p:spTgt spid="11265">
                                            <p:txEl>
                                              <p:pRg st="1" end="1"/>
                                            </p:txEl>
                                          </p:spTgt>
                                        </p:tgtEl>
                                        <p:attrNameLst>
                                          <p:attrName>ppt_w</p:attrName>
                                        </p:attrNameLst>
                                      </p:cBhvr>
                                      <p:tavLst>
                                        <p:tav tm="0">
                                          <p:val>
                                            <p:strVal val="#ppt_w*.05"/>
                                          </p:val>
                                        </p:tav>
                                        <p:tav tm="100000">
                                          <p:val>
                                            <p:strVal val="#ppt_w"/>
                                          </p:val>
                                        </p:tav>
                                      </p:tavLst>
                                    </p:anim>
                                    <p:anim calcmode="lin" valueType="num">
                                      <p:cBhvr>
                                        <p:cTn id="10" dur="1000" fill="hold"/>
                                        <p:tgtEl>
                                          <p:spTgt spid="11265">
                                            <p:txEl>
                                              <p:pRg st="1" end="1"/>
                                            </p:txEl>
                                          </p:spTgt>
                                        </p:tgtEl>
                                        <p:attrNameLst>
                                          <p:attrName>ppt_h</p:attrName>
                                        </p:attrNameLst>
                                      </p:cBhvr>
                                      <p:tavLst>
                                        <p:tav tm="0">
                                          <p:val>
                                            <p:strVal val="#ppt_h"/>
                                          </p:val>
                                        </p:tav>
                                        <p:tav tm="100000">
                                          <p:val>
                                            <p:strVal val="#ppt_h"/>
                                          </p:val>
                                        </p:tav>
                                      </p:tavLst>
                                    </p:anim>
                                    <p:anim calcmode="lin" valueType="num">
                                      <p:cBhvr>
                                        <p:cTn id="11" dur="500" decel="50000" fill="hold">
                                          <p:stCondLst>
                                            <p:cond delay="0"/>
                                          </p:stCondLst>
                                        </p:cTn>
                                        <p:tgtEl>
                                          <p:spTgt spid="11265">
                                            <p:txEl>
                                              <p:pRg st="1" end="1"/>
                                            </p:txEl>
                                          </p:spTgt>
                                        </p:tgtEl>
                                        <p:attrNameLst>
                                          <p:attrName>ppt_x</p:attrName>
                                        </p:attrNameLst>
                                      </p:cBhvr>
                                      <p:tavLst>
                                        <p:tav tm="0">
                                          <p:val>
                                            <p:strVal val="#ppt_x+.4"/>
                                          </p:val>
                                        </p:tav>
                                        <p:tav tm="100000">
                                          <p:val>
                                            <p:strVal val="#ppt_x"/>
                                          </p:val>
                                        </p:tav>
                                      </p:tavLst>
                                    </p:anim>
                                    <p:anim calcmode="lin" valueType="num">
                                      <p:cBhvr>
                                        <p:cTn id="12" dur="500" decel="50000" fill="hold">
                                          <p:stCondLst>
                                            <p:cond delay="0"/>
                                          </p:stCondLst>
                                        </p:cTn>
                                        <p:tgtEl>
                                          <p:spTgt spid="11265">
                                            <p:txEl>
                                              <p:pRg st="1" end="1"/>
                                            </p:txEl>
                                          </p:spTgt>
                                        </p:tgtEl>
                                        <p:attrNameLst>
                                          <p:attrName>ppt_y</p:attrName>
                                        </p:attrNameLst>
                                      </p:cBhvr>
                                      <p:tavLst>
                                        <p:tav tm="0">
                                          <p:val>
                                            <p:strVal val="#ppt_y-.2"/>
                                          </p:val>
                                        </p:tav>
                                        <p:tav tm="100000">
                                          <p:val>
                                            <p:strVal val="#ppt_y+.1"/>
                                          </p:val>
                                        </p:tav>
                                      </p:tavLst>
                                    </p:anim>
                                    <p:anim calcmode="lin" valueType="num">
                                      <p:cBhvr>
                                        <p:cTn id="13" dur="500" accel="50000" fill="hold">
                                          <p:stCondLst>
                                            <p:cond delay="500"/>
                                          </p:stCondLst>
                                        </p:cTn>
                                        <p:tgtEl>
                                          <p:spTgt spid="11265">
                                            <p:txEl>
                                              <p:pRg st="1" end="1"/>
                                            </p:txEl>
                                          </p:spTgt>
                                        </p:tgtEl>
                                        <p:attrNameLst>
                                          <p:attrName>ppt_y</p:attrName>
                                        </p:attrNameLst>
                                      </p:cBhvr>
                                      <p:tavLst>
                                        <p:tav tm="0">
                                          <p:val>
                                            <p:strVal val="#ppt_y+.1"/>
                                          </p:val>
                                        </p:tav>
                                        <p:tav tm="100000">
                                          <p:val>
                                            <p:strVal val="#ppt_y"/>
                                          </p:val>
                                        </p:tav>
                                      </p:tavLst>
                                    </p:anim>
                                    <p:animEffect transition="in" filter="fade">
                                      <p:cBhvr>
                                        <p:cTn id="14" dur="1000" decel="50000">
                                          <p:stCondLst>
                                            <p:cond delay="0"/>
                                          </p:stCondLst>
                                        </p:cTn>
                                        <p:tgtEl>
                                          <p:spTgt spid="11265">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6" presetClass="entr" presetSubtype="16" fill="hold" nodeType="clickEffect">
                                  <p:stCondLst>
                                    <p:cond delay="0"/>
                                  </p:stCondLst>
                                  <p:childTnLst>
                                    <p:set>
                                      <p:cBhvr>
                                        <p:cTn id="18" dur="1" fill="hold">
                                          <p:stCondLst>
                                            <p:cond delay="0"/>
                                          </p:stCondLst>
                                        </p:cTn>
                                        <p:tgtEl>
                                          <p:spTgt spid="11265">
                                            <p:txEl>
                                              <p:pRg st="3" end="3"/>
                                            </p:txEl>
                                          </p:spTgt>
                                        </p:tgtEl>
                                        <p:attrNameLst>
                                          <p:attrName>style.visibility</p:attrName>
                                        </p:attrNameLst>
                                      </p:cBhvr>
                                      <p:to>
                                        <p:strVal val="visible"/>
                                      </p:to>
                                    </p:set>
                                    <p:animEffect transition="in" filter="circle(in)">
                                      <p:cBhvr>
                                        <p:cTn id="19" dur="2000"/>
                                        <p:tgtEl>
                                          <p:spTgt spid="1126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Rectangle 1"/>
          <p:cNvSpPr>
            <a:spLocks noChangeArrowheads="1"/>
          </p:cNvSpPr>
          <p:nvPr/>
        </p:nvSpPr>
        <p:spPr bwMode="auto">
          <a:xfrm>
            <a:off x="152400" y="1305818"/>
            <a:ext cx="8839200" cy="375487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endParaRPr kumimoji="0" lang="en-US" sz="14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endParaRPr lang="en-US" sz="1400" b="1" dirty="0">
              <a:solidFill>
                <a:srgbClr val="FF0000"/>
              </a:solidFill>
              <a:latin typeface="Times New Roman" pitchFamily="18" charset="0"/>
              <a:ea typeface="Calibri" pitchFamily="34" charset="0"/>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endParaRPr kumimoji="0" lang="en-US" sz="14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endParaRPr lang="en-US" sz="1400" b="1" dirty="0">
              <a:solidFill>
                <a:srgbClr val="FF0000"/>
              </a:solidFill>
              <a:latin typeface="Times New Roman" pitchFamily="18" charset="0"/>
              <a:ea typeface="Calibri" pitchFamily="34" charset="0"/>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endParaRPr kumimoji="0" lang="en-US" sz="14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endParaRPr lang="en-US" sz="1400" b="1" dirty="0">
              <a:solidFill>
                <a:srgbClr val="FF0000"/>
              </a:solidFill>
              <a:latin typeface="Times New Roman" pitchFamily="18" charset="0"/>
              <a:ea typeface="Calibri" pitchFamily="34" charset="0"/>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endParaRPr kumimoji="0" lang="en-US" sz="14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endParaRPr lang="en-US" sz="1400" b="1" dirty="0">
              <a:solidFill>
                <a:srgbClr val="FF0000"/>
              </a:solidFill>
              <a:latin typeface="Times New Roman" pitchFamily="18" charset="0"/>
              <a:ea typeface="Calibri" pitchFamily="34" charset="0"/>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endParaRPr kumimoji="0" lang="en-US" sz="14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endParaRPr lang="en-US" sz="1400" b="1" dirty="0">
              <a:solidFill>
                <a:srgbClr val="FF0000"/>
              </a:solidFill>
              <a:latin typeface="Times New Roman" pitchFamily="18" charset="0"/>
              <a:ea typeface="Calibri" pitchFamily="34" charset="0"/>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endParaRPr kumimoji="0" lang="en-US" sz="14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endParaRPr lang="en-US" sz="1400" b="1" dirty="0">
              <a:solidFill>
                <a:srgbClr val="FF0000"/>
              </a:solidFill>
              <a:latin typeface="Times New Roman" pitchFamily="18" charset="0"/>
              <a:ea typeface="Calibri" pitchFamily="34" charset="0"/>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endParaRPr kumimoji="0" lang="en-US" sz="14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endParaRPr lang="en-US" sz="1400" b="1" dirty="0">
              <a:solidFill>
                <a:srgbClr val="FF0000"/>
              </a:solidFill>
              <a:latin typeface="Times New Roman" pitchFamily="18" charset="0"/>
              <a:ea typeface="Calibri" pitchFamily="34" charset="0"/>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endParaRPr kumimoji="0" lang="en-US" sz="14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endParaRPr lang="en-US" sz="1400" b="1" dirty="0">
              <a:solidFill>
                <a:srgbClr val="FF0000"/>
              </a:solidFill>
              <a:latin typeface="Times New Roman" pitchFamily="18" charset="0"/>
              <a:ea typeface="Calibri" pitchFamily="34" charset="0"/>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endParaRPr kumimoji="0" lang="en-US" sz="14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endParaRPr>
          </a:p>
        </p:txBody>
      </p:sp>
      <p:pic>
        <p:nvPicPr>
          <p:cNvPr id="3" name="Picture 2"/>
          <p:cNvPicPr/>
          <p:nvPr/>
        </p:nvPicPr>
        <p:blipFill>
          <a:blip r:embed="rId2" cstate="print">
            <a:lum contrast="20000"/>
          </a:blip>
          <a:srcRect/>
          <a:stretch>
            <a:fillRect/>
          </a:stretch>
        </p:blipFill>
        <p:spPr bwMode="auto">
          <a:xfrm>
            <a:off x="1447800" y="1905000"/>
            <a:ext cx="6553200" cy="4419600"/>
          </a:xfrm>
          <a:prstGeom prst="rect">
            <a:avLst/>
          </a:prstGeom>
          <a:noFill/>
          <a:ln w="9525">
            <a:noFill/>
            <a:miter lim="800000"/>
            <a:headEnd/>
            <a:tailEnd/>
          </a:ln>
        </p:spPr>
      </p:pic>
      <p:sp>
        <p:nvSpPr>
          <p:cNvPr id="5" name="Rectangle 4"/>
          <p:cNvSpPr/>
          <p:nvPr/>
        </p:nvSpPr>
        <p:spPr>
          <a:xfrm>
            <a:off x="304800" y="228600"/>
            <a:ext cx="8610600" cy="1138773"/>
          </a:xfrm>
          <a:prstGeom prst="rect">
            <a:avLst/>
          </a:prstGeom>
        </p:spPr>
        <p:txBody>
          <a:bodyPr wrap="square">
            <a:spAutoFit/>
          </a:bodyPr>
          <a:lstStyle/>
          <a:p>
            <a:pPr lvl="0" algn="just" eaLnBrk="0" fontAlgn="base" hangingPunct="0">
              <a:spcBef>
                <a:spcPct val="0"/>
              </a:spcBef>
              <a:spcAft>
                <a:spcPct val="0"/>
              </a:spcAft>
            </a:pPr>
            <a:r>
              <a:rPr kumimoji="0" lang="sr-Latn-CS" sz="2400" b="1" i="0" u="none" strike="noStrike" cap="none" normalizeH="0" baseline="0" dirty="0" smtClean="0">
                <a:ln>
                  <a:noFill/>
                </a:ln>
                <a:solidFill>
                  <a:srgbClr val="C00000"/>
                </a:solidFill>
                <a:effectLst/>
                <a:latin typeface="Times New Roman" pitchFamily="18" charset="0"/>
                <a:ea typeface="Calibri" pitchFamily="34" charset="0"/>
                <a:cs typeface="Times New Roman" pitchFamily="18" charset="0"/>
              </a:rPr>
              <a:t>Poluprovodnik N-tip</a:t>
            </a:r>
            <a:endParaRPr kumimoji="0" lang="en-US" sz="2400" b="1" i="0" u="none" strike="noStrike" cap="none" normalizeH="0" baseline="0" dirty="0" smtClean="0">
              <a:ln>
                <a:noFill/>
              </a:ln>
              <a:solidFill>
                <a:schemeClr val="tx1"/>
              </a:solidFill>
              <a:effectLst/>
              <a:latin typeface="Times New Roman" pitchFamily="18" charset="0"/>
              <a:cs typeface="Times New Roman" pitchFamily="18" charset="0"/>
            </a:endParaRPr>
          </a:p>
          <a:p>
            <a:pPr lvl="0" algn="just" eaLnBrk="0" fontAlgn="base" hangingPunct="0">
              <a:spcBef>
                <a:spcPct val="0"/>
              </a:spcBef>
              <a:spcAft>
                <a:spcPct val="0"/>
              </a:spcAft>
            </a:pPr>
            <a:r>
              <a:rPr kumimoji="0" lang="sr-Latn-CS" sz="2400" b="1" i="0" u="none" strike="noStrike" cap="none" normalizeH="0" baseline="0" dirty="0" smtClean="0">
                <a:ln>
                  <a:noFill/>
                </a:ln>
                <a:solidFill>
                  <a:srgbClr val="C00000"/>
                </a:solidFill>
                <a:effectLst/>
                <a:latin typeface="Times New Roman" pitchFamily="18" charset="0"/>
                <a:ea typeface="Calibri" pitchFamily="34" charset="0"/>
                <a:cs typeface="Times New Roman" pitchFamily="18" charset="0"/>
              </a:rPr>
              <a:t>	</a:t>
            </a:r>
            <a:r>
              <a:rPr kumimoji="0" lang="sr-Latn-CS" sz="2000" b="1" i="0" u="none" strike="noStrike" cap="none" normalizeH="0" baseline="0" dirty="0" smtClean="0">
                <a:ln>
                  <a:noFill/>
                </a:ln>
                <a:solidFill>
                  <a:srgbClr val="C00000"/>
                </a:solidFill>
                <a:effectLst/>
                <a:latin typeface="Times New Roman" pitchFamily="18" charset="0"/>
                <a:ea typeface="Calibri" pitchFamily="34" charset="0"/>
                <a:cs typeface="Times New Roman" pitchFamily="18" charset="0"/>
              </a:rPr>
              <a:t>Ako se čistom kristalu poluprovodnika doda petovalentna primesa(fosfor P)  kristalna struktura poluprovodnika se mijenja.</a:t>
            </a:r>
            <a:endParaRPr kumimoji="0" lang="en-US" sz="2000" b="1" i="0" u="none" strike="noStrike" cap="none" normalizeH="0" baseline="0" dirty="0" smtClean="0">
              <a:ln>
                <a:noFill/>
              </a:ln>
              <a:solidFill>
                <a:srgbClr val="C00000"/>
              </a:solidFill>
              <a:effectLst/>
              <a:latin typeface="Times New Roman" pitchFamily="18" charset="0"/>
              <a:ea typeface="Calibri" pitchFamily="34" charset="0"/>
              <a:cs typeface="Times New Roman" pitchFamily="18" charset="0"/>
            </a:endParaRPr>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5"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decel="50000" fill="hold">
                                          <p:stCondLst>
                                            <p:cond delay="0"/>
                                          </p:stCondLst>
                                        </p:cTn>
                                        <p:tgtEl>
                                          <p:spTgt spid="5">
                                            <p:txEl>
                                              <p:pRg st="0" end="0"/>
                                            </p:txEl>
                                          </p:spTgt>
                                        </p:tgtEl>
                                        <p:attrNameLst>
                                          <p:attrName>style.rotation</p:attrName>
                                        </p:attrNameLst>
                                      </p:cBhvr>
                                      <p:tavLst>
                                        <p:tav tm="0">
                                          <p:val>
                                            <p:fltVal val="-90"/>
                                          </p:val>
                                        </p:tav>
                                        <p:tav tm="100000">
                                          <p:val>
                                            <p:fltVal val="0"/>
                                          </p:val>
                                        </p:tav>
                                      </p:tavLst>
                                    </p:anim>
                                    <p:anim calcmode="lin" valueType="num">
                                      <p:cBhvr>
                                        <p:cTn id="8" dur="500" decel="50000" fill="hold">
                                          <p:stCondLst>
                                            <p:cond delay="0"/>
                                          </p:stCondLst>
                                        </p:cTn>
                                        <p:tgtEl>
                                          <p:spTgt spid="5">
                                            <p:txEl>
                                              <p:pRg st="0" end="0"/>
                                            </p:txEl>
                                          </p:spTgt>
                                        </p:tgtEl>
                                        <p:attrNameLst>
                                          <p:attrName>ppt_w</p:attrName>
                                        </p:attrNameLst>
                                      </p:cBhvr>
                                      <p:tavLst>
                                        <p:tav tm="0">
                                          <p:val>
                                            <p:strVal val="#ppt_w"/>
                                          </p:val>
                                        </p:tav>
                                        <p:tav tm="100000">
                                          <p:val>
                                            <p:strVal val="#ppt_w*.05"/>
                                          </p:val>
                                        </p:tav>
                                      </p:tavLst>
                                    </p:anim>
                                    <p:anim calcmode="lin" valueType="num">
                                      <p:cBhvr>
                                        <p:cTn id="9" dur="500" accel="50000" fill="hold">
                                          <p:stCondLst>
                                            <p:cond delay="500"/>
                                          </p:stCondLst>
                                        </p:cTn>
                                        <p:tgtEl>
                                          <p:spTgt spid="5">
                                            <p:txEl>
                                              <p:pRg st="0" end="0"/>
                                            </p:txEl>
                                          </p:spTgt>
                                        </p:tgtEl>
                                        <p:attrNameLst>
                                          <p:attrName>ppt_w</p:attrName>
                                        </p:attrNameLst>
                                      </p:cBhvr>
                                      <p:tavLst>
                                        <p:tav tm="0">
                                          <p:val>
                                            <p:strVal val="#ppt_w*.05"/>
                                          </p:val>
                                        </p:tav>
                                        <p:tav tm="100000">
                                          <p:val>
                                            <p:strVal val="#ppt_w"/>
                                          </p:val>
                                        </p:tav>
                                      </p:tavLst>
                                    </p:anim>
                                    <p:anim calcmode="lin" valueType="num">
                                      <p:cBhvr>
                                        <p:cTn id="10" dur="1000" fill="hold"/>
                                        <p:tgtEl>
                                          <p:spTgt spid="5">
                                            <p:txEl>
                                              <p:pRg st="0" end="0"/>
                                            </p:txEl>
                                          </p:spTgt>
                                        </p:tgtEl>
                                        <p:attrNameLst>
                                          <p:attrName>ppt_h</p:attrName>
                                        </p:attrNameLst>
                                      </p:cBhvr>
                                      <p:tavLst>
                                        <p:tav tm="0">
                                          <p:val>
                                            <p:strVal val="#ppt_h"/>
                                          </p:val>
                                        </p:tav>
                                        <p:tav tm="100000">
                                          <p:val>
                                            <p:strVal val="#ppt_h"/>
                                          </p:val>
                                        </p:tav>
                                      </p:tavLst>
                                    </p:anim>
                                    <p:anim calcmode="lin" valueType="num">
                                      <p:cBhvr>
                                        <p:cTn id="11" dur="500" decel="50000" fill="hold">
                                          <p:stCondLst>
                                            <p:cond delay="0"/>
                                          </p:stCondLst>
                                        </p:cTn>
                                        <p:tgtEl>
                                          <p:spTgt spid="5">
                                            <p:txEl>
                                              <p:pRg st="0" end="0"/>
                                            </p:txEl>
                                          </p:spTgt>
                                        </p:tgtEl>
                                        <p:attrNameLst>
                                          <p:attrName>ppt_x</p:attrName>
                                        </p:attrNameLst>
                                      </p:cBhvr>
                                      <p:tavLst>
                                        <p:tav tm="0">
                                          <p:val>
                                            <p:strVal val="#ppt_x+.4"/>
                                          </p:val>
                                        </p:tav>
                                        <p:tav tm="100000">
                                          <p:val>
                                            <p:strVal val="#ppt_x"/>
                                          </p:val>
                                        </p:tav>
                                      </p:tavLst>
                                    </p:anim>
                                    <p:anim calcmode="lin" valueType="num">
                                      <p:cBhvr>
                                        <p:cTn id="12" dur="500" decel="50000" fill="hold">
                                          <p:stCondLst>
                                            <p:cond delay="0"/>
                                          </p:stCondLst>
                                        </p:cTn>
                                        <p:tgtEl>
                                          <p:spTgt spid="5">
                                            <p:txEl>
                                              <p:pRg st="0" end="0"/>
                                            </p:txEl>
                                          </p:spTgt>
                                        </p:tgtEl>
                                        <p:attrNameLst>
                                          <p:attrName>ppt_y</p:attrName>
                                        </p:attrNameLst>
                                      </p:cBhvr>
                                      <p:tavLst>
                                        <p:tav tm="0">
                                          <p:val>
                                            <p:strVal val="#ppt_y-.2"/>
                                          </p:val>
                                        </p:tav>
                                        <p:tav tm="100000">
                                          <p:val>
                                            <p:strVal val="#ppt_y+.1"/>
                                          </p:val>
                                        </p:tav>
                                      </p:tavLst>
                                    </p:anim>
                                    <p:anim calcmode="lin" valueType="num">
                                      <p:cBhvr>
                                        <p:cTn id="13" dur="500" accel="50000" fill="hold">
                                          <p:stCondLst>
                                            <p:cond delay="500"/>
                                          </p:stCondLst>
                                        </p:cTn>
                                        <p:tgtEl>
                                          <p:spTgt spid="5">
                                            <p:txEl>
                                              <p:pRg st="0" end="0"/>
                                            </p:txEl>
                                          </p:spTgt>
                                        </p:tgtEl>
                                        <p:attrNameLst>
                                          <p:attrName>ppt_y</p:attrName>
                                        </p:attrNameLst>
                                      </p:cBhvr>
                                      <p:tavLst>
                                        <p:tav tm="0">
                                          <p:val>
                                            <p:strVal val="#ppt_y+.1"/>
                                          </p:val>
                                        </p:tav>
                                        <p:tav tm="100000">
                                          <p:val>
                                            <p:strVal val="#ppt_y"/>
                                          </p:val>
                                        </p:tav>
                                      </p:tavLst>
                                    </p:anim>
                                    <p:animEffect transition="in" filter="fade">
                                      <p:cBhvr>
                                        <p:cTn id="14" dur="1000" decel="50000">
                                          <p:stCondLst>
                                            <p:cond delay="0"/>
                                          </p:stCondLst>
                                        </p:cTn>
                                        <p:tgtEl>
                                          <p:spTgt spid="5">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0" presetClass="entr" presetSubtype="0" fill="hold" nodeType="clickEffect">
                                  <p:stCondLst>
                                    <p:cond delay="0"/>
                                  </p:stCondLst>
                                  <p:childTnLst>
                                    <p:set>
                                      <p:cBhvr>
                                        <p:cTn id="18" dur="1" fill="hold">
                                          <p:stCondLst>
                                            <p:cond delay="0"/>
                                          </p:stCondLst>
                                        </p:cTn>
                                        <p:tgtEl>
                                          <p:spTgt spid="5">
                                            <p:txEl>
                                              <p:pRg st="1" end="1"/>
                                            </p:txEl>
                                          </p:spTgt>
                                        </p:tgtEl>
                                        <p:attrNameLst>
                                          <p:attrName>style.visibility</p:attrName>
                                        </p:attrNameLst>
                                      </p:cBhvr>
                                      <p:to>
                                        <p:strVal val="visible"/>
                                      </p:to>
                                    </p:set>
                                    <p:animEffect transition="in" filter="fade">
                                      <p:cBhvr>
                                        <p:cTn id="19" dur="2000"/>
                                        <p:tgtEl>
                                          <p:spTgt spid="5">
                                            <p:txEl>
                                              <p:pRg st="1" end="1"/>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53" presetClass="entr" presetSubtype="0" fill="hold" nodeType="clickEffect">
                                  <p:stCondLst>
                                    <p:cond delay="0"/>
                                  </p:stCondLst>
                                  <p:childTnLst>
                                    <p:set>
                                      <p:cBhvr>
                                        <p:cTn id="23" dur="1" fill="hold">
                                          <p:stCondLst>
                                            <p:cond delay="0"/>
                                          </p:stCondLst>
                                        </p:cTn>
                                        <p:tgtEl>
                                          <p:spTgt spid="3"/>
                                        </p:tgtEl>
                                        <p:attrNameLst>
                                          <p:attrName>style.visibility</p:attrName>
                                        </p:attrNameLst>
                                      </p:cBhvr>
                                      <p:to>
                                        <p:strVal val="visible"/>
                                      </p:to>
                                    </p:set>
                                    <p:anim calcmode="lin" valueType="num">
                                      <p:cBhvr>
                                        <p:cTn id="24" dur="500" fill="hold"/>
                                        <p:tgtEl>
                                          <p:spTgt spid="3"/>
                                        </p:tgtEl>
                                        <p:attrNameLst>
                                          <p:attrName>ppt_w</p:attrName>
                                        </p:attrNameLst>
                                      </p:cBhvr>
                                      <p:tavLst>
                                        <p:tav tm="0">
                                          <p:val>
                                            <p:fltVal val="0"/>
                                          </p:val>
                                        </p:tav>
                                        <p:tav tm="100000">
                                          <p:val>
                                            <p:strVal val="#ppt_w"/>
                                          </p:val>
                                        </p:tav>
                                      </p:tavLst>
                                    </p:anim>
                                    <p:anim calcmode="lin" valueType="num">
                                      <p:cBhvr>
                                        <p:cTn id="25" dur="500" fill="hold"/>
                                        <p:tgtEl>
                                          <p:spTgt spid="3"/>
                                        </p:tgtEl>
                                        <p:attrNameLst>
                                          <p:attrName>ppt_h</p:attrName>
                                        </p:attrNameLst>
                                      </p:cBhvr>
                                      <p:tavLst>
                                        <p:tav tm="0">
                                          <p:val>
                                            <p:fltVal val="0"/>
                                          </p:val>
                                        </p:tav>
                                        <p:tav tm="100000">
                                          <p:val>
                                            <p:strVal val="#ppt_h"/>
                                          </p:val>
                                        </p:tav>
                                      </p:tavLst>
                                    </p:anim>
                                    <p:animEffect transition="in" filter="fade">
                                      <p:cBhvr>
                                        <p:cTn id="26"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38200" y="533400"/>
            <a:ext cx="7696200" cy="3416320"/>
          </a:xfrm>
          <a:prstGeom prst="rect">
            <a:avLst/>
          </a:prstGeom>
        </p:spPr>
        <p:txBody>
          <a:bodyPr wrap="square">
            <a:spAutoFit/>
          </a:bodyPr>
          <a:lstStyle/>
          <a:p>
            <a:pPr lvl="0" algn="just" fontAlgn="base">
              <a:spcBef>
                <a:spcPct val="0"/>
              </a:spcBef>
              <a:spcAft>
                <a:spcPct val="0"/>
              </a:spcAft>
            </a:pPr>
            <a:r>
              <a:rPr lang="sr-Latn-CS" sz="2400" b="1" dirty="0" smtClean="0">
                <a:solidFill>
                  <a:srgbClr val="FF0000"/>
                </a:solidFill>
                <a:latin typeface="Times New Roman" pitchFamily="18" charset="0"/>
                <a:ea typeface="Calibri" pitchFamily="34" charset="0"/>
                <a:cs typeface="Times New Roman" pitchFamily="18" charset="0"/>
              </a:rPr>
              <a:t>U poluprovodniku N-tipa :</a:t>
            </a:r>
            <a:endParaRPr lang="en-US" sz="2400" dirty="0" smtClean="0">
              <a:latin typeface="Times New Roman" pitchFamily="18" charset="0"/>
              <a:cs typeface="Times New Roman" pitchFamily="18" charset="0"/>
            </a:endParaRPr>
          </a:p>
          <a:p>
            <a:pPr lvl="0" algn="just" eaLnBrk="0" fontAlgn="base" hangingPunct="0">
              <a:spcBef>
                <a:spcPct val="0"/>
              </a:spcBef>
              <a:spcAft>
                <a:spcPct val="0"/>
              </a:spcAft>
            </a:pPr>
            <a:r>
              <a:rPr lang="sr-Latn-CS" sz="2400" dirty="0" smtClean="0">
                <a:solidFill>
                  <a:srgbClr val="C00000"/>
                </a:solidFill>
                <a:latin typeface="Times New Roman" pitchFamily="18" charset="0"/>
                <a:ea typeface="Calibri" pitchFamily="34" charset="0"/>
                <a:cs typeface="Times New Roman" pitchFamily="18" charset="0"/>
              </a:rPr>
              <a:t>	 GLAVNI(VEĆINSKI) nosioci naelektrisanja su ELEKTRONI,</a:t>
            </a:r>
            <a:r>
              <a:rPr lang="sr-Latn-CS" sz="2400" b="1" dirty="0" smtClean="0">
                <a:solidFill>
                  <a:srgbClr val="C00000"/>
                </a:solidFill>
                <a:latin typeface="Times New Roman" pitchFamily="18" charset="0"/>
                <a:ea typeface="Calibri" pitchFamily="34" charset="0"/>
                <a:cs typeface="Times New Roman" pitchFamily="18" charset="0"/>
              </a:rPr>
              <a:t>  </a:t>
            </a:r>
            <a:r>
              <a:rPr lang="sr-Latn-CS" sz="2400" dirty="0" smtClean="0">
                <a:solidFill>
                  <a:srgbClr val="C00000"/>
                </a:solidFill>
                <a:latin typeface="Times New Roman" pitchFamily="18" charset="0"/>
                <a:ea typeface="Calibri" pitchFamily="34" charset="0"/>
                <a:cs typeface="Times New Roman" pitchFamily="18" charset="0"/>
              </a:rPr>
              <a:t>SPOREDNI(MANJINSKI) nosioci naelektrisanja su ŠUPLJINE,</a:t>
            </a:r>
            <a:r>
              <a:rPr lang="sr-Latn-CS" sz="2400" b="1" dirty="0" smtClean="0">
                <a:solidFill>
                  <a:srgbClr val="C00000"/>
                </a:solidFill>
                <a:latin typeface="Times New Roman" pitchFamily="18" charset="0"/>
                <a:ea typeface="Calibri" pitchFamily="34" charset="0"/>
                <a:cs typeface="Times New Roman" pitchFamily="18" charset="0"/>
              </a:rPr>
              <a:t>  </a:t>
            </a:r>
            <a:r>
              <a:rPr lang="sr-Latn-CS" sz="2400" dirty="0" smtClean="0">
                <a:solidFill>
                  <a:srgbClr val="C00000"/>
                </a:solidFill>
                <a:latin typeface="Times New Roman" pitchFamily="18" charset="0"/>
                <a:ea typeface="Calibri" pitchFamily="34" charset="0"/>
                <a:cs typeface="Times New Roman" pitchFamily="18" charset="0"/>
              </a:rPr>
              <a:t>POKRETNI nosioci naelektrisanja su </a:t>
            </a:r>
            <a:r>
              <a:rPr lang="sr-Latn-CS" sz="2400" b="1" dirty="0" smtClean="0">
                <a:solidFill>
                  <a:srgbClr val="C00000"/>
                </a:solidFill>
                <a:latin typeface="Times New Roman" pitchFamily="18" charset="0"/>
                <a:ea typeface="Calibri" pitchFamily="34" charset="0"/>
                <a:cs typeface="Times New Roman" pitchFamily="18" charset="0"/>
              </a:rPr>
              <a:t>slobodni elektroni i šupljine,</a:t>
            </a:r>
            <a:r>
              <a:rPr lang="sr-Latn-CS" sz="2400" dirty="0" smtClean="0">
                <a:solidFill>
                  <a:srgbClr val="C00000"/>
                </a:solidFill>
                <a:latin typeface="Times New Roman" pitchFamily="18" charset="0"/>
                <a:ea typeface="Calibri" pitchFamily="34" charset="0"/>
                <a:cs typeface="Times New Roman" pitchFamily="18" charset="0"/>
              </a:rPr>
              <a:t>	NEPOKRETNI nosioci naelektrisanja su POZITIVNI JONI DONORA. Primjesa koja daje peti elektron naziva se DONOR; poluprovodnik sadrži više slobodnih negativnih nosilaca elektriciteta pa se naziva poluprovodnik </a:t>
            </a:r>
            <a:r>
              <a:rPr lang="sr-Latn-CS" sz="2400" b="1" dirty="0" smtClean="0">
                <a:solidFill>
                  <a:srgbClr val="C00000"/>
                </a:solidFill>
                <a:latin typeface="Times New Roman" pitchFamily="18" charset="0"/>
                <a:ea typeface="Calibri" pitchFamily="34" charset="0"/>
                <a:cs typeface="Times New Roman" pitchFamily="18" charset="0"/>
              </a:rPr>
              <a:t>N-tipa</a:t>
            </a:r>
            <a:r>
              <a:rPr lang="sr-Latn-CS" sz="2400" dirty="0" smtClean="0">
                <a:solidFill>
                  <a:srgbClr val="C00000"/>
                </a:solidFill>
                <a:latin typeface="Times New Roman" pitchFamily="18" charset="0"/>
                <a:ea typeface="Calibri" pitchFamily="34" charset="0"/>
                <a:cs typeface="Times New Roman" pitchFamily="18" charset="0"/>
              </a:rPr>
              <a:t>.</a:t>
            </a:r>
            <a:endParaRPr lang="sr-Latn-CS" sz="2400" dirty="0" smtClean="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1"/>
          <p:cNvSpPr>
            <a:spLocks noChangeArrowheads="1"/>
          </p:cNvSpPr>
          <p:nvPr/>
        </p:nvSpPr>
        <p:spPr bwMode="auto">
          <a:xfrm>
            <a:off x="0" y="0"/>
            <a:ext cx="9144000" cy="101566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sr-Latn-CS" sz="2000" b="1" i="1" u="none" strike="noStrike" cap="none" normalizeH="0" baseline="0" dirty="0" smtClean="0">
                <a:ln>
                  <a:noFill/>
                </a:ln>
                <a:solidFill>
                  <a:schemeClr val="accent1">
                    <a:lumMod val="50000"/>
                  </a:schemeClr>
                </a:solidFill>
                <a:effectLst/>
                <a:latin typeface="Times New Roman" pitchFamily="18" charset="0"/>
                <a:ea typeface="Calibri" pitchFamily="34" charset="0"/>
                <a:cs typeface="Times New Roman" pitchFamily="18" charset="0"/>
              </a:rPr>
              <a:t>Poluprovodnik P-tip</a:t>
            </a:r>
            <a:endParaRPr kumimoji="0" lang="en-US" sz="2000" b="0" i="0" u="none" strike="noStrike" cap="none" normalizeH="0" baseline="0" dirty="0" smtClean="0">
              <a:ln>
                <a:noFill/>
              </a:ln>
              <a:solidFill>
                <a:schemeClr val="accent1">
                  <a:lumMod val="50000"/>
                </a:schemeClr>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sr-Latn-CS" sz="2000" b="1" i="0" u="none" strike="noStrike" cap="none" normalizeH="0" baseline="0" dirty="0" smtClean="0">
                <a:ln>
                  <a:noFill/>
                </a:ln>
                <a:solidFill>
                  <a:srgbClr val="0070C0"/>
                </a:solidFill>
                <a:effectLst/>
                <a:latin typeface="Times New Roman" pitchFamily="18" charset="0"/>
                <a:ea typeface="Calibri" pitchFamily="34" charset="0"/>
                <a:cs typeface="Times New Roman" pitchFamily="18" charset="0"/>
              </a:rPr>
              <a:t>        U kristalnu strukturu poluprovodnika može se takođe unijeti neka trovalentna primjesa(bor B)</a:t>
            </a:r>
            <a:endParaRPr kumimoji="0" lang="sr-Latn-CS" sz="2000" b="0" i="0" u="none" strike="noStrike" cap="none" normalizeH="0" baseline="0" dirty="0" smtClean="0">
              <a:ln>
                <a:noFill/>
              </a:ln>
              <a:solidFill>
                <a:srgbClr val="0070C0"/>
              </a:solidFill>
              <a:effectLst/>
              <a:latin typeface="Arial" pitchFamily="34" charset="0"/>
            </a:endParaRPr>
          </a:p>
        </p:txBody>
      </p:sp>
      <p:pic>
        <p:nvPicPr>
          <p:cNvPr id="3" name="Picture 2"/>
          <p:cNvPicPr/>
          <p:nvPr/>
        </p:nvPicPr>
        <p:blipFill>
          <a:blip r:embed="rId2" cstate="print">
            <a:lum contrast="30000"/>
          </a:blip>
          <a:srcRect/>
          <a:stretch>
            <a:fillRect/>
          </a:stretch>
        </p:blipFill>
        <p:spPr bwMode="auto">
          <a:xfrm>
            <a:off x="1524000" y="1752600"/>
            <a:ext cx="6248400" cy="4191000"/>
          </a:xfrm>
          <a:prstGeom prst="rect">
            <a:avLst/>
          </a:prstGeom>
          <a:noFill/>
          <a:ln w="9525">
            <a:noFill/>
            <a:miter lim="800000"/>
            <a:headEnd/>
            <a:tailEnd/>
          </a:ln>
        </p:spPr>
      </p:pic>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5" presetClass="entr" presetSubtype="0" fill="hold" nodeType="clickEffect">
                                  <p:stCondLst>
                                    <p:cond delay="0"/>
                                  </p:stCondLst>
                                  <p:childTnLst>
                                    <p:set>
                                      <p:cBhvr>
                                        <p:cTn id="6" dur="1" fill="hold">
                                          <p:stCondLst>
                                            <p:cond delay="0"/>
                                          </p:stCondLst>
                                        </p:cTn>
                                        <p:tgtEl>
                                          <p:spTgt spid="15361">
                                            <p:txEl>
                                              <p:pRg st="0" end="0"/>
                                            </p:txEl>
                                          </p:spTgt>
                                        </p:tgtEl>
                                        <p:attrNameLst>
                                          <p:attrName>style.visibility</p:attrName>
                                        </p:attrNameLst>
                                      </p:cBhvr>
                                      <p:to>
                                        <p:strVal val="visible"/>
                                      </p:to>
                                    </p:set>
                                    <p:anim calcmode="lin" valueType="num">
                                      <p:cBhvr>
                                        <p:cTn id="7" dur="500" decel="50000" fill="hold">
                                          <p:stCondLst>
                                            <p:cond delay="0"/>
                                          </p:stCondLst>
                                        </p:cTn>
                                        <p:tgtEl>
                                          <p:spTgt spid="15361">
                                            <p:txEl>
                                              <p:pRg st="0" end="0"/>
                                            </p:txEl>
                                          </p:spTgt>
                                        </p:tgtEl>
                                        <p:attrNameLst>
                                          <p:attrName>style.rotation</p:attrName>
                                        </p:attrNameLst>
                                      </p:cBhvr>
                                      <p:tavLst>
                                        <p:tav tm="0">
                                          <p:val>
                                            <p:fltVal val="-90"/>
                                          </p:val>
                                        </p:tav>
                                        <p:tav tm="100000">
                                          <p:val>
                                            <p:fltVal val="0"/>
                                          </p:val>
                                        </p:tav>
                                      </p:tavLst>
                                    </p:anim>
                                    <p:anim calcmode="lin" valueType="num">
                                      <p:cBhvr>
                                        <p:cTn id="8" dur="500" decel="50000" fill="hold">
                                          <p:stCondLst>
                                            <p:cond delay="0"/>
                                          </p:stCondLst>
                                        </p:cTn>
                                        <p:tgtEl>
                                          <p:spTgt spid="15361">
                                            <p:txEl>
                                              <p:pRg st="0" end="0"/>
                                            </p:txEl>
                                          </p:spTgt>
                                        </p:tgtEl>
                                        <p:attrNameLst>
                                          <p:attrName>ppt_w</p:attrName>
                                        </p:attrNameLst>
                                      </p:cBhvr>
                                      <p:tavLst>
                                        <p:tav tm="0">
                                          <p:val>
                                            <p:strVal val="#ppt_w"/>
                                          </p:val>
                                        </p:tav>
                                        <p:tav tm="100000">
                                          <p:val>
                                            <p:strVal val="#ppt_w*.05"/>
                                          </p:val>
                                        </p:tav>
                                      </p:tavLst>
                                    </p:anim>
                                    <p:anim calcmode="lin" valueType="num">
                                      <p:cBhvr>
                                        <p:cTn id="9" dur="500" accel="50000" fill="hold">
                                          <p:stCondLst>
                                            <p:cond delay="500"/>
                                          </p:stCondLst>
                                        </p:cTn>
                                        <p:tgtEl>
                                          <p:spTgt spid="15361">
                                            <p:txEl>
                                              <p:pRg st="0" end="0"/>
                                            </p:txEl>
                                          </p:spTgt>
                                        </p:tgtEl>
                                        <p:attrNameLst>
                                          <p:attrName>ppt_w</p:attrName>
                                        </p:attrNameLst>
                                      </p:cBhvr>
                                      <p:tavLst>
                                        <p:tav tm="0">
                                          <p:val>
                                            <p:strVal val="#ppt_w*.05"/>
                                          </p:val>
                                        </p:tav>
                                        <p:tav tm="100000">
                                          <p:val>
                                            <p:strVal val="#ppt_w"/>
                                          </p:val>
                                        </p:tav>
                                      </p:tavLst>
                                    </p:anim>
                                    <p:anim calcmode="lin" valueType="num">
                                      <p:cBhvr>
                                        <p:cTn id="10" dur="1000" fill="hold"/>
                                        <p:tgtEl>
                                          <p:spTgt spid="15361">
                                            <p:txEl>
                                              <p:pRg st="0" end="0"/>
                                            </p:txEl>
                                          </p:spTgt>
                                        </p:tgtEl>
                                        <p:attrNameLst>
                                          <p:attrName>ppt_h</p:attrName>
                                        </p:attrNameLst>
                                      </p:cBhvr>
                                      <p:tavLst>
                                        <p:tav tm="0">
                                          <p:val>
                                            <p:strVal val="#ppt_h"/>
                                          </p:val>
                                        </p:tav>
                                        <p:tav tm="100000">
                                          <p:val>
                                            <p:strVal val="#ppt_h"/>
                                          </p:val>
                                        </p:tav>
                                      </p:tavLst>
                                    </p:anim>
                                    <p:anim calcmode="lin" valueType="num">
                                      <p:cBhvr>
                                        <p:cTn id="11" dur="500" decel="50000" fill="hold">
                                          <p:stCondLst>
                                            <p:cond delay="0"/>
                                          </p:stCondLst>
                                        </p:cTn>
                                        <p:tgtEl>
                                          <p:spTgt spid="15361">
                                            <p:txEl>
                                              <p:pRg st="0" end="0"/>
                                            </p:txEl>
                                          </p:spTgt>
                                        </p:tgtEl>
                                        <p:attrNameLst>
                                          <p:attrName>ppt_x</p:attrName>
                                        </p:attrNameLst>
                                      </p:cBhvr>
                                      <p:tavLst>
                                        <p:tav tm="0">
                                          <p:val>
                                            <p:strVal val="#ppt_x+.4"/>
                                          </p:val>
                                        </p:tav>
                                        <p:tav tm="100000">
                                          <p:val>
                                            <p:strVal val="#ppt_x"/>
                                          </p:val>
                                        </p:tav>
                                      </p:tavLst>
                                    </p:anim>
                                    <p:anim calcmode="lin" valueType="num">
                                      <p:cBhvr>
                                        <p:cTn id="12" dur="500" decel="50000" fill="hold">
                                          <p:stCondLst>
                                            <p:cond delay="0"/>
                                          </p:stCondLst>
                                        </p:cTn>
                                        <p:tgtEl>
                                          <p:spTgt spid="15361">
                                            <p:txEl>
                                              <p:pRg st="0" end="0"/>
                                            </p:txEl>
                                          </p:spTgt>
                                        </p:tgtEl>
                                        <p:attrNameLst>
                                          <p:attrName>ppt_y</p:attrName>
                                        </p:attrNameLst>
                                      </p:cBhvr>
                                      <p:tavLst>
                                        <p:tav tm="0">
                                          <p:val>
                                            <p:strVal val="#ppt_y-.2"/>
                                          </p:val>
                                        </p:tav>
                                        <p:tav tm="100000">
                                          <p:val>
                                            <p:strVal val="#ppt_y+.1"/>
                                          </p:val>
                                        </p:tav>
                                      </p:tavLst>
                                    </p:anim>
                                    <p:anim calcmode="lin" valueType="num">
                                      <p:cBhvr>
                                        <p:cTn id="13" dur="500" accel="50000" fill="hold">
                                          <p:stCondLst>
                                            <p:cond delay="500"/>
                                          </p:stCondLst>
                                        </p:cTn>
                                        <p:tgtEl>
                                          <p:spTgt spid="15361">
                                            <p:txEl>
                                              <p:pRg st="0" end="0"/>
                                            </p:txEl>
                                          </p:spTgt>
                                        </p:tgtEl>
                                        <p:attrNameLst>
                                          <p:attrName>ppt_y</p:attrName>
                                        </p:attrNameLst>
                                      </p:cBhvr>
                                      <p:tavLst>
                                        <p:tav tm="0">
                                          <p:val>
                                            <p:strVal val="#ppt_y+.1"/>
                                          </p:val>
                                        </p:tav>
                                        <p:tav tm="100000">
                                          <p:val>
                                            <p:strVal val="#ppt_y"/>
                                          </p:val>
                                        </p:tav>
                                      </p:tavLst>
                                    </p:anim>
                                    <p:animEffect transition="in" filter="fade">
                                      <p:cBhvr>
                                        <p:cTn id="14" dur="1000" decel="50000">
                                          <p:stCondLst>
                                            <p:cond delay="0"/>
                                          </p:stCondLst>
                                        </p:cTn>
                                        <p:tgtEl>
                                          <p:spTgt spid="15361">
                                            <p:txEl>
                                              <p:pRg st="0" end="0"/>
                                            </p:txEl>
                                          </p:spTgt>
                                        </p:tgtEl>
                                      </p:cBhvr>
                                    </p:animEffect>
                                  </p:childTnLst>
                                </p:cTn>
                              </p:par>
                              <p:par>
                                <p:cTn id="15" presetID="25" presetClass="entr" presetSubtype="0" fill="hold" nodeType="withEffect">
                                  <p:stCondLst>
                                    <p:cond delay="0"/>
                                  </p:stCondLst>
                                  <p:childTnLst>
                                    <p:set>
                                      <p:cBhvr>
                                        <p:cTn id="16" dur="1" fill="hold">
                                          <p:stCondLst>
                                            <p:cond delay="0"/>
                                          </p:stCondLst>
                                        </p:cTn>
                                        <p:tgtEl>
                                          <p:spTgt spid="15361">
                                            <p:txEl>
                                              <p:pRg st="1" end="1"/>
                                            </p:txEl>
                                          </p:spTgt>
                                        </p:tgtEl>
                                        <p:attrNameLst>
                                          <p:attrName>style.visibility</p:attrName>
                                        </p:attrNameLst>
                                      </p:cBhvr>
                                      <p:to>
                                        <p:strVal val="visible"/>
                                      </p:to>
                                    </p:set>
                                    <p:anim calcmode="lin" valueType="num">
                                      <p:cBhvr>
                                        <p:cTn id="17" dur="500" decel="50000" fill="hold">
                                          <p:stCondLst>
                                            <p:cond delay="0"/>
                                          </p:stCondLst>
                                        </p:cTn>
                                        <p:tgtEl>
                                          <p:spTgt spid="15361">
                                            <p:txEl>
                                              <p:pRg st="1" end="1"/>
                                            </p:txEl>
                                          </p:spTgt>
                                        </p:tgtEl>
                                        <p:attrNameLst>
                                          <p:attrName>style.rotation</p:attrName>
                                        </p:attrNameLst>
                                      </p:cBhvr>
                                      <p:tavLst>
                                        <p:tav tm="0">
                                          <p:val>
                                            <p:fltVal val="-90"/>
                                          </p:val>
                                        </p:tav>
                                        <p:tav tm="100000">
                                          <p:val>
                                            <p:fltVal val="0"/>
                                          </p:val>
                                        </p:tav>
                                      </p:tavLst>
                                    </p:anim>
                                    <p:anim calcmode="lin" valueType="num">
                                      <p:cBhvr>
                                        <p:cTn id="18" dur="500" decel="50000" fill="hold">
                                          <p:stCondLst>
                                            <p:cond delay="0"/>
                                          </p:stCondLst>
                                        </p:cTn>
                                        <p:tgtEl>
                                          <p:spTgt spid="15361">
                                            <p:txEl>
                                              <p:pRg st="1" end="1"/>
                                            </p:txEl>
                                          </p:spTgt>
                                        </p:tgtEl>
                                        <p:attrNameLst>
                                          <p:attrName>ppt_w</p:attrName>
                                        </p:attrNameLst>
                                      </p:cBhvr>
                                      <p:tavLst>
                                        <p:tav tm="0">
                                          <p:val>
                                            <p:strVal val="#ppt_w"/>
                                          </p:val>
                                        </p:tav>
                                        <p:tav tm="100000">
                                          <p:val>
                                            <p:strVal val="#ppt_w*.05"/>
                                          </p:val>
                                        </p:tav>
                                      </p:tavLst>
                                    </p:anim>
                                    <p:anim calcmode="lin" valueType="num">
                                      <p:cBhvr>
                                        <p:cTn id="19" dur="500" accel="50000" fill="hold">
                                          <p:stCondLst>
                                            <p:cond delay="500"/>
                                          </p:stCondLst>
                                        </p:cTn>
                                        <p:tgtEl>
                                          <p:spTgt spid="15361">
                                            <p:txEl>
                                              <p:pRg st="1" end="1"/>
                                            </p:txEl>
                                          </p:spTgt>
                                        </p:tgtEl>
                                        <p:attrNameLst>
                                          <p:attrName>ppt_w</p:attrName>
                                        </p:attrNameLst>
                                      </p:cBhvr>
                                      <p:tavLst>
                                        <p:tav tm="0">
                                          <p:val>
                                            <p:strVal val="#ppt_w*.05"/>
                                          </p:val>
                                        </p:tav>
                                        <p:tav tm="100000">
                                          <p:val>
                                            <p:strVal val="#ppt_w"/>
                                          </p:val>
                                        </p:tav>
                                      </p:tavLst>
                                    </p:anim>
                                    <p:anim calcmode="lin" valueType="num">
                                      <p:cBhvr>
                                        <p:cTn id="20" dur="1000" fill="hold"/>
                                        <p:tgtEl>
                                          <p:spTgt spid="15361">
                                            <p:txEl>
                                              <p:pRg st="1" end="1"/>
                                            </p:txEl>
                                          </p:spTgt>
                                        </p:tgtEl>
                                        <p:attrNameLst>
                                          <p:attrName>ppt_h</p:attrName>
                                        </p:attrNameLst>
                                      </p:cBhvr>
                                      <p:tavLst>
                                        <p:tav tm="0">
                                          <p:val>
                                            <p:strVal val="#ppt_h"/>
                                          </p:val>
                                        </p:tav>
                                        <p:tav tm="100000">
                                          <p:val>
                                            <p:strVal val="#ppt_h"/>
                                          </p:val>
                                        </p:tav>
                                      </p:tavLst>
                                    </p:anim>
                                    <p:anim calcmode="lin" valueType="num">
                                      <p:cBhvr>
                                        <p:cTn id="21" dur="500" decel="50000" fill="hold">
                                          <p:stCondLst>
                                            <p:cond delay="0"/>
                                          </p:stCondLst>
                                        </p:cTn>
                                        <p:tgtEl>
                                          <p:spTgt spid="15361">
                                            <p:txEl>
                                              <p:pRg st="1" end="1"/>
                                            </p:txEl>
                                          </p:spTgt>
                                        </p:tgtEl>
                                        <p:attrNameLst>
                                          <p:attrName>ppt_x</p:attrName>
                                        </p:attrNameLst>
                                      </p:cBhvr>
                                      <p:tavLst>
                                        <p:tav tm="0">
                                          <p:val>
                                            <p:strVal val="#ppt_x+.4"/>
                                          </p:val>
                                        </p:tav>
                                        <p:tav tm="100000">
                                          <p:val>
                                            <p:strVal val="#ppt_x"/>
                                          </p:val>
                                        </p:tav>
                                      </p:tavLst>
                                    </p:anim>
                                    <p:anim calcmode="lin" valueType="num">
                                      <p:cBhvr>
                                        <p:cTn id="22" dur="500" decel="50000" fill="hold">
                                          <p:stCondLst>
                                            <p:cond delay="0"/>
                                          </p:stCondLst>
                                        </p:cTn>
                                        <p:tgtEl>
                                          <p:spTgt spid="15361">
                                            <p:txEl>
                                              <p:pRg st="1" end="1"/>
                                            </p:txEl>
                                          </p:spTgt>
                                        </p:tgtEl>
                                        <p:attrNameLst>
                                          <p:attrName>ppt_y</p:attrName>
                                        </p:attrNameLst>
                                      </p:cBhvr>
                                      <p:tavLst>
                                        <p:tav tm="0">
                                          <p:val>
                                            <p:strVal val="#ppt_y-.2"/>
                                          </p:val>
                                        </p:tav>
                                        <p:tav tm="100000">
                                          <p:val>
                                            <p:strVal val="#ppt_y+.1"/>
                                          </p:val>
                                        </p:tav>
                                      </p:tavLst>
                                    </p:anim>
                                    <p:anim calcmode="lin" valueType="num">
                                      <p:cBhvr>
                                        <p:cTn id="23" dur="500" accel="50000" fill="hold">
                                          <p:stCondLst>
                                            <p:cond delay="500"/>
                                          </p:stCondLst>
                                        </p:cTn>
                                        <p:tgtEl>
                                          <p:spTgt spid="15361">
                                            <p:txEl>
                                              <p:pRg st="1" end="1"/>
                                            </p:txEl>
                                          </p:spTgt>
                                        </p:tgtEl>
                                        <p:attrNameLst>
                                          <p:attrName>ppt_y</p:attrName>
                                        </p:attrNameLst>
                                      </p:cBhvr>
                                      <p:tavLst>
                                        <p:tav tm="0">
                                          <p:val>
                                            <p:strVal val="#ppt_y+.1"/>
                                          </p:val>
                                        </p:tav>
                                        <p:tav tm="100000">
                                          <p:val>
                                            <p:strVal val="#ppt_y"/>
                                          </p:val>
                                        </p:tav>
                                      </p:tavLst>
                                    </p:anim>
                                    <p:animEffect transition="in" filter="fade">
                                      <p:cBhvr>
                                        <p:cTn id="24" dur="1000" decel="50000">
                                          <p:stCondLst>
                                            <p:cond delay="0"/>
                                          </p:stCondLst>
                                        </p:cTn>
                                        <p:tgtEl>
                                          <p:spTgt spid="15361">
                                            <p:txEl>
                                              <p:pRg st="1" end="1"/>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53" presetClass="entr" presetSubtype="0" fill="hold" nodeType="clickEffect">
                                  <p:stCondLst>
                                    <p:cond delay="0"/>
                                  </p:stCondLst>
                                  <p:childTnLst>
                                    <p:set>
                                      <p:cBhvr>
                                        <p:cTn id="28" dur="1" fill="hold">
                                          <p:stCondLst>
                                            <p:cond delay="0"/>
                                          </p:stCondLst>
                                        </p:cTn>
                                        <p:tgtEl>
                                          <p:spTgt spid="3"/>
                                        </p:tgtEl>
                                        <p:attrNameLst>
                                          <p:attrName>style.visibility</p:attrName>
                                        </p:attrNameLst>
                                      </p:cBhvr>
                                      <p:to>
                                        <p:strVal val="visible"/>
                                      </p:to>
                                    </p:set>
                                    <p:anim calcmode="lin" valueType="num">
                                      <p:cBhvr>
                                        <p:cTn id="29" dur="500" fill="hold"/>
                                        <p:tgtEl>
                                          <p:spTgt spid="3"/>
                                        </p:tgtEl>
                                        <p:attrNameLst>
                                          <p:attrName>ppt_w</p:attrName>
                                        </p:attrNameLst>
                                      </p:cBhvr>
                                      <p:tavLst>
                                        <p:tav tm="0">
                                          <p:val>
                                            <p:fltVal val="0"/>
                                          </p:val>
                                        </p:tav>
                                        <p:tav tm="100000">
                                          <p:val>
                                            <p:strVal val="#ppt_w"/>
                                          </p:val>
                                        </p:tav>
                                      </p:tavLst>
                                    </p:anim>
                                    <p:anim calcmode="lin" valueType="num">
                                      <p:cBhvr>
                                        <p:cTn id="30" dur="500" fill="hold"/>
                                        <p:tgtEl>
                                          <p:spTgt spid="3"/>
                                        </p:tgtEl>
                                        <p:attrNameLst>
                                          <p:attrName>ppt_h</p:attrName>
                                        </p:attrNameLst>
                                      </p:cBhvr>
                                      <p:tavLst>
                                        <p:tav tm="0">
                                          <p:val>
                                            <p:fltVal val="0"/>
                                          </p:val>
                                        </p:tav>
                                        <p:tav tm="100000">
                                          <p:val>
                                            <p:strVal val="#ppt_h"/>
                                          </p:val>
                                        </p:tav>
                                      </p:tavLst>
                                    </p:anim>
                                    <p:animEffect transition="in" filter="fade">
                                      <p:cBhvr>
                                        <p:cTn id="31"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3400" y="766733"/>
            <a:ext cx="8305800" cy="4524315"/>
          </a:xfrm>
          <a:prstGeom prst="rect">
            <a:avLst/>
          </a:prstGeom>
        </p:spPr>
        <p:txBody>
          <a:bodyPr wrap="square">
            <a:spAutoFit/>
          </a:bodyPr>
          <a:lstStyle/>
          <a:p>
            <a:pPr lvl="0" algn="just" fontAlgn="base">
              <a:spcBef>
                <a:spcPct val="0"/>
              </a:spcBef>
              <a:spcAft>
                <a:spcPct val="0"/>
              </a:spcAft>
            </a:pPr>
            <a:r>
              <a:rPr lang="sr-Latn-CS" sz="2400" b="1" dirty="0" smtClean="0">
                <a:solidFill>
                  <a:srgbClr val="00B0F0"/>
                </a:solidFill>
                <a:latin typeface="Times New Roman" pitchFamily="18" charset="0"/>
                <a:ea typeface="Calibri" pitchFamily="34" charset="0"/>
                <a:cs typeface="Times New Roman" pitchFamily="18" charset="0"/>
              </a:rPr>
              <a:t>U poluprovodniku P-tipa </a:t>
            </a:r>
            <a:r>
              <a:rPr lang="sr-Latn-CS" sz="2400" b="1" dirty="0" smtClean="0">
                <a:solidFill>
                  <a:srgbClr val="0070C0"/>
                </a:solidFill>
                <a:latin typeface="Times New Roman" pitchFamily="18" charset="0"/>
                <a:ea typeface="Calibri" pitchFamily="34" charset="0"/>
                <a:cs typeface="Times New Roman" pitchFamily="18" charset="0"/>
              </a:rPr>
              <a:t>: </a:t>
            </a:r>
            <a:endParaRPr lang="en-US" sz="2400" dirty="0" smtClean="0">
              <a:solidFill>
                <a:srgbClr val="0070C0"/>
              </a:solidFill>
              <a:latin typeface="Times New Roman" pitchFamily="18" charset="0"/>
              <a:cs typeface="Times New Roman" pitchFamily="18" charset="0"/>
            </a:endParaRPr>
          </a:p>
          <a:p>
            <a:pPr lvl="0" algn="just" eaLnBrk="0" fontAlgn="base" hangingPunct="0">
              <a:spcBef>
                <a:spcPct val="0"/>
              </a:spcBef>
              <a:spcAft>
                <a:spcPct val="0"/>
              </a:spcAft>
            </a:pPr>
            <a:r>
              <a:rPr lang="sr-Latn-CS" sz="2400" b="1" dirty="0" smtClean="0">
                <a:solidFill>
                  <a:srgbClr val="0070C0"/>
                </a:solidFill>
                <a:latin typeface="Times New Roman" pitchFamily="18" charset="0"/>
                <a:ea typeface="Calibri" pitchFamily="34" charset="0"/>
                <a:cs typeface="Times New Roman" pitchFamily="18" charset="0"/>
              </a:rPr>
              <a:t>	GLAVNI(VEĆINSKI) nosioci naelektrisanja su ŠUPLJINE,  SPOREDNI(MANJINSKI) nosioci naelektrisanja su ELEKTRONI,	 POKRETNI nosioci naelektrisanja su slobodni elektroni i šupljine, NEPOKRETNI nosioci naelektrisanja su NEGATIVNI JONI AKCEPTORA.</a:t>
            </a:r>
          </a:p>
          <a:p>
            <a:pPr lvl="0" algn="just" eaLnBrk="0" fontAlgn="base" hangingPunct="0">
              <a:spcBef>
                <a:spcPct val="0"/>
              </a:spcBef>
              <a:spcAft>
                <a:spcPct val="0"/>
              </a:spcAft>
            </a:pPr>
            <a:r>
              <a:rPr lang="sr-Latn-CS" sz="2400" b="1" dirty="0" smtClean="0">
                <a:solidFill>
                  <a:srgbClr val="0070C0"/>
                </a:solidFill>
                <a:latin typeface="Times New Roman" pitchFamily="18" charset="0"/>
                <a:ea typeface="Calibri" pitchFamily="34" charset="0"/>
                <a:cs typeface="Times New Roman" pitchFamily="18" charset="0"/>
              </a:rPr>
              <a:t> 	Trovalentna primjesa naziva se AKCEPTOR ; poluprovodnik sadrži više slobodnih pozitivnih nosilaca elektriciteta pa se naziva poluprovodnik P-tipa.Za silicijumski poluprovodnik P-tipa se može reći da kretanje elektriciteta u njemu praktično potiče od šupljina, jer  ih ima više, dok u poluprovodniku  N-tipa potiče od elektrona.</a:t>
            </a:r>
            <a:r>
              <a:rPr lang="sr-Latn-CS" sz="2400" dirty="0" smtClean="0">
                <a:solidFill>
                  <a:srgbClr val="0070C0"/>
                </a:solidFill>
                <a:latin typeface="Times New Roman" pitchFamily="18" charset="0"/>
                <a:ea typeface="Calibri" pitchFamily="34" charset="0"/>
                <a:cs typeface="Times New Roman" pitchFamily="18" charset="0"/>
              </a:rPr>
              <a:t>	</a:t>
            </a:r>
            <a:r>
              <a:rPr lang="en-US" sz="2400" dirty="0" smtClean="0">
                <a:solidFill>
                  <a:srgbClr val="0070C0"/>
                </a:solidFill>
                <a:latin typeface="Times New Roman" pitchFamily="18" charset="0"/>
                <a:cs typeface="Times New Roman" pitchFamily="18" charset="0"/>
              </a:rPr>
              <a:t> </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p:nvPr/>
        </p:nvPicPr>
        <p:blipFill>
          <a:blip r:embed="rId2" cstate="print"/>
          <a:srcRect/>
          <a:stretch>
            <a:fillRect/>
          </a:stretch>
        </p:blipFill>
        <p:spPr bwMode="auto">
          <a:xfrm>
            <a:off x="1219200" y="533400"/>
            <a:ext cx="6705600" cy="2895600"/>
          </a:xfrm>
          <a:prstGeom prst="rect">
            <a:avLst/>
          </a:prstGeom>
          <a:noFill/>
          <a:ln w="9525">
            <a:noFill/>
            <a:miter lim="800000"/>
            <a:headEnd/>
            <a:tailEnd/>
          </a:ln>
        </p:spPr>
      </p:pic>
      <p:pic>
        <p:nvPicPr>
          <p:cNvPr id="3" name="Picture 2"/>
          <p:cNvPicPr/>
          <p:nvPr/>
        </p:nvPicPr>
        <p:blipFill>
          <a:blip r:embed="rId3" cstate="print"/>
          <a:srcRect/>
          <a:stretch>
            <a:fillRect/>
          </a:stretch>
        </p:blipFill>
        <p:spPr bwMode="auto">
          <a:xfrm>
            <a:off x="1219200" y="3657600"/>
            <a:ext cx="6629400" cy="2667000"/>
          </a:xfrm>
          <a:prstGeom prst="rect">
            <a:avLst/>
          </a:prstGeom>
          <a:noFill/>
          <a:ln w="9525">
            <a:noFill/>
            <a:miter lim="800000"/>
            <a:headEnd/>
            <a:tailEnd/>
          </a:ln>
        </p:spPr>
      </p:pic>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9" presetClass="entr" presetSubtype="0" decel="10000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 calcmode="lin" valueType="num">
                                      <p:cBhvr>
                                        <p:cTn id="9" dur="500" fill="hold"/>
                                        <p:tgtEl>
                                          <p:spTgt spid="2"/>
                                        </p:tgtEl>
                                        <p:attrNameLst>
                                          <p:attrName>style.rotation</p:attrName>
                                        </p:attrNameLst>
                                      </p:cBhvr>
                                      <p:tavLst>
                                        <p:tav tm="0">
                                          <p:val>
                                            <p:fltVal val="360"/>
                                          </p:val>
                                        </p:tav>
                                        <p:tav tm="100000">
                                          <p:val>
                                            <p:fltVal val="0"/>
                                          </p:val>
                                        </p:tav>
                                      </p:tavLst>
                                    </p:anim>
                                    <p:animEffect transition="in" filter="fade">
                                      <p:cBhvr>
                                        <p:cTn id="10" dur="5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49" presetClass="entr" presetSubtype="0" decel="100000" fill="hold" nodeType="clickEffect">
                                  <p:stCondLst>
                                    <p:cond delay="0"/>
                                  </p:stCondLst>
                                  <p:childTnLst>
                                    <p:set>
                                      <p:cBhvr>
                                        <p:cTn id="14" dur="1" fill="hold">
                                          <p:stCondLst>
                                            <p:cond delay="0"/>
                                          </p:stCondLst>
                                        </p:cTn>
                                        <p:tgtEl>
                                          <p:spTgt spid="3"/>
                                        </p:tgtEl>
                                        <p:attrNameLst>
                                          <p:attrName>style.visibility</p:attrName>
                                        </p:attrNameLst>
                                      </p:cBhvr>
                                      <p:to>
                                        <p:strVal val="visible"/>
                                      </p:to>
                                    </p:set>
                                    <p:anim calcmode="lin" valueType="num">
                                      <p:cBhvr>
                                        <p:cTn id="15" dur="500" fill="hold"/>
                                        <p:tgtEl>
                                          <p:spTgt spid="3"/>
                                        </p:tgtEl>
                                        <p:attrNameLst>
                                          <p:attrName>ppt_w</p:attrName>
                                        </p:attrNameLst>
                                      </p:cBhvr>
                                      <p:tavLst>
                                        <p:tav tm="0">
                                          <p:val>
                                            <p:fltVal val="0"/>
                                          </p:val>
                                        </p:tav>
                                        <p:tav tm="100000">
                                          <p:val>
                                            <p:strVal val="#ppt_w"/>
                                          </p:val>
                                        </p:tav>
                                      </p:tavLst>
                                    </p:anim>
                                    <p:anim calcmode="lin" valueType="num">
                                      <p:cBhvr>
                                        <p:cTn id="16" dur="500" fill="hold"/>
                                        <p:tgtEl>
                                          <p:spTgt spid="3"/>
                                        </p:tgtEl>
                                        <p:attrNameLst>
                                          <p:attrName>ppt_h</p:attrName>
                                        </p:attrNameLst>
                                      </p:cBhvr>
                                      <p:tavLst>
                                        <p:tav tm="0">
                                          <p:val>
                                            <p:fltVal val="0"/>
                                          </p:val>
                                        </p:tav>
                                        <p:tav tm="100000">
                                          <p:val>
                                            <p:strVal val="#ppt_h"/>
                                          </p:val>
                                        </p:tav>
                                      </p:tavLst>
                                    </p:anim>
                                    <p:anim calcmode="lin" valueType="num">
                                      <p:cBhvr>
                                        <p:cTn id="17" dur="500" fill="hold"/>
                                        <p:tgtEl>
                                          <p:spTgt spid="3"/>
                                        </p:tgtEl>
                                        <p:attrNameLst>
                                          <p:attrName>style.rotation</p:attrName>
                                        </p:attrNameLst>
                                      </p:cBhvr>
                                      <p:tavLst>
                                        <p:tav tm="0">
                                          <p:val>
                                            <p:fltVal val="360"/>
                                          </p:val>
                                        </p:tav>
                                        <p:tav tm="100000">
                                          <p:val>
                                            <p:fltVal val="0"/>
                                          </p:val>
                                        </p:tav>
                                      </p:tavLst>
                                    </p:anim>
                                    <p:animEffect transition="in" filter="fade">
                                      <p:cBhvr>
                                        <p:cTn id="18"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108</TotalTime>
  <Words>32</Words>
  <Application>Microsoft Office PowerPoint</Application>
  <PresentationFormat>On-screen Show (4:3)</PresentationFormat>
  <Paragraphs>32</Paragraphs>
  <Slides>7</Slides>
  <Notes>0</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Flow</vt:lpstr>
      <vt:lpstr>   POLUPROVODNICI     P   I  N  TIPA </vt:lpstr>
      <vt:lpstr>Slide 2</vt:lpstr>
      <vt:lpstr>Slide 3</vt:lpstr>
      <vt:lpstr>Slide 4</vt:lpstr>
      <vt:lpstr>Slide 5</vt:lpstr>
      <vt:lpstr>Slide 6</vt:lpstr>
      <vt:lpstr>Slide 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KRISTALNA  STRUKTURA  I  PROVODNOST  POLUPROVODNIKA</dc:title>
  <dc:creator>Persa</dc:creator>
  <cp:lastModifiedBy>Petar</cp:lastModifiedBy>
  <cp:revision>16</cp:revision>
  <dcterms:created xsi:type="dcterms:W3CDTF">2011-08-31T12:43:28Z</dcterms:created>
  <dcterms:modified xsi:type="dcterms:W3CDTF">2020-09-30T08:13:09Z</dcterms:modified>
</cp:coreProperties>
</file>