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F5B969-221B-47B5-882E-D35281304011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1ADBFFD-4945-4FEC-A990-D7F991C11E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Past Simple and Past Continuous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Past Simple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928670"/>
            <a:ext cx="7496204" cy="554528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Past Simple se </a:t>
            </a:r>
            <a:r>
              <a:rPr lang="en-US" sz="2000" dirty="0" err="1" smtClean="0"/>
              <a:t>koristi</a:t>
            </a:r>
            <a:r>
              <a:rPr lang="en-US" sz="2000" dirty="0" smtClean="0"/>
              <a:t> </a:t>
            </a: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radnju</a:t>
            </a:r>
            <a:r>
              <a:rPr lang="en-US" sz="2000" dirty="0" smtClean="0"/>
              <a:t> </a:t>
            </a:r>
            <a:r>
              <a:rPr lang="en-US" sz="2000" dirty="0" err="1" smtClean="0"/>
              <a:t>koja</a:t>
            </a:r>
            <a:r>
              <a:rPr lang="en-US" sz="2000" dirty="0" smtClean="0"/>
              <a:t> </a:t>
            </a:r>
            <a:r>
              <a:rPr lang="en-US" sz="2000" dirty="0" smtClean="0"/>
              <a:t>je </a:t>
            </a:r>
            <a:r>
              <a:rPr lang="en-US" sz="2000" dirty="0" err="1" smtClean="0"/>
              <a:t>po</a:t>
            </a:r>
            <a:r>
              <a:rPr lang="sr-Latn-ME" sz="2000" dirty="0" smtClean="0"/>
              <a:t>čela i koja se završila</a:t>
            </a:r>
            <a:r>
              <a:rPr lang="en-US" sz="2000" dirty="0" smtClean="0"/>
              <a:t> </a:t>
            </a:r>
            <a:r>
              <a:rPr lang="en-US" sz="2000" dirty="0" smtClean="0"/>
              <a:t>u pro</a:t>
            </a:r>
            <a:r>
              <a:rPr lang="sr-Latn-ME" sz="2000" dirty="0" smtClean="0"/>
              <a:t>šlosti. </a:t>
            </a:r>
          </a:p>
          <a:p>
            <a:r>
              <a:rPr lang="sr-Latn-ME" sz="2000" dirty="0" smtClean="0"/>
              <a:t>Potvrdni oblik se gradi tako što glagolu dodamo nastavak </a:t>
            </a:r>
            <a:r>
              <a:rPr lang="sr-Latn-ME" sz="2000" b="1" u="sng" dirty="0" smtClean="0"/>
              <a:t>–ed</a:t>
            </a:r>
            <a:r>
              <a:rPr lang="sr-Latn-ME" sz="2000" dirty="0" smtClean="0"/>
              <a:t>, ukoliko je on pravilan. Ukoliko je nepravilan ucimo oblik iz druge kolone</a:t>
            </a:r>
          </a:p>
          <a:p>
            <a:endParaRPr lang="sr-Latn-ME" sz="2000" dirty="0" smtClean="0"/>
          </a:p>
          <a:p>
            <a:pPr>
              <a:buNone/>
            </a:pPr>
            <a:r>
              <a:rPr lang="sr-Latn-ME" sz="2000" i="1" dirty="0" smtClean="0"/>
              <a:t> Susan play</a:t>
            </a:r>
            <a:r>
              <a:rPr lang="sr-Latn-ME" sz="2000" i="1" u="sng" dirty="0" smtClean="0"/>
              <a:t>ed</a:t>
            </a:r>
            <a:r>
              <a:rPr lang="sr-Latn-ME" sz="2000" i="1" dirty="0" smtClean="0"/>
              <a:t> with other kids 2 hours ago </a:t>
            </a:r>
          </a:p>
          <a:p>
            <a:pPr>
              <a:buNone/>
            </a:pPr>
            <a:r>
              <a:rPr lang="sr-Latn-ME" sz="2000" dirty="0" smtClean="0"/>
              <a:t> </a:t>
            </a:r>
            <a:r>
              <a:rPr lang="sr-Latn-ME" sz="2000" i="1" dirty="0" smtClean="0"/>
              <a:t>I </a:t>
            </a:r>
            <a:r>
              <a:rPr lang="sr-Latn-ME" sz="2000" i="1" u="sng" dirty="0" smtClean="0"/>
              <a:t>went</a:t>
            </a:r>
            <a:r>
              <a:rPr lang="sr-Latn-ME" sz="2000" i="1" dirty="0" smtClean="0"/>
              <a:t> to the cinema yesterday. </a:t>
            </a:r>
          </a:p>
          <a:p>
            <a:pPr>
              <a:buNone/>
            </a:pPr>
            <a:endParaRPr lang="sr-Latn-ME" sz="2000" i="1" dirty="0" smtClean="0"/>
          </a:p>
          <a:p>
            <a:r>
              <a:rPr lang="sr-Latn-ME" sz="2000" dirty="0" smtClean="0"/>
              <a:t>Negativni oblik gradimo tako što nakon subjekta koristimo </a:t>
            </a:r>
            <a:r>
              <a:rPr lang="sr-Latn-ME" sz="2000" i="1" dirty="0" smtClean="0"/>
              <a:t>didn’t </a:t>
            </a:r>
            <a:r>
              <a:rPr lang="sr-Latn-ME" sz="2000" dirty="0" smtClean="0"/>
              <a:t>i infinitiv (osnovni oblik glagola, tj. bez nastavaka)</a:t>
            </a:r>
          </a:p>
          <a:p>
            <a:pPr>
              <a:buNone/>
            </a:pPr>
            <a:r>
              <a:rPr lang="sr-Latn-ME" sz="2000" i="1" dirty="0" smtClean="0"/>
              <a:t>  </a:t>
            </a:r>
          </a:p>
          <a:p>
            <a:pPr>
              <a:buNone/>
            </a:pPr>
            <a:r>
              <a:rPr lang="sr-Latn-ME" sz="2000" i="1" dirty="0" smtClean="0"/>
              <a:t>Susan </a:t>
            </a:r>
            <a:r>
              <a:rPr lang="sr-Latn-ME" sz="2000" i="1" u="sng" dirty="0" smtClean="0"/>
              <a:t>didn’t play </a:t>
            </a:r>
            <a:r>
              <a:rPr lang="sr-Latn-ME" sz="2000" i="1" dirty="0" smtClean="0"/>
              <a:t>with other kids 2 hours ago.</a:t>
            </a:r>
          </a:p>
          <a:p>
            <a:pPr>
              <a:buNone/>
            </a:pPr>
            <a:r>
              <a:rPr lang="sr-Latn-ME" sz="2000" i="1" dirty="0" smtClean="0"/>
              <a:t>I </a:t>
            </a:r>
            <a:r>
              <a:rPr lang="sr-Latn-ME" sz="2000" i="1" u="sng" dirty="0" smtClean="0"/>
              <a:t>didn’t go</a:t>
            </a:r>
            <a:r>
              <a:rPr lang="sr-Latn-ME" sz="2000" i="1" dirty="0" smtClean="0"/>
              <a:t> to the cinema yesterday.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0"/>
            <a:ext cx="7858180" cy="6858000"/>
          </a:xfrm>
        </p:spPr>
        <p:txBody>
          <a:bodyPr/>
          <a:lstStyle/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endParaRPr lang="sr-Latn-ME" dirty="0" smtClean="0"/>
          </a:p>
          <a:p>
            <a:r>
              <a:rPr lang="sr-Latn-ME" dirty="0" smtClean="0"/>
              <a:t>Upitni oblik gradimo sa glagolom </a:t>
            </a:r>
            <a:r>
              <a:rPr lang="sr-Latn-ME" i="1" dirty="0" smtClean="0"/>
              <a:t>DID </a:t>
            </a:r>
            <a:r>
              <a:rPr lang="sr-Latn-ME" dirty="0" smtClean="0"/>
              <a:t>nakon kojeg dolazi subjekat i infinitiv</a:t>
            </a:r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r>
              <a:rPr lang="sr-Latn-ME" dirty="0" smtClean="0"/>
              <a:t> </a:t>
            </a:r>
            <a:r>
              <a:rPr lang="sr-Latn-ME" i="1" u="sng" dirty="0" smtClean="0"/>
              <a:t>Did</a:t>
            </a:r>
            <a:r>
              <a:rPr lang="sr-Latn-ME" i="1" dirty="0" smtClean="0"/>
              <a:t> Susan </a:t>
            </a:r>
            <a:r>
              <a:rPr lang="sr-Latn-ME" i="1" u="sng" dirty="0" smtClean="0"/>
              <a:t>play</a:t>
            </a:r>
            <a:r>
              <a:rPr lang="sr-Latn-ME" i="1" dirty="0" smtClean="0"/>
              <a:t> with other kids 2 hours ago? </a:t>
            </a:r>
            <a:r>
              <a:rPr lang="sr-Latn-ME" dirty="0" smtClean="0"/>
              <a:t>(Susan je subjekat)</a:t>
            </a:r>
          </a:p>
          <a:p>
            <a:pPr>
              <a:buNone/>
            </a:pPr>
            <a:r>
              <a:rPr lang="sr-Latn-ME" i="1" u="sng" dirty="0" smtClean="0"/>
              <a:t>Did</a:t>
            </a:r>
            <a:r>
              <a:rPr lang="sr-Latn-ME" i="1" dirty="0" smtClean="0"/>
              <a:t> you </a:t>
            </a:r>
            <a:r>
              <a:rPr lang="sr-Latn-ME" i="1" u="sng" dirty="0" smtClean="0"/>
              <a:t>go</a:t>
            </a:r>
            <a:r>
              <a:rPr lang="sr-Latn-ME" i="1" dirty="0" smtClean="0"/>
              <a:t> to the cinema yesterday? </a:t>
            </a:r>
            <a:r>
              <a:rPr lang="sr-Latn-ME" dirty="0" smtClean="0"/>
              <a:t>(you je subjekat)</a:t>
            </a:r>
          </a:p>
          <a:p>
            <a:pPr>
              <a:buNone/>
            </a:pPr>
            <a:r>
              <a:rPr lang="sr-Latn-ME" i="1" dirty="0" smtClean="0"/>
              <a:t>Did they do something to hurt you?</a:t>
            </a:r>
            <a:endParaRPr lang="en-US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7467600" cy="368280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Past Continuous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571480"/>
            <a:ext cx="7929618" cy="6286520"/>
          </a:xfrm>
        </p:spPr>
        <p:txBody>
          <a:bodyPr/>
          <a:lstStyle/>
          <a:p>
            <a:r>
              <a:rPr lang="sr-Latn-ME" dirty="0" smtClean="0"/>
              <a:t>Past Continuous izražava radnju koja je duže trajala u određenom prošlom vremenskom periodu.</a:t>
            </a:r>
          </a:p>
          <a:p>
            <a:r>
              <a:rPr lang="sr-Latn-ME" dirty="0" smtClean="0"/>
              <a:t>Potvrdni oblik se gradi sa pomoćnim glagolom </a:t>
            </a:r>
            <a:r>
              <a:rPr lang="sr-Latn-ME" i="1" u="sng" dirty="0" smtClean="0"/>
              <a:t>was/were</a:t>
            </a:r>
            <a:r>
              <a:rPr lang="sr-Latn-ME" dirty="0" smtClean="0"/>
              <a:t> i glavnim glagolom kome se dodaje nastavak –</a:t>
            </a:r>
            <a:r>
              <a:rPr lang="sr-Latn-ME" u="sng" dirty="0" smtClean="0"/>
              <a:t>ing</a:t>
            </a:r>
          </a:p>
          <a:p>
            <a:r>
              <a:rPr lang="sr-Latn-ME" dirty="0" smtClean="0"/>
              <a:t>Za lica </a:t>
            </a:r>
            <a:r>
              <a:rPr lang="sr-Latn-ME" i="1" u="sng" dirty="0" smtClean="0"/>
              <a:t>I, he, she, it </a:t>
            </a:r>
            <a:r>
              <a:rPr lang="sr-Latn-ME" dirty="0" smtClean="0"/>
              <a:t>se upotrebljava </a:t>
            </a:r>
            <a:r>
              <a:rPr lang="sr-Latn-ME" u="sng" dirty="0" smtClean="0"/>
              <a:t>was.</a:t>
            </a:r>
          </a:p>
          <a:p>
            <a:pPr>
              <a:buNone/>
            </a:pPr>
            <a:r>
              <a:rPr lang="sr-Latn-ME" i="1" dirty="0" smtClean="0"/>
              <a:t>I </a:t>
            </a:r>
            <a:endParaRPr lang="en-US" i="1" dirty="0" smtClean="0"/>
          </a:p>
          <a:p>
            <a:pPr>
              <a:buNone/>
            </a:pPr>
            <a:r>
              <a:rPr lang="sr-Latn-ME" i="1" dirty="0" smtClean="0"/>
              <a:t>She          </a:t>
            </a:r>
            <a:r>
              <a:rPr lang="sr-Latn-ME" i="1" u="sng" dirty="0" smtClean="0"/>
              <a:t>was studying </a:t>
            </a:r>
            <a:r>
              <a:rPr lang="sr-Latn-ME" i="1" dirty="0" smtClean="0"/>
              <a:t>at 8 p.m last night</a:t>
            </a:r>
            <a:endParaRPr lang="sr-Latn-ME" i="1" u="sng" dirty="0" smtClean="0"/>
          </a:p>
          <a:p>
            <a:pPr>
              <a:buNone/>
            </a:pPr>
            <a:r>
              <a:rPr lang="sr-Latn-ME" i="1" dirty="0" smtClean="0"/>
              <a:t>He </a:t>
            </a:r>
            <a:endParaRPr lang="sr-Latn-ME" i="1" u="sng" dirty="0" smtClean="0"/>
          </a:p>
          <a:p>
            <a:r>
              <a:rPr lang="sr-Latn-ME" dirty="0" smtClean="0"/>
              <a:t>Za lica </a:t>
            </a:r>
            <a:r>
              <a:rPr lang="sr-Latn-ME" i="1" u="sng" dirty="0" smtClean="0"/>
              <a:t>you, we, they</a:t>
            </a:r>
            <a:r>
              <a:rPr lang="sr-Latn-ME" i="1" dirty="0" smtClean="0"/>
              <a:t> </a:t>
            </a:r>
            <a:r>
              <a:rPr lang="sr-Latn-ME" dirty="0" smtClean="0"/>
              <a:t>se upotrebljava </a:t>
            </a:r>
            <a:r>
              <a:rPr lang="sr-Latn-ME" u="sng" dirty="0" smtClean="0"/>
              <a:t>were.</a:t>
            </a:r>
          </a:p>
          <a:p>
            <a:pPr>
              <a:buNone/>
            </a:pPr>
            <a:r>
              <a:rPr lang="sr-Latn-ME" i="1" dirty="0" smtClean="0"/>
              <a:t>You</a:t>
            </a:r>
          </a:p>
          <a:p>
            <a:pPr>
              <a:buNone/>
            </a:pPr>
            <a:r>
              <a:rPr lang="sr-Latn-ME" i="1" dirty="0" smtClean="0"/>
              <a:t>We           </a:t>
            </a:r>
            <a:r>
              <a:rPr lang="sr-Latn-ME" i="1" u="sng" dirty="0" smtClean="0"/>
              <a:t>were studying </a:t>
            </a:r>
            <a:r>
              <a:rPr lang="sr-Latn-ME" i="1" dirty="0" smtClean="0"/>
              <a:t>at 8 pm last night</a:t>
            </a:r>
          </a:p>
          <a:p>
            <a:pPr>
              <a:buNone/>
            </a:pPr>
            <a:r>
              <a:rPr lang="sr-Latn-ME" i="1" dirty="0" smtClean="0"/>
              <a:t>They</a:t>
            </a:r>
          </a:p>
          <a:p>
            <a:pPr>
              <a:buNone/>
            </a:pPr>
            <a:endParaRPr lang="sr-Latn-ME" i="1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00034" y="3286124"/>
            <a:ext cx="114300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57224" y="3714752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785786" y="3786190"/>
            <a:ext cx="857256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000100" y="5572140"/>
            <a:ext cx="57150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14348" y="5429264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57224" y="5000636"/>
            <a:ext cx="78581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2844" y="0"/>
            <a:ext cx="8072494" cy="6858000"/>
          </a:xfrm>
        </p:spPr>
        <p:txBody>
          <a:bodyPr/>
          <a:lstStyle/>
          <a:p>
            <a:r>
              <a:rPr lang="sr-Latn-ME" dirty="0" smtClean="0"/>
              <a:t>Negativni oblik se gradi sa pomoćnim glagolom </a:t>
            </a:r>
            <a:r>
              <a:rPr lang="sr-Latn-ME" i="1" dirty="0" smtClean="0"/>
              <a:t>wasn’t/weren’t  </a:t>
            </a:r>
            <a:r>
              <a:rPr lang="sr-Latn-ME" dirty="0" smtClean="0"/>
              <a:t>i glavnim glagolom sa nastavkom </a:t>
            </a:r>
            <a:r>
              <a:rPr lang="sr-Latn-ME" i="1" dirty="0" smtClean="0"/>
              <a:t>–ing</a:t>
            </a:r>
          </a:p>
          <a:p>
            <a:endParaRPr lang="sr-Latn-ME" i="1" dirty="0" smtClean="0"/>
          </a:p>
          <a:p>
            <a:pPr>
              <a:buNone/>
            </a:pPr>
            <a:r>
              <a:rPr lang="sr-Latn-ME" i="1" dirty="0" smtClean="0"/>
              <a:t>I </a:t>
            </a:r>
            <a:endParaRPr lang="en-US" i="1" dirty="0" smtClean="0"/>
          </a:p>
          <a:p>
            <a:pPr>
              <a:buNone/>
            </a:pPr>
            <a:r>
              <a:rPr lang="sr-Latn-ME" i="1" dirty="0" smtClean="0"/>
              <a:t>She          </a:t>
            </a:r>
            <a:r>
              <a:rPr lang="sr-Latn-ME" i="1" u="sng" dirty="0" smtClean="0"/>
              <a:t>wasn’t studying </a:t>
            </a:r>
            <a:r>
              <a:rPr lang="sr-Latn-ME" i="1" dirty="0" smtClean="0"/>
              <a:t>at 8 p.m last night.</a:t>
            </a:r>
            <a:endParaRPr lang="sr-Latn-ME" i="1" u="sng" dirty="0" smtClean="0"/>
          </a:p>
          <a:p>
            <a:pPr>
              <a:buNone/>
            </a:pPr>
            <a:r>
              <a:rPr lang="sr-Latn-ME" i="1" dirty="0" smtClean="0"/>
              <a:t>He </a:t>
            </a:r>
          </a:p>
          <a:p>
            <a:pPr>
              <a:buNone/>
            </a:pPr>
            <a:endParaRPr lang="sr-Latn-ME" i="1" u="sng" dirty="0" smtClean="0"/>
          </a:p>
          <a:p>
            <a:pPr>
              <a:buNone/>
            </a:pPr>
            <a:r>
              <a:rPr lang="sr-Latn-ME" i="1" dirty="0" smtClean="0"/>
              <a:t>You</a:t>
            </a:r>
          </a:p>
          <a:p>
            <a:pPr>
              <a:buNone/>
            </a:pPr>
            <a:r>
              <a:rPr lang="sr-Latn-ME" i="1" dirty="0" smtClean="0"/>
              <a:t>We           </a:t>
            </a:r>
            <a:r>
              <a:rPr lang="sr-Latn-ME" i="1" u="sng" dirty="0" smtClean="0"/>
              <a:t>weren’t studying </a:t>
            </a:r>
            <a:r>
              <a:rPr lang="sr-Latn-ME" i="1" dirty="0" smtClean="0"/>
              <a:t>at 8 pm last night.</a:t>
            </a:r>
          </a:p>
          <a:p>
            <a:pPr>
              <a:buNone/>
            </a:pPr>
            <a:r>
              <a:rPr lang="sr-Latn-ME" i="1" dirty="0" smtClean="0"/>
              <a:t>They</a:t>
            </a:r>
          </a:p>
          <a:p>
            <a:pPr>
              <a:buNone/>
            </a:pPr>
            <a:endParaRPr lang="sr-Latn-ME" i="1" u="sng" dirty="0" smtClean="0"/>
          </a:p>
          <a:p>
            <a:endParaRPr lang="en-US" i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28596" y="1857364"/>
            <a:ext cx="1000132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57224" y="2357430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714348" y="2428868"/>
            <a:ext cx="785818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85786" y="3643314"/>
            <a:ext cx="714380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42910" y="4071942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928662" y="4071942"/>
            <a:ext cx="571504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214290"/>
            <a:ext cx="7639080" cy="6259662"/>
          </a:xfrm>
        </p:spPr>
        <p:txBody>
          <a:bodyPr/>
          <a:lstStyle/>
          <a:p>
            <a:endParaRPr lang="sr-Latn-ME" dirty="0" smtClean="0"/>
          </a:p>
          <a:p>
            <a:endParaRPr lang="sr-Latn-ME" dirty="0" smtClean="0"/>
          </a:p>
          <a:p>
            <a:r>
              <a:rPr lang="sr-Latn-ME" dirty="0" smtClean="0"/>
              <a:t>Upitni oblik gradimo inverzijom (subjekat i pomoćni glagol </a:t>
            </a:r>
            <a:r>
              <a:rPr lang="sr-Latn-ME" u="sng" dirty="0" smtClean="0"/>
              <a:t>was/were</a:t>
            </a:r>
            <a:r>
              <a:rPr lang="sr-Latn-ME" dirty="0" smtClean="0"/>
              <a:t> mijenjaju mjesta) </a:t>
            </a:r>
          </a:p>
          <a:p>
            <a:endParaRPr lang="sr-Latn-ME" dirty="0" smtClean="0"/>
          </a:p>
          <a:p>
            <a:pPr>
              <a:buNone/>
            </a:pPr>
            <a:r>
              <a:rPr lang="sr-Latn-ME" dirty="0" smtClean="0"/>
              <a:t>                </a:t>
            </a:r>
            <a:r>
              <a:rPr lang="sr-Latn-ME" i="1" dirty="0" smtClean="0"/>
              <a:t>I </a:t>
            </a:r>
            <a:r>
              <a:rPr lang="sr-Latn-ME" i="1" u="sng" dirty="0" smtClean="0"/>
              <a:t>studying</a:t>
            </a:r>
            <a:r>
              <a:rPr lang="sr-Latn-ME" i="1" dirty="0" smtClean="0"/>
              <a:t>   </a:t>
            </a:r>
          </a:p>
          <a:p>
            <a:pPr>
              <a:buNone/>
            </a:pPr>
            <a:r>
              <a:rPr lang="sr-Latn-ME" i="1" u="sng" dirty="0" smtClean="0"/>
              <a:t>Was</a:t>
            </a:r>
            <a:r>
              <a:rPr lang="sr-Latn-ME" i="1" dirty="0" smtClean="0"/>
              <a:t>        He </a:t>
            </a:r>
            <a:r>
              <a:rPr lang="sr-Latn-ME" i="1" u="sng" dirty="0" smtClean="0"/>
              <a:t>studying</a:t>
            </a:r>
            <a:r>
              <a:rPr lang="sr-Latn-ME" i="1" dirty="0" smtClean="0"/>
              <a:t>      at 8 pm last night.</a:t>
            </a:r>
            <a:endParaRPr lang="sr-Latn-ME" i="1" u="sng" dirty="0" smtClean="0"/>
          </a:p>
          <a:p>
            <a:pPr>
              <a:buNone/>
            </a:pPr>
            <a:r>
              <a:rPr lang="sr-Latn-ME" i="1" dirty="0" smtClean="0"/>
              <a:t>               She </a:t>
            </a:r>
            <a:r>
              <a:rPr lang="sr-Latn-ME" i="1" u="sng" dirty="0" smtClean="0"/>
              <a:t>studying</a:t>
            </a:r>
            <a:r>
              <a:rPr lang="sr-Latn-ME" i="1" dirty="0" smtClean="0"/>
              <a:t> </a:t>
            </a:r>
            <a:endParaRPr lang="en-US" i="1" u="sng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1000100" y="2500306"/>
            <a:ext cx="785818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000100" y="3071810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00100" y="3143248"/>
            <a:ext cx="571504" cy="285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0"/>
            <a:ext cx="7467600" cy="560406"/>
          </a:xfrm>
        </p:spPr>
        <p:txBody>
          <a:bodyPr/>
          <a:lstStyle/>
          <a:p>
            <a:r>
              <a:rPr lang="sr-Latn-ME" dirty="0" smtClean="0"/>
              <a:t>Past Simple i Past Continuous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571480"/>
            <a:ext cx="7710518" cy="5902472"/>
          </a:xfrm>
        </p:spPr>
        <p:txBody>
          <a:bodyPr/>
          <a:lstStyle/>
          <a:p>
            <a:r>
              <a:rPr lang="sr-Latn-ME" dirty="0" smtClean="0"/>
              <a:t>Kada se ova dva vremena koriste zajedno, izražava se da je prošlu radnju koja je bila u toku prekinula neka druga radnja. </a:t>
            </a:r>
            <a:r>
              <a:rPr lang="en-US" dirty="0" smtClean="0"/>
              <a:t>Z</a:t>
            </a:r>
            <a:r>
              <a:rPr lang="sr-Latn-ME" dirty="0" smtClean="0"/>
              <a:t>a radnju koja je prekinuta koristimo Past Continuous. </a:t>
            </a:r>
            <a:r>
              <a:rPr lang="en-US" dirty="0" smtClean="0"/>
              <a:t>Z</a:t>
            </a:r>
            <a:r>
              <a:rPr lang="sr-Latn-ME" dirty="0" smtClean="0"/>
              <a:t>a radnju koja prekida radnju koja je trajala koristimo Past Simple</a:t>
            </a:r>
          </a:p>
          <a:p>
            <a:endParaRPr lang="sr-Latn-ME" dirty="0" smtClean="0"/>
          </a:p>
          <a:p>
            <a:pPr>
              <a:buNone/>
            </a:pPr>
            <a:r>
              <a:rPr lang="sr-Latn-ME" dirty="0" smtClean="0"/>
              <a:t> </a:t>
            </a:r>
            <a:r>
              <a:rPr lang="sr-Latn-ME" i="1" dirty="0" smtClean="0"/>
              <a:t>While I </a:t>
            </a:r>
            <a:r>
              <a:rPr lang="sr-Latn-ME" i="1" u="sng" dirty="0" smtClean="0"/>
              <a:t>was sleeping</a:t>
            </a:r>
            <a:r>
              <a:rPr lang="sr-Latn-ME" i="1" dirty="0" smtClean="0"/>
              <a:t>, the phone </a:t>
            </a:r>
            <a:r>
              <a:rPr lang="sr-Latn-ME" i="1" u="sng" dirty="0" smtClean="0"/>
              <a:t>rang.</a:t>
            </a:r>
          </a:p>
          <a:p>
            <a:pPr>
              <a:buNone/>
            </a:pPr>
            <a:endParaRPr lang="sr-Latn-ME" i="1" u="sng" dirty="0" smtClean="0"/>
          </a:p>
          <a:p>
            <a:r>
              <a:rPr lang="sr-Latn-ME" dirty="0" smtClean="0"/>
              <a:t>Korišćenjem ova dva vremena zajedno se izražava i prošla radnja koja je bila u toku kad se druga radnja dogodila.</a:t>
            </a:r>
          </a:p>
          <a:p>
            <a:endParaRPr lang="sr-Latn-ME" dirty="0" smtClean="0"/>
          </a:p>
          <a:p>
            <a:pPr>
              <a:buNone/>
            </a:pPr>
            <a:r>
              <a:rPr lang="sr-Latn-ME" i="1" dirty="0" smtClean="0"/>
              <a:t>The sun </a:t>
            </a:r>
            <a:r>
              <a:rPr lang="sr-Latn-ME" i="1" u="sng" dirty="0" smtClean="0"/>
              <a:t>was setting </a:t>
            </a:r>
            <a:r>
              <a:rPr lang="sr-Latn-ME" i="1" dirty="0" smtClean="0"/>
              <a:t>when we </a:t>
            </a:r>
            <a:r>
              <a:rPr lang="sr-Latn-ME" i="1" u="sng" dirty="0" smtClean="0"/>
              <a:t>reached</a:t>
            </a:r>
            <a:r>
              <a:rPr lang="sr-Latn-ME" i="1" dirty="0" smtClean="0"/>
              <a:t> the bridge.</a:t>
            </a:r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endParaRPr lang="sr-Latn-ME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89</TotalTime>
  <Words>390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Past Simple and Past Continuous</vt:lpstr>
      <vt:lpstr>Past Simple</vt:lpstr>
      <vt:lpstr>Slide 3</vt:lpstr>
      <vt:lpstr>Past Continuous</vt:lpstr>
      <vt:lpstr>Slide 5</vt:lpstr>
      <vt:lpstr>Slide 6</vt:lpstr>
      <vt:lpstr>Past Simple i Past Continuous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 and Past Continuous</dc:title>
  <dc:creator>Dell</dc:creator>
  <cp:lastModifiedBy>Dell</cp:lastModifiedBy>
  <cp:revision>10</cp:revision>
  <dcterms:created xsi:type="dcterms:W3CDTF">2020-11-30T15:31:36Z</dcterms:created>
  <dcterms:modified xsi:type="dcterms:W3CDTF">2020-12-01T15:19:35Z</dcterms:modified>
</cp:coreProperties>
</file>