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1" r:id="rId3"/>
    <p:sldId id="339" r:id="rId4"/>
    <p:sldId id="312" r:id="rId5"/>
    <p:sldId id="330" r:id="rId6"/>
    <p:sldId id="313" r:id="rId7"/>
    <p:sldId id="344" r:id="rId8"/>
    <p:sldId id="345" r:id="rId9"/>
    <p:sldId id="331" r:id="rId10"/>
    <p:sldId id="346" r:id="rId11"/>
    <p:sldId id="347" r:id="rId12"/>
    <p:sldId id="348" r:id="rId13"/>
    <p:sldId id="349" r:id="rId14"/>
    <p:sldId id="350" r:id="rId15"/>
    <p:sldId id="351" r:id="rId16"/>
    <p:sldId id="35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20588" autoAdjust="0"/>
    <p:restoredTop sz="94660"/>
  </p:normalViewPr>
  <p:slideViewPr>
    <p:cSldViewPr>
      <p:cViewPr varScale="1">
        <p:scale>
          <a:sx n="68" d="100"/>
          <a:sy n="68" d="100"/>
        </p:scale>
        <p:origin x="780"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6EBCEB5-AFF2-4947-85C8-03B37B6AEA28}" type="datetimeFigureOut">
              <a:rPr lang="en-US" smtClean="0"/>
              <a:pPr/>
              <a:t>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A63BA-2825-4F4F-B583-144E0EA69617}" type="slidenum">
              <a:rPr lang="en-US" smtClean="0"/>
              <a:pPr/>
              <a:t>‹#›</a:t>
            </a:fld>
            <a:endParaRPr lang="en-US"/>
          </a:p>
        </p:txBody>
      </p:sp>
    </p:spTree>
    <p:extLst>
      <p:ext uri="{BB962C8B-B14F-4D97-AF65-F5344CB8AC3E}">
        <p14:creationId xmlns:p14="http://schemas.microsoft.com/office/powerpoint/2010/main" val="2440926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EBCEB5-AFF2-4947-85C8-03B37B6AEA28}" type="datetimeFigureOut">
              <a:rPr lang="en-US" smtClean="0"/>
              <a:pPr/>
              <a:t>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A63BA-2825-4F4F-B583-144E0EA69617}" type="slidenum">
              <a:rPr lang="en-US" smtClean="0"/>
              <a:pPr/>
              <a:t>‹#›</a:t>
            </a:fld>
            <a:endParaRPr lang="en-US"/>
          </a:p>
        </p:txBody>
      </p:sp>
    </p:spTree>
    <p:extLst>
      <p:ext uri="{BB962C8B-B14F-4D97-AF65-F5344CB8AC3E}">
        <p14:creationId xmlns:p14="http://schemas.microsoft.com/office/powerpoint/2010/main" val="2510694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EBCEB5-AFF2-4947-85C8-03B37B6AEA28}" type="datetimeFigureOut">
              <a:rPr lang="en-US" smtClean="0"/>
              <a:pPr/>
              <a:t>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A63BA-2825-4F4F-B583-144E0EA69617}" type="slidenum">
              <a:rPr lang="en-US" smtClean="0"/>
              <a:pPr/>
              <a:t>‹#›</a:t>
            </a:fld>
            <a:endParaRPr lang="en-US"/>
          </a:p>
        </p:txBody>
      </p:sp>
    </p:spTree>
    <p:extLst>
      <p:ext uri="{BB962C8B-B14F-4D97-AF65-F5344CB8AC3E}">
        <p14:creationId xmlns:p14="http://schemas.microsoft.com/office/powerpoint/2010/main" val="3516490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EBCEB5-AFF2-4947-85C8-03B37B6AEA28}" type="datetimeFigureOut">
              <a:rPr lang="en-US" smtClean="0"/>
              <a:pPr/>
              <a:t>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A63BA-2825-4F4F-B583-144E0EA69617}" type="slidenum">
              <a:rPr lang="en-US" smtClean="0"/>
              <a:pPr/>
              <a:t>‹#›</a:t>
            </a:fld>
            <a:endParaRPr lang="en-US"/>
          </a:p>
        </p:txBody>
      </p:sp>
    </p:spTree>
    <p:extLst>
      <p:ext uri="{BB962C8B-B14F-4D97-AF65-F5344CB8AC3E}">
        <p14:creationId xmlns:p14="http://schemas.microsoft.com/office/powerpoint/2010/main" val="2516877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EBCEB5-AFF2-4947-85C8-03B37B6AEA28}" type="datetimeFigureOut">
              <a:rPr lang="en-US" smtClean="0"/>
              <a:pPr/>
              <a:t>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A63BA-2825-4F4F-B583-144E0EA69617}" type="slidenum">
              <a:rPr lang="en-US" smtClean="0"/>
              <a:pPr/>
              <a:t>‹#›</a:t>
            </a:fld>
            <a:endParaRPr lang="en-US"/>
          </a:p>
        </p:txBody>
      </p:sp>
    </p:spTree>
    <p:extLst>
      <p:ext uri="{BB962C8B-B14F-4D97-AF65-F5344CB8AC3E}">
        <p14:creationId xmlns:p14="http://schemas.microsoft.com/office/powerpoint/2010/main" val="3146481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EBCEB5-AFF2-4947-85C8-03B37B6AEA28}" type="datetimeFigureOut">
              <a:rPr lang="en-US" smtClean="0"/>
              <a:pPr/>
              <a:t>2/20/2021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A63BA-2825-4F4F-B583-144E0EA69617}" type="slidenum">
              <a:rPr lang="en-US" smtClean="0"/>
              <a:pPr/>
              <a:t>‹#›</a:t>
            </a:fld>
            <a:endParaRPr lang="en-US"/>
          </a:p>
        </p:txBody>
      </p:sp>
    </p:spTree>
    <p:extLst>
      <p:ext uri="{BB962C8B-B14F-4D97-AF65-F5344CB8AC3E}">
        <p14:creationId xmlns:p14="http://schemas.microsoft.com/office/powerpoint/2010/main" val="1263250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EBCEB5-AFF2-4947-85C8-03B37B6AEA28}" type="datetimeFigureOut">
              <a:rPr lang="en-US" smtClean="0"/>
              <a:pPr/>
              <a:t>2/20/2021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EA63BA-2825-4F4F-B583-144E0EA69617}" type="slidenum">
              <a:rPr lang="en-US" smtClean="0"/>
              <a:pPr/>
              <a:t>‹#›</a:t>
            </a:fld>
            <a:endParaRPr lang="en-US"/>
          </a:p>
        </p:txBody>
      </p:sp>
    </p:spTree>
    <p:extLst>
      <p:ext uri="{BB962C8B-B14F-4D97-AF65-F5344CB8AC3E}">
        <p14:creationId xmlns:p14="http://schemas.microsoft.com/office/powerpoint/2010/main" val="318340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EBCEB5-AFF2-4947-85C8-03B37B6AEA28}" type="datetimeFigureOut">
              <a:rPr lang="en-US" smtClean="0"/>
              <a:pPr/>
              <a:t>2/20/2021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EA63BA-2825-4F4F-B583-144E0EA69617}" type="slidenum">
              <a:rPr lang="en-US" smtClean="0"/>
              <a:pPr/>
              <a:t>‹#›</a:t>
            </a:fld>
            <a:endParaRPr lang="en-US"/>
          </a:p>
        </p:txBody>
      </p:sp>
    </p:spTree>
    <p:extLst>
      <p:ext uri="{BB962C8B-B14F-4D97-AF65-F5344CB8AC3E}">
        <p14:creationId xmlns:p14="http://schemas.microsoft.com/office/powerpoint/2010/main" val="1893415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EBCEB5-AFF2-4947-85C8-03B37B6AEA28}" type="datetimeFigureOut">
              <a:rPr lang="en-US" smtClean="0"/>
              <a:pPr/>
              <a:t>2/20/2021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EA63BA-2825-4F4F-B583-144E0EA69617}" type="slidenum">
              <a:rPr lang="en-US" smtClean="0"/>
              <a:pPr/>
              <a:t>‹#›</a:t>
            </a:fld>
            <a:endParaRPr lang="en-US"/>
          </a:p>
        </p:txBody>
      </p:sp>
    </p:spTree>
    <p:extLst>
      <p:ext uri="{BB962C8B-B14F-4D97-AF65-F5344CB8AC3E}">
        <p14:creationId xmlns:p14="http://schemas.microsoft.com/office/powerpoint/2010/main" val="1409319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EBCEB5-AFF2-4947-85C8-03B37B6AEA28}" type="datetimeFigureOut">
              <a:rPr lang="en-US" smtClean="0"/>
              <a:pPr/>
              <a:t>2/20/2021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A63BA-2825-4F4F-B583-144E0EA69617}" type="slidenum">
              <a:rPr lang="en-US" smtClean="0"/>
              <a:pPr/>
              <a:t>‹#›</a:t>
            </a:fld>
            <a:endParaRPr lang="en-US"/>
          </a:p>
        </p:txBody>
      </p:sp>
    </p:spTree>
    <p:extLst>
      <p:ext uri="{BB962C8B-B14F-4D97-AF65-F5344CB8AC3E}">
        <p14:creationId xmlns:p14="http://schemas.microsoft.com/office/powerpoint/2010/main" val="322668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EBCEB5-AFF2-4947-85C8-03B37B6AEA28}" type="datetimeFigureOut">
              <a:rPr lang="en-US" smtClean="0"/>
              <a:pPr/>
              <a:t>2/20/2021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A63BA-2825-4F4F-B583-144E0EA69617}" type="slidenum">
              <a:rPr lang="en-US" smtClean="0"/>
              <a:pPr/>
              <a:t>‹#›</a:t>
            </a:fld>
            <a:endParaRPr lang="en-US"/>
          </a:p>
        </p:txBody>
      </p:sp>
    </p:spTree>
    <p:extLst>
      <p:ext uri="{BB962C8B-B14F-4D97-AF65-F5344CB8AC3E}">
        <p14:creationId xmlns:p14="http://schemas.microsoft.com/office/powerpoint/2010/main" val="3784318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EBCEB5-AFF2-4947-85C8-03B37B6AEA28}" type="datetimeFigureOut">
              <a:rPr lang="en-US" smtClean="0"/>
              <a:pPr/>
              <a:t>2/20/2021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EA63BA-2825-4F4F-B583-144E0EA69617}" type="slidenum">
              <a:rPr lang="en-US" smtClean="0"/>
              <a:pPr/>
              <a:t>‹#›</a:t>
            </a:fld>
            <a:endParaRPr lang="en-US"/>
          </a:p>
        </p:txBody>
      </p:sp>
    </p:spTree>
    <p:extLst>
      <p:ext uri="{BB962C8B-B14F-4D97-AF65-F5344CB8AC3E}">
        <p14:creationId xmlns:p14="http://schemas.microsoft.com/office/powerpoint/2010/main" val="3041862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5408" y="1828800"/>
            <a:ext cx="7772400" cy="2060575"/>
          </a:xfrm>
        </p:spPr>
        <p:txBody>
          <a:bodyPr>
            <a:normAutofit/>
          </a:bodyPr>
          <a:lstStyle/>
          <a:p>
            <a:r>
              <a:rPr lang="en-US" sz="7200" b="1" i="1" u="sng">
                <a:solidFill>
                  <a:srgbClr val="FF0000"/>
                </a:solidFill>
                <a:effectLst>
                  <a:outerShdw blurRad="38100" dist="38100" dir="2700000" algn="tl">
                    <a:srgbClr val="000000">
                      <a:alpha val="43137"/>
                    </a:srgbClr>
                  </a:outerShdw>
                </a:effectLst>
              </a:rPr>
              <a:t>Ko</a:t>
            </a:r>
            <a:r>
              <a:rPr lang="sr-Latn-ME" sz="7200" b="1" i="1" u="sng">
                <a:solidFill>
                  <a:srgbClr val="FF0000"/>
                </a:solidFill>
                <a:effectLst>
                  <a:outerShdw blurRad="38100" dist="38100" dir="2700000" algn="tl">
                    <a:srgbClr val="000000">
                      <a:alpha val="43137"/>
                    </a:srgbClr>
                  </a:outerShdw>
                </a:effectLst>
              </a:rPr>
              <a:t>rekcija grešaka</a:t>
            </a:r>
            <a:endParaRPr lang="en-US" sz="7200" b="1" i="1" u="sng">
              <a:solidFill>
                <a:srgbClr val="FF000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447800" y="4800600"/>
            <a:ext cx="6400800" cy="609600"/>
          </a:xfrm>
        </p:spPr>
        <p:txBody>
          <a:bodyPr>
            <a:normAutofit fontScale="55000" lnSpcReduction="20000"/>
          </a:bodyPr>
          <a:lstStyle/>
          <a:p>
            <a:endParaRPr lang="sr-Latn-ME" dirty="0"/>
          </a:p>
          <a:p>
            <a:pPr algn="r"/>
            <a:r>
              <a:rPr lang="sr-Latn-ME" dirty="0"/>
              <a:t>.</a:t>
            </a:r>
            <a:endParaRPr lang="en-US" dirty="0"/>
          </a:p>
        </p:txBody>
      </p:sp>
    </p:spTree>
    <p:extLst>
      <p:ext uri="{BB962C8B-B14F-4D97-AF65-F5344CB8AC3E}">
        <p14:creationId xmlns:p14="http://schemas.microsoft.com/office/powerpoint/2010/main" val="3840644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normAutofit/>
          </a:bodyPr>
          <a:lstStyle/>
          <a:p>
            <a:r>
              <a:rPr lang="sr-Latn-ME">
                <a:solidFill>
                  <a:srgbClr val="00B0F0"/>
                </a:solidFill>
                <a:effectLst>
                  <a:outerShdw blurRad="38100" dist="38100" dir="2700000" algn="tl">
                    <a:srgbClr val="000000">
                      <a:alpha val="43137"/>
                    </a:srgbClr>
                  </a:outerShdw>
                </a:effectLst>
              </a:rPr>
              <a:t>Kontrolni zbirovi</a:t>
            </a:r>
            <a:endParaRPr lang="en-US">
              <a:solidFill>
                <a:srgbClr val="00B0F0"/>
              </a:solidFill>
              <a:effectLst>
                <a:outerShdw blurRad="38100" dist="38100" dir="2700000" algn="tl">
                  <a:srgbClr val="000000">
                    <a:alpha val="43137"/>
                  </a:srgbClr>
                </a:outerShdw>
              </a:effectLst>
            </a:endParaRPr>
          </a:p>
        </p:txBody>
      </p:sp>
      <p:sp>
        <p:nvSpPr>
          <p:cNvPr id="5" name="Content Placeholder 2"/>
          <p:cNvSpPr>
            <a:spLocks noGrp="1"/>
          </p:cNvSpPr>
          <p:nvPr>
            <p:ph idx="1"/>
          </p:nvPr>
        </p:nvSpPr>
        <p:spPr>
          <a:xfrm>
            <a:off x="457200" y="1752600"/>
            <a:ext cx="8229600" cy="4495800"/>
          </a:xfrm>
        </p:spPr>
        <p:txBody>
          <a:bodyPr>
            <a:normAutofit/>
          </a:bodyPr>
          <a:lstStyle/>
          <a:p>
            <a:pPr algn="just"/>
            <a:r>
              <a:rPr lang="en-US" sz="2000"/>
              <a:t>Ako je poruka duža od jednog bajta, tada se za otkrivanje eventualnih grešaka može primijeniti metod sa kontrolom zbira bloka (eng. </a:t>
            </a:r>
            <a:r>
              <a:rPr lang="en-US" sz="2000" b="1" i="1">
                <a:solidFill>
                  <a:srgbClr val="FF0000"/>
                </a:solidFill>
              </a:rPr>
              <a:t>checksum</a:t>
            </a:r>
            <a:r>
              <a:rPr lang="en-US" sz="2000"/>
              <a:t>).</a:t>
            </a:r>
          </a:p>
          <a:p>
            <a:pPr marL="0" indent="0" algn="just">
              <a:buNone/>
            </a:pPr>
            <a:endParaRPr lang="sr-Latn-ME" sz="2000"/>
          </a:p>
          <a:p>
            <a:pPr algn="just"/>
            <a:r>
              <a:rPr lang="en-US" sz="2000" b="1">
                <a:solidFill>
                  <a:srgbClr val="FF0000"/>
                </a:solidFill>
                <a:effectLst>
                  <a:outerShdw blurRad="38100" dist="38100" dir="2700000" algn="tl">
                    <a:srgbClr val="000000">
                      <a:alpha val="43137"/>
                    </a:srgbClr>
                  </a:outerShdw>
                </a:effectLst>
              </a:rPr>
              <a:t>Primjer izračunavanja kontrolnog zbira</a:t>
            </a:r>
            <a:r>
              <a:rPr lang="en-US" sz="2000"/>
              <a:t>: saberu se sve decimalne vrijednosti karaktera u poruci pa se ukupna vrijednost podijeli sa 255 a ostatak dijeljenja (1 bajt) je kontrolni zbir. </a:t>
            </a:r>
          </a:p>
          <a:p>
            <a:pPr algn="just"/>
            <a:endParaRPr lang="en-US" sz="2000"/>
          </a:p>
          <a:p>
            <a:pPr algn="just"/>
            <a:r>
              <a:rPr lang="en-US" sz="2000"/>
              <a:t>Najčešća primjena kontrolnih zbirova je u </a:t>
            </a:r>
            <a:r>
              <a:rPr lang="en-US" sz="2000" b="1">
                <a:solidFill>
                  <a:srgbClr val="00B050"/>
                </a:solidFill>
                <a:effectLst>
                  <a:outerShdw blurRad="38100" dist="38100" dir="2700000" algn="tl">
                    <a:srgbClr val="000000">
                      <a:alpha val="43137"/>
                    </a:srgbClr>
                  </a:outerShdw>
                </a:effectLst>
              </a:rPr>
              <a:t>transportnom sloju</a:t>
            </a:r>
            <a:r>
              <a:rPr lang="en-US" sz="2000"/>
              <a:t>. </a:t>
            </a:r>
            <a:endParaRPr lang="en-US" sz="2000" b="1" i="1">
              <a:solidFill>
                <a:srgbClr val="FF0000"/>
              </a:solidFill>
              <a:effectLst>
                <a:outerShdw blurRad="38100" dist="38100" dir="2700000" algn="tl">
                  <a:srgbClr val="000000">
                    <a:alpha val="43137"/>
                  </a:srgbClr>
                </a:outerShdw>
              </a:effectLst>
            </a:endParaRPr>
          </a:p>
          <a:p>
            <a:pPr marL="0" indent="0" algn="just">
              <a:buNone/>
            </a:pPr>
            <a:endParaRPr lang="sr-Latn-ME" sz="2000"/>
          </a:p>
          <a:p>
            <a:pPr algn="just"/>
            <a:r>
              <a:rPr lang="en-US" sz="2000" b="1">
                <a:solidFill>
                  <a:srgbClr val="FF0000"/>
                </a:solidFill>
                <a:effectLst>
                  <a:outerShdw blurRad="38100" dist="38100" dir="2700000" algn="tl">
                    <a:srgbClr val="000000">
                      <a:alpha val="43137"/>
                    </a:srgbClr>
                  </a:outerShdw>
                </a:effectLst>
              </a:rPr>
              <a:t>Nedostaci</a:t>
            </a:r>
            <a:r>
              <a:rPr lang="en-US" sz="2000"/>
              <a:t>: ne može da otkriva invertovane podatke, zam</a:t>
            </a:r>
            <a:r>
              <a:rPr lang="sr-Latn-ME" sz="2000"/>
              <a:t>j</a:t>
            </a:r>
            <a:r>
              <a:rPr lang="en-US" sz="2000"/>
              <a:t>enu blokova bajtova, niti dodavanje i uklanjanje bajtova sa svim nulama.</a:t>
            </a:r>
            <a:endParaRPr lang="en-US" sz="2000" b="1">
              <a:solidFill>
                <a:srgbClr val="FF0000"/>
              </a:solidFill>
            </a:endParaRPr>
          </a:p>
          <a:p>
            <a:pPr marL="0" indent="0" algn="just">
              <a:buNone/>
            </a:pPr>
            <a:endParaRPr lang="en-US" sz="2000" b="1" i="1">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73851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Content Placeholder 2"/>
              <p:cNvSpPr>
                <a:spLocks noGrp="1"/>
              </p:cNvSpPr>
              <p:nvPr>
                <p:ph idx="1"/>
              </p:nvPr>
            </p:nvSpPr>
            <p:spPr>
              <a:xfrm>
                <a:off x="457200" y="1905000"/>
                <a:ext cx="8229600" cy="4495800"/>
              </a:xfrm>
            </p:spPr>
            <p:txBody>
              <a:bodyPr>
                <a:normAutofit/>
              </a:bodyPr>
              <a:lstStyle/>
              <a:p>
                <a:pPr algn="just"/>
                <a:r>
                  <a:rPr lang="en-US" sz="2000"/>
                  <a:t>Sekvenca bitova koja predstavlja poruku za slanje (P) smatra se polinomom čiji su koeficijenti 0 ili 1. </a:t>
                </a:r>
                <a:endParaRPr lang="sr-Latn-ME" sz="2000"/>
              </a:p>
              <a:p>
                <a:pPr algn="just"/>
                <a:r>
                  <a:rPr lang="en-US" sz="2000"/>
                  <a:t>Npr. Sekvenca 110001 ima 6 bitova i predstavljena je polinomom:</a:t>
                </a:r>
              </a:p>
              <a:p>
                <a:pPr marL="0" indent="0" algn="just">
                  <a:buNone/>
                </a:pPr>
                <a14:m>
                  <m:oMathPara xmlns:m="http://schemas.openxmlformats.org/officeDocument/2006/math">
                    <m:oMathParaPr>
                      <m:jc m:val="center"/>
                    </m:oMathParaPr>
                    <m:oMath xmlns:m="http://schemas.openxmlformats.org/officeDocument/2006/math">
                      <m:r>
                        <a:rPr lang="en-US" sz="2000" b="1" i="1" smtClean="0">
                          <a:solidFill>
                            <a:srgbClr val="FF0000"/>
                          </a:solidFill>
                          <a:effectLst>
                            <a:outerShdw blurRad="38100" dist="38100" dir="2700000" algn="tl">
                              <a:srgbClr val="000000">
                                <a:alpha val="43137"/>
                              </a:srgbClr>
                            </a:outerShdw>
                          </a:effectLst>
                          <a:latin typeface="Cambria Math"/>
                        </a:rPr>
                        <m:t>𝟏</m:t>
                      </m:r>
                      <m:sSup>
                        <m:sSupPr>
                          <m:ctrlPr>
                            <a:rPr lang="en-US" sz="2000" b="1" i="1" smtClean="0">
                              <a:solidFill>
                                <a:srgbClr val="FF0000"/>
                              </a:solidFill>
                              <a:effectLst>
                                <a:outerShdw blurRad="38100" dist="38100" dir="2700000" algn="tl">
                                  <a:srgbClr val="000000">
                                    <a:alpha val="43137"/>
                                  </a:srgbClr>
                                </a:outerShdw>
                              </a:effectLst>
                              <a:latin typeface="Cambria Math" panose="02040503050406030204" pitchFamily="18" charset="0"/>
                            </a:rPr>
                          </m:ctrlPr>
                        </m:sSupPr>
                        <m:e>
                          <m:r>
                            <a:rPr lang="en-US" sz="2000" b="1" i="1" smtClean="0">
                              <a:solidFill>
                                <a:srgbClr val="FF0000"/>
                              </a:solidFill>
                              <a:effectLst>
                                <a:outerShdw blurRad="38100" dist="38100" dir="2700000" algn="tl">
                                  <a:srgbClr val="000000">
                                    <a:alpha val="43137"/>
                                  </a:srgbClr>
                                </a:outerShdw>
                              </a:effectLst>
                              <a:latin typeface="Cambria Math"/>
                            </a:rPr>
                            <m:t>𝑿</m:t>
                          </m:r>
                        </m:e>
                        <m:sup>
                          <m:r>
                            <a:rPr lang="en-US" sz="2000" b="1" i="1" smtClean="0">
                              <a:solidFill>
                                <a:srgbClr val="FF0000"/>
                              </a:solidFill>
                              <a:effectLst>
                                <a:outerShdw blurRad="38100" dist="38100" dir="2700000" algn="tl">
                                  <a:srgbClr val="000000">
                                    <a:alpha val="43137"/>
                                  </a:srgbClr>
                                </a:outerShdw>
                              </a:effectLst>
                              <a:latin typeface="Cambria Math"/>
                            </a:rPr>
                            <m:t>𝟓</m:t>
                          </m:r>
                        </m:sup>
                      </m:sSup>
                      <m:r>
                        <a:rPr lang="en-US" sz="2000" b="1" i="1" smtClean="0">
                          <a:solidFill>
                            <a:srgbClr val="FF0000"/>
                          </a:solidFill>
                          <a:effectLst>
                            <a:outerShdw blurRad="38100" dist="38100" dir="2700000" algn="tl">
                              <a:srgbClr val="000000">
                                <a:alpha val="43137"/>
                              </a:srgbClr>
                            </a:outerShdw>
                          </a:effectLst>
                          <a:latin typeface="Cambria Math"/>
                        </a:rPr>
                        <m:t>+</m:t>
                      </m:r>
                      <m:r>
                        <a:rPr lang="en-US" sz="2000" b="1" i="1" smtClean="0">
                          <a:solidFill>
                            <a:srgbClr val="FF0000"/>
                          </a:solidFill>
                          <a:effectLst>
                            <a:outerShdw blurRad="38100" dist="38100" dir="2700000" algn="tl">
                              <a:srgbClr val="000000">
                                <a:alpha val="43137"/>
                              </a:srgbClr>
                            </a:outerShdw>
                          </a:effectLst>
                          <a:latin typeface="Cambria Math"/>
                        </a:rPr>
                        <m:t>𝟏</m:t>
                      </m:r>
                      <m:sSup>
                        <m:sSupPr>
                          <m:ctrlPr>
                            <a:rPr lang="en-US" sz="2000" b="1" i="1" smtClean="0">
                              <a:solidFill>
                                <a:srgbClr val="FF0000"/>
                              </a:solidFill>
                              <a:effectLst>
                                <a:outerShdw blurRad="38100" dist="38100" dir="2700000" algn="tl">
                                  <a:srgbClr val="000000">
                                    <a:alpha val="43137"/>
                                  </a:srgbClr>
                                </a:outerShdw>
                              </a:effectLst>
                              <a:latin typeface="Cambria Math" panose="02040503050406030204" pitchFamily="18" charset="0"/>
                            </a:rPr>
                          </m:ctrlPr>
                        </m:sSupPr>
                        <m:e>
                          <m:r>
                            <a:rPr lang="en-US" sz="2000" b="1" i="1" smtClean="0">
                              <a:solidFill>
                                <a:srgbClr val="FF0000"/>
                              </a:solidFill>
                              <a:effectLst>
                                <a:outerShdw blurRad="38100" dist="38100" dir="2700000" algn="tl">
                                  <a:srgbClr val="000000">
                                    <a:alpha val="43137"/>
                                  </a:srgbClr>
                                </a:outerShdw>
                              </a:effectLst>
                              <a:latin typeface="Cambria Math"/>
                            </a:rPr>
                            <m:t>𝑿</m:t>
                          </m:r>
                        </m:e>
                        <m:sup>
                          <m:r>
                            <a:rPr lang="en-US" sz="2000" b="1" i="1" smtClean="0">
                              <a:solidFill>
                                <a:srgbClr val="FF0000"/>
                              </a:solidFill>
                              <a:effectLst>
                                <a:outerShdw blurRad="38100" dist="38100" dir="2700000" algn="tl">
                                  <a:srgbClr val="000000">
                                    <a:alpha val="43137"/>
                                  </a:srgbClr>
                                </a:outerShdw>
                              </a:effectLst>
                              <a:latin typeface="Cambria Math"/>
                            </a:rPr>
                            <m:t>𝟒</m:t>
                          </m:r>
                        </m:sup>
                      </m:sSup>
                      <m:r>
                        <a:rPr lang="en-US" sz="2000" b="1" i="1" smtClean="0">
                          <a:solidFill>
                            <a:srgbClr val="FF0000"/>
                          </a:solidFill>
                          <a:effectLst>
                            <a:outerShdw blurRad="38100" dist="38100" dir="2700000" algn="tl">
                              <a:srgbClr val="000000">
                                <a:alpha val="43137"/>
                              </a:srgbClr>
                            </a:outerShdw>
                          </a:effectLst>
                          <a:latin typeface="Cambria Math"/>
                        </a:rPr>
                        <m:t>+</m:t>
                      </m:r>
                      <m:r>
                        <a:rPr lang="en-US" sz="2000" b="1" i="1" smtClean="0">
                          <a:solidFill>
                            <a:srgbClr val="FF0000"/>
                          </a:solidFill>
                          <a:effectLst>
                            <a:outerShdw blurRad="38100" dist="38100" dir="2700000" algn="tl">
                              <a:srgbClr val="000000">
                                <a:alpha val="43137"/>
                              </a:srgbClr>
                            </a:outerShdw>
                          </a:effectLst>
                          <a:latin typeface="Cambria Math"/>
                        </a:rPr>
                        <m:t>𝟏</m:t>
                      </m:r>
                      <m:sSup>
                        <m:sSupPr>
                          <m:ctrlPr>
                            <a:rPr lang="en-US" sz="2000" b="1" i="1" smtClean="0">
                              <a:solidFill>
                                <a:srgbClr val="FF0000"/>
                              </a:solidFill>
                              <a:effectLst>
                                <a:outerShdw blurRad="38100" dist="38100" dir="2700000" algn="tl">
                                  <a:srgbClr val="000000">
                                    <a:alpha val="43137"/>
                                  </a:srgbClr>
                                </a:outerShdw>
                              </a:effectLst>
                              <a:latin typeface="Cambria Math" panose="02040503050406030204" pitchFamily="18" charset="0"/>
                            </a:rPr>
                          </m:ctrlPr>
                        </m:sSupPr>
                        <m:e>
                          <m:r>
                            <a:rPr lang="en-US" sz="2000" b="1" i="1" smtClean="0">
                              <a:solidFill>
                                <a:srgbClr val="FF0000"/>
                              </a:solidFill>
                              <a:effectLst>
                                <a:outerShdw blurRad="38100" dist="38100" dir="2700000" algn="tl">
                                  <a:srgbClr val="000000">
                                    <a:alpha val="43137"/>
                                  </a:srgbClr>
                                </a:outerShdw>
                              </a:effectLst>
                              <a:latin typeface="Cambria Math"/>
                            </a:rPr>
                            <m:t>𝑿</m:t>
                          </m:r>
                        </m:e>
                        <m:sup>
                          <m:r>
                            <a:rPr lang="en-US" sz="2000" b="1" i="1" smtClean="0">
                              <a:solidFill>
                                <a:srgbClr val="FF0000"/>
                              </a:solidFill>
                              <a:effectLst>
                                <a:outerShdw blurRad="38100" dist="38100" dir="2700000" algn="tl">
                                  <a:srgbClr val="000000">
                                    <a:alpha val="43137"/>
                                  </a:srgbClr>
                                </a:outerShdw>
                              </a:effectLst>
                              <a:latin typeface="Cambria Math"/>
                            </a:rPr>
                            <m:t>𝟎</m:t>
                          </m:r>
                        </m:sup>
                      </m:sSup>
                    </m:oMath>
                  </m:oMathPara>
                </a14:m>
                <a:endParaRPr lang="en-US" sz="2000" b="1" i="1">
                  <a:solidFill>
                    <a:srgbClr val="FF0000"/>
                  </a:solidFill>
                  <a:effectLst>
                    <a:outerShdw blurRad="38100" dist="38100" dir="2700000" algn="tl">
                      <a:srgbClr val="000000">
                        <a:alpha val="43137"/>
                      </a:srgbClr>
                    </a:outerShdw>
                  </a:effectLst>
                </a:endParaRPr>
              </a:p>
              <a:p>
                <a:pPr marL="0" indent="0" algn="just">
                  <a:buNone/>
                </a:pPr>
                <a:endParaRPr lang="en-US" sz="2000" b="1" i="1">
                  <a:solidFill>
                    <a:srgbClr val="FF0000"/>
                  </a:solidFill>
                  <a:effectLst>
                    <a:outerShdw blurRad="38100" dist="38100" dir="2700000" algn="tl">
                      <a:srgbClr val="000000">
                        <a:alpha val="43137"/>
                      </a:srgbClr>
                    </a:outerShdw>
                  </a:effectLst>
                </a:endParaRPr>
              </a:p>
              <a:p>
                <a:pPr algn="just"/>
                <a:r>
                  <a:rPr lang="en-US" sz="2000"/>
                  <a:t>Pošiljalac i primalac moraju da se dogovore oko </a:t>
                </a:r>
                <a:r>
                  <a:rPr lang="en-US" sz="2000" b="1">
                    <a:effectLst>
                      <a:outerShdw blurRad="38100" dist="38100" dir="2700000" algn="tl">
                        <a:srgbClr val="000000">
                          <a:alpha val="43137"/>
                        </a:srgbClr>
                      </a:outerShdw>
                    </a:effectLst>
                  </a:rPr>
                  <a:t>generatorskog polinoma (G). Prvi i poslednji bit generatora moraju biti jedinice. </a:t>
                </a:r>
                <a:r>
                  <a:rPr lang="en-US" sz="2000"/>
                  <a:t>Prije prenosa sloj veze podataka koji se nalazi na nivou linka, dijeli P sa G. Ostatak dijeljenja se dodaje na podatke koji se šalju.</a:t>
                </a:r>
              </a:p>
              <a:p>
                <a:pPr algn="just"/>
                <a:r>
                  <a:rPr lang="en-US" sz="2000"/>
                  <a:t>Prijemnik dijeli primljenu poruku sa istim G. Ukoliko dobije ostatak znači da je došlo do greške pri prenosu.</a:t>
                </a:r>
                <a:endParaRPr lang="en-US" sz="2000" b="1" i="1">
                  <a:solidFill>
                    <a:srgbClr val="FF0000"/>
                  </a:solidFill>
                  <a:effectLst>
                    <a:outerShdw blurRad="38100" dist="38100" dir="2700000" algn="tl">
                      <a:srgbClr val="000000">
                        <a:alpha val="43137"/>
                      </a:srgbClr>
                    </a:outerShdw>
                  </a:effectLst>
                </a:endParaRPr>
              </a:p>
            </p:txBody>
          </p:sp>
        </mc:Choice>
        <mc:Fallback xmlns="">
          <p:sp>
            <p:nvSpPr>
              <p:cNvPr id="4" name="Content Placeholder 2"/>
              <p:cNvSpPr>
                <a:spLocks noGrp="1" noRot="1" noChangeAspect="1" noMove="1" noResize="1" noEditPoints="1" noAdjustHandles="1" noChangeArrowheads="1" noChangeShapeType="1" noTextEdit="1"/>
              </p:cNvSpPr>
              <p:nvPr>
                <p:ph idx="1"/>
              </p:nvPr>
            </p:nvSpPr>
            <p:spPr>
              <a:xfrm>
                <a:off x="457200" y="1905000"/>
                <a:ext cx="8229600" cy="4495800"/>
              </a:xfrm>
              <a:blipFill rotWithShape="1">
                <a:blip r:embed="rId2"/>
                <a:stretch>
                  <a:fillRect l="-593" t="-678" r="-1111"/>
                </a:stretch>
              </a:blipFill>
            </p:spPr>
            <p:txBody>
              <a:bodyPr/>
              <a:lstStyle/>
              <a:p>
                <a:r>
                  <a:rPr lang="en-US">
                    <a:noFill/>
                  </a:rPr>
                  <a:t> </a:t>
                </a:r>
              </a:p>
            </p:txBody>
          </p:sp>
        </mc:Fallback>
      </mc:AlternateContent>
      <p:sp>
        <p:nvSpPr>
          <p:cNvPr id="5" name="Title 1"/>
          <p:cNvSpPr>
            <a:spLocks noGrp="1"/>
          </p:cNvSpPr>
          <p:nvPr>
            <p:ph type="title"/>
          </p:nvPr>
        </p:nvSpPr>
        <p:spPr>
          <a:xfrm>
            <a:off x="457200" y="274638"/>
            <a:ext cx="8229600" cy="1143000"/>
          </a:xfrm>
        </p:spPr>
        <p:txBody>
          <a:bodyPr>
            <a:normAutofit/>
          </a:bodyPr>
          <a:lstStyle/>
          <a:p>
            <a:r>
              <a:rPr lang="en-US">
                <a:solidFill>
                  <a:srgbClr val="00B0F0"/>
                </a:solidFill>
                <a:effectLst>
                  <a:outerShdw blurRad="38100" dist="38100" dir="2700000" algn="tl">
                    <a:srgbClr val="000000">
                      <a:alpha val="43137"/>
                    </a:srgbClr>
                  </a:outerShdw>
                </a:effectLst>
              </a:rPr>
              <a:t>Cikli</a:t>
            </a:r>
            <a:r>
              <a:rPr lang="sr-Latn-ME">
                <a:solidFill>
                  <a:srgbClr val="00B0F0"/>
                </a:solidFill>
                <a:effectLst>
                  <a:outerShdw blurRad="38100" dist="38100" dir="2700000" algn="tl">
                    <a:srgbClr val="000000">
                      <a:alpha val="43137"/>
                    </a:srgbClr>
                  </a:outerShdw>
                </a:effectLst>
              </a:rPr>
              <a:t>čne provjere redudanse (CRC)</a:t>
            </a:r>
            <a:endParaRPr lang="en-US">
              <a:solidFill>
                <a:srgbClr val="00B0F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26352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52400"/>
            <a:ext cx="8229600" cy="639762"/>
          </a:xfrm>
        </p:spPr>
        <p:txBody>
          <a:bodyPr>
            <a:normAutofit/>
          </a:bodyPr>
          <a:lstStyle/>
          <a:p>
            <a:r>
              <a:rPr lang="en-US" sz="3000">
                <a:solidFill>
                  <a:srgbClr val="00B0F0"/>
                </a:solidFill>
                <a:effectLst>
                  <a:outerShdw blurRad="38100" dist="38100" dir="2700000" algn="tl">
                    <a:srgbClr val="000000">
                      <a:alpha val="43137"/>
                    </a:srgbClr>
                  </a:outerShdw>
                </a:effectLst>
              </a:rPr>
              <a:t>Primjer cikli</a:t>
            </a:r>
            <a:r>
              <a:rPr lang="sr-Latn-ME" sz="3000">
                <a:solidFill>
                  <a:srgbClr val="00B0F0"/>
                </a:solidFill>
                <a:effectLst>
                  <a:outerShdw blurRad="38100" dist="38100" dir="2700000" algn="tl">
                    <a:srgbClr val="000000">
                      <a:alpha val="43137"/>
                    </a:srgbClr>
                  </a:outerShdw>
                </a:effectLst>
              </a:rPr>
              <a:t>čne provjere redudanse (CRC)</a:t>
            </a:r>
            <a:endParaRPr lang="en-US" sz="3000">
              <a:solidFill>
                <a:srgbClr val="00B0F0"/>
              </a:solidFill>
              <a:effectLst>
                <a:outerShdw blurRad="38100" dist="38100" dir="2700000" algn="tl">
                  <a:srgbClr val="000000">
                    <a:alpha val="43137"/>
                  </a:srgbClr>
                </a:outerShdw>
              </a:effectLst>
            </a:endParaRPr>
          </a:p>
        </p:txBody>
      </p:sp>
      <p:pic>
        <p:nvPicPr>
          <p:cNvPr id="2050" name="Picture 2" descr="C:\Users\Marko\Desktop\Untitled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762000"/>
            <a:ext cx="8077200" cy="54102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457200" y="6096000"/>
            <a:ext cx="8305800" cy="646331"/>
          </a:xfrm>
          <a:prstGeom prst="rect">
            <a:avLst/>
          </a:prstGeom>
        </p:spPr>
        <p:txBody>
          <a:bodyPr wrap="square">
            <a:spAutoFit/>
          </a:bodyPr>
          <a:lstStyle/>
          <a:p>
            <a:pPr algn="just"/>
            <a:r>
              <a:rPr lang="en-US"/>
              <a:t>Na prijemu se radi ovo isto dijeljenje. Ako se dobije ostatak znači da je bilo greške prilikom prenosa. </a:t>
            </a:r>
            <a:endParaRPr lang="en-US" b="1" i="1">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50660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274638"/>
            <a:ext cx="8229600" cy="1143000"/>
          </a:xfrm>
        </p:spPr>
        <p:txBody>
          <a:bodyPr>
            <a:normAutofit/>
          </a:bodyPr>
          <a:lstStyle/>
          <a:p>
            <a:r>
              <a:rPr lang="en-US">
                <a:solidFill>
                  <a:srgbClr val="00B0F0"/>
                </a:solidFill>
                <a:effectLst>
                  <a:outerShdw blurRad="38100" dist="38100" dir="2700000" algn="tl">
                    <a:srgbClr val="000000">
                      <a:alpha val="43137"/>
                    </a:srgbClr>
                  </a:outerShdw>
                </a:effectLst>
              </a:rPr>
              <a:t>Metoda za otkrivanje gre</a:t>
            </a:r>
            <a:r>
              <a:rPr lang="sr-Latn-ME">
                <a:solidFill>
                  <a:srgbClr val="00B0F0"/>
                </a:solidFill>
                <a:effectLst>
                  <a:outerShdw blurRad="38100" dist="38100" dir="2700000" algn="tl">
                    <a:srgbClr val="000000">
                      <a:alpha val="43137"/>
                    </a:srgbClr>
                  </a:outerShdw>
                </a:effectLst>
              </a:rPr>
              <a:t>ške</a:t>
            </a:r>
            <a:endParaRPr lang="en-US">
              <a:solidFill>
                <a:srgbClr val="00B0F0"/>
              </a:solidFill>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7" name="Content Placeholder 2"/>
              <p:cNvSpPr>
                <a:spLocks noGrp="1"/>
              </p:cNvSpPr>
              <p:nvPr>
                <p:ph idx="1"/>
              </p:nvPr>
            </p:nvSpPr>
            <p:spPr>
              <a:xfrm>
                <a:off x="457200" y="1905000"/>
                <a:ext cx="8229600" cy="4495800"/>
              </a:xfrm>
            </p:spPr>
            <p:txBody>
              <a:bodyPr>
                <a:normAutofit/>
              </a:bodyPr>
              <a:lstStyle/>
              <a:p>
                <a:pPr algn="just"/>
                <a:r>
                  <a:rPr lang="sr-Latn-ME" sz="2000"/>
                  <a:t>Kako bi najbolje opisali ovu metodu iskorist ćemo termin </a:t>
                </a:r>
                <a:r>
                  <a:rPr lang="en-US" sz="2000"/>
                  <a:t>“sindrom </a:t>
                </a:r>
                <a:r>
                  <a:rPr lang="sr-Latn-ME" sz="2000"/>
                  <a:t>riječi</a:t>
                </a:r>
                <a:r>
                  <a:rPr lang="en-US" sz="2000"/>
                  <a:t>”</a:t>
                </a:r>
                <a:r>
                  <a:rPr lang="sr-Latn-ME" sz="2000"/>
                  <a:t>.</a:t>
                </a:r>
              </a:p>
              <a:p>
                <a:pPr algn="just"/>
                <a:r>
                  <a:rPr lang="en-US" sz="2000"/>
                  <a:t>Sindrom rije</a:t>
                </a:r>
                <a:r>
                  <a:rPr lang="sr-Latn-ME" sz="2000"/>
                  <a:t>č</a:t>
                </a:r>
                <a:r>
                  <a:rPr lang="en-US" sz="2000"/>
                  <a:t>se dobija poredjenjem dv</a:t>
                </a:r>
                <a:r>
                  <a:rPr lang="sr-Latn-ME" sz="2000"/>
                  <a:t>ij</a:t>
                </a:r>
                <a:r>
                  <a:rPr lang="en-US" sz="2000"/>
                  <a:t>e K-bitne vrijednosti bit po bit uzimanjem eksluzivne disjunkcije. Sind</a:t>
                </a:r>
                <a:r>
                  <a:rPr lang="sr-Latn-ME" sz="2000"/>
                  <a:t>r</a:t>
                </a:r>
                <a:r>
                  <a:rPr lang="en-US" sz="2000"/>
                  <a:t>o</a:t>
                </a:r>
                <a:r>
                  <a:rPr lang="sr-Latn-ME" sz="2000"/>
                  <a:t>m</a:t>
                </a:r>
                <a:r>
                  <a:rPr lang="en-US" sz="2000"/>
                  <a:t> r</a:t>
                </a:r>
                <a:r>
                  <a:rPr lang="sr-Latn-ME" sz="2000"/>
                  <a:t>ij</a:t>
                </a:r>
                <a:r>
                  <a:rPr lang="en-US" sz="2000"/>
                  <a:t>e</a:t>
                </a:r>
                <a:r>
                  <a:rPr lang="sr-Latn-ME" sz="2000"/>
                  <a:t>č</a:t>
                </a:r>
                <a:r>
                  <a:rPr lang="en-US" sz="2000"/>
                  <a:t>je neozna</a:t>
                </a:r>
                <a:r>
                  <a:rPr lang="sr-Latn-ME" sz="2000"/>
                  <a:t>č</a:t>
                </a:r>
                <a:r>
                  <a:rPr lang="en-US" sz="2000"/>
                  <a:t>en c</a:t>
                </a:r>
                <a:r>
                  <a:rPr lang="sr-Latn-ME" sz="2000"/>
                  <a:t>ij</a:t>
                </a:r>
                <a:r>
                  <a:rPr lang="en-US" sz="2000"/>
                  <a:t>e</a:t>
                </a:r>
                <a:r>
                  <a:rPr lang="sr-Latn-ME" sz="2000"/>
                  <a:t>li</a:t>
                </a:r>
                <a:r>
                  <a:rPr lang="en-US" sz="2000"/>
                  <a:t>broj dužine K koji ima vrednost izmedju 0 i </a:t>
                </a:r>
                <a14:m>
                  <m:oMath xmlns:m="http://schemas.openxmlformats.org/officeDocument/2006/math">
                    <m:sSup>
                      <m:sSupPr>
                        <m:ctrlPr>
                          <a:rPr lang="en-US" sz="2000" i="1" smtClean="0">
                            <a:latin typeface="Cambria Math" panose="02040503050406030204" pitchFamily="18" charset="0"/>
                          </a:rPr>
                        </m:ctrlPr>
                      </m:sSupPr>
                      <m:e>
                        <m:r>
                          <a:rPr lang="sr-Latn-ME" sz="2000" b="0" i="1" smtClean="0">
                            <a:latin typeface="Cambria Math"/>
                          </a:rPr>
                          <m:t>2</m:t>
                        </m:r>
                      </m:e>
                      <m:sup>
                        <m:r>
                          <a:rPr lang="sr-Latn-ME" sz="2000" b="0" i="1" smtClean="0">
                            <a:latin typeface="Cambria Math"/>
                          </a:rPr>
                          <m:t>𝐾</m:t>
                        </m:r>
                      </m:sup>
                    </m:sSup>
                  </m:oMath>
                </a14:m>
                <a:r>
                  <a:rPr lang="en-US" sz="2000"/>
                  <a:t>-1. Vr</a:t>
                </a:r>
                <a:r>
                  <a:rPr lang="sr-Latn-ME" sz="2000"/>
                  <a:t>ij</a:t>
                </a:r>
                <a:r>
                  <a:rPr lang="en-US" sz="2000"/>
                  <a:t>ednost 0 ozna</a:t>
                </a:r>
                <a:r>
                  <a:rPr lang="sr-Latn-ME" sz="2000"/>
                  <a:t>č</a:t>
                </a:r>
                <a:r>
                  <a:rPr lang="en-US" sz="2000"/>
                  <a:t>ava da nema grešaka u zapisu, dok ostalih </a:t>
                </a:r>
                <a14:m>
                  <m:oMath xmlns:m="http://schemas.openxmlformats.org/officeDocument/2006/math">
                    <m:sSup>
                      <m:sSupPr>
                        <m:ctrlPr>
                          <a:rPr lang="en-US" sz="2000" i="1">
                            <a:latin typeface="Cambria Math" panose="02040503050406030204" pitchFamily="18" charset="0"/>
                          </a:rPr>
                        </m:ctrlPr>
                      </m:sSupPr>
                      <m:e>
                        <m:r>
                          <a:rPr lang="sr-Latn-ME" sz="2000" i="1">
                            <a:latin typeface="Cambria Math"/>
                          </a:rPr>
                          <m:t>2</m:t>
                        </m:r>
                      </m:e>
                      <m:sup>
                        <m:r>
                          <a:rPr lang="sr-Latn-ME" sz="2000" i="1">
                            <a:latin typeface="Cambria Math"/>
                          </a:rPr>
                          <m:t>𝐾</m:t>
                        </m:r>
                      </m:sup>
                    </m:sSup>
                  </m:oMath>
                </a14:m>
                <a:r>
                  <a:rPr lang="en-US" sz="2000"/>
                  <a:t>-1 vr</a:t>
                </a:r>
                <a:r>
                  <a:rPr lang="sr-Latn-ME" sz="2000"/>
                  <a:t>ij</a:t>
                </a:r>
                <a:r>
                  <a:rPr lang="en-US" sz="2000"/>
                  <a:t>ednosti odredjuju m</a:t>
                </a:r>
                <a:r>
                  <a:rPr lang="sr-Latn-ME" sz="2000"/>
                  <a:t>j</a:t>
                </a:r>
                <a:r>
                  <a:rPr lang="en-US" sz="2000"/>
                  <a:t>esto greške, u slu</a:t>
                </a:r>
                <a:r>
                  <a:rPr lang="sr-Latn-ME" sz="2000"/>
                  <a:t>č</a:t>
                </a:r>
                <a:r>
                  <a:rPr lang="en-US" sz="2000"/>
                  <a:t>aju da greška postoji</a:t>
                </a:r>
                <a:r>
                  <a:rPr lang="sr-Latn-ME" sz="2000"/>
                  <a:t>.</a:t>
                </a:r>
              </a:p>
              <a:p>
                <a:pPr algn="just"/>
                <a:r>
                  <a:rPr lang="en-US" sz="2000"/>
                  <a:t>Kako greška može da se javi na bilo kom od M bitova podatka i K bitova koji se koriste u proveri, mora da važi </a:t>
                </a:r>
                <a14:m>
                  <m:oMath xmlns:m="http://schemas.openxmlformats.org/officeDocument/2006/math">
                    <m:sSup>
                      <m:sSupPr>
                        <m:ctrlPr>
                          <a:rPr lang="en-US" sz="2000" i="1">
                            <a:latin typeface="Cambria Math" panose="02040503050406030204" pitchFamily="18" charset="0"/>
                          </a:rPr>
                        </m:ctrlPr>
                      </m:sSupPr>
                      <m:e>
                        <m:r>
                          <a:rPr lang="sr-Latn-ME" sz="2000" i="1">
                            <a:latin typeface="Cambria Math"/>
                          </a:rPr>
                          <m:t>2</m:t>
                        </m:r>
                      </m:e>
                      <m:sup>
                        <m:r>
                          <a:rPr lang="sr-Latn-ME" sz="2000" i="1">
                            <a:latin typeface="Cambria Math"/>
                          </a:rPr>
                          <m:t>𝐾</m:t>
                        </m:r>
                      </m:sup>
                    </m:sSup>
                    <m:r>
                      <a:rPr lang="sr-Latn-ME" sz="2000" i="1">
                        <a:latin typeface="Cambria Math"/>
                      </a:rPr>
                      <m:t> </m:t>
                    </m:r>
                  </m:oMath>
                </a14:m>
                <a:r>
                  <a:rPr lang="en-US" sz="2000"/>
                  <a:t>−1 ≥ M+K. Na osnovu ove nejednakosti možemo da odredimo potreban broj bitova kao funkciju dužine rije</a:t>
                </a:r>
                <a:r>
                  <a:rPr lang="sr-Latn-ME" sz="2000"/>
                  <a:t>č</a:t>
                </a:r>
                <a:r>
                  <a:rPr lang="en-US" sz="2000"/>
                  <a:t>i za koju se vrši prov</a:t>
                </a:r>
                <a:r>
                  <a:rPr lang="sr-Latn-ME" sz="2000"/>
                  <a:t>j</a:t>
                </a:r>
                <a:r>
                  <a:rPr lang="en-US" sz="2000"/>
                  <a:t>era. </a:t>
                </a:r>
                <a:endParaRPr lang="en-US" sz="2000" b="1" i="1">
                  <a:solidFill>
                    <a:srgbClr val="FF0000"/>
                  </a:solidFill>
                  <a:effectLst>
                    <a:outerShdw blurRad="38100" dist="38100" dir="2700000" algn="tl">
                      <a:srgbClr val="000000">
                        <a:alpha val="43137"/>
                      </a:srgbClr>
                    </a:outerShdw>
                  </a:effectLst>
                </a:endParaRPr>
              </a:p>
            </p:txBody>
          </p:sp>
        </mc:Choice>
        <mc:Fallback xmlns="">
          <p:sp>
            <p:nvSpPr>
              <p:cNvPr id="7" name="Content Placeholder 2"/>
              <p:cNvSpPr>
                <a:spLocks noGrp="1" noRot="1" noChangeAspect="1" noMove="1" noResize="1" noEditPoints="1" noAdjustHandles="1" noChangeArrowheads="1" noChangeShapeType="1" noTextEdit="1"/>
              </p:cNvSpPr>
              <p:nvPr>
                <p:ph idx="1"/>
              </p:nvPr>
            </p:nvSpPr>
            <p:spPr>
              <a:xfrm>
                <a:off x="457200" y="1905000"/>
                <a:ext cx="8229600" cy="4495800"/>
              </a:xfrm>
              <a:blipFill rotWithShape="1">
                <a:blip r:embed="rId2"/>
                <a:stretch>
                  <a:fillRect l="-593" t="-678" r="-741"/>
                </a:stretch>
              </a:blipFill>
            </p:spPr>
            <p:txBody>
              <a:bodyPr/>
              <a:lstStyle/>
              <a:p>
                <a:r>
                  <a:rPr lang="en-US">
                    <a:noFill/>
                  </a:rPr>
                  <a:t> </a:t>
                </a:r>
              </a:p>
            </p:txBody>
          </p:sp>
        </mc:Fallback>
      </mc:AlternateContent>
    </p:spTree>
    <p:extLst>
      <p:ext uri="{BB962C8B-B14F-4D97-AF65-F5344CB8AC3E}">
        <p14:creationId xmlns:p14="http://schemas.microsoft.com/office/powerpoint/2010/main" val="41752290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24000"/>
            <a:ext cx="8229600" cy="4495800"/>
          </a:xfrm>
        </p:spPr>
        <p:txBody>
          <a:bodyPr>
            <a:normAutofit/>
          </a:bodyPr>
          <a:lstStyle/>
          <a:p>
            <a:pPr algn="just"/>
            <a:r>
              <a:rPr lang="en-US" sz="2000"/>
              <a:t>Želja je da generisana sindrom r</a:t>
            </a:r>
            <a:r>
              <a:rPr lang="sr-Latn-ME" sz="2000"/>
              <a:t>ij</a:t>
            </a:r>
            <a:r>
              <a:rPr lang="en-US" sz="2000"/>
              <a:t>e</a:t>
            </a:r>
            <a:r>
              <a:rPr lang="sr-Latn-ME" sz="2000"/>
              <a:t>č</a:t>
            </a:r>
            <a:r>
              <a:rPr lang="en-US" sz="2000"/>
              <a:t> ima slede</a:t>
            </a:r>
            <a:r>
              <a:rPr lang="sr-Latn-ME" sz="2000"/>
              <a:t>ć</a:t>
            </a:r>
            <a:r>
              <a:rPr lang="en-US" sz="2000"/>
              <a:t>e karakteristike: </a:t>
            </a:r>
            <a:endParaRPr lang="sr-Latn-ME" sz="2000"/>
          </a:p>
          <a:p>
            <a:pPr lvl="1" algn="just">
              <a:buFont typeface="Wingdings" panose="05000000000000000000" pitchFamily="2" charset="2"/>
              <a:buChar char="v"/>
            </a:pPr>
            <a:r>
              <a:rPr lang="en-US" sz="2000">
                <a:solidFill>
                  <a:srgbClr val="FF0000"/>
                </a:solidFill>
              </a:rPr>
              <a:t>Ako su svi bitovi u njoj 0 tada nije otkrivena nikava greška. </a:t>
            </a:r>
            <a:endParaRPr lang="sr-Latn-ME" sz="2000">
              <a:solidFill>
                <a:srgbClr val="FF0000"/>
              </a:solidFill>
            </a:endParaRPr>
          </a:p>
          <a:p>
            <a:pPr lvl="1" algn="just">
              <a:buFont typeface="Wingdings" panose="05000000000000000000" pitchFamily="2" charset="2"/>
              <a:buChar char="v"/>
            </a:pPr>
            <a:r>
              <a:rPr lang="en-US" sz="2000">
                <a:solidFill>
                  <a:srgbClr val="FF0000"/>
                </a:solidFill>
              </a:rPr>
              <a:t>Ako u r</a:t>
            </a:r>
            <a:r>
              <a:rPr lang="sr-Latn-ME" sz="2000">
                <a:solidFill>
                  <a:srgbClr val="FF0000"/>
                </a:solidFill>
              </a:rPr>
              <a:t>ij</a:t>
            </a:r>
            <a:r>
              <a:rPr lang="en-US" sz="2000">
                <a:solidFill>
                  <a:srgbClr val="FF0000"/>
                </a:solidFill>
              </a:rPr>
              <a:t>e</a:t>
            </a:r>
            <a:r>
              <a:rPr lang="sr-Latn-ME" sz="2000">
                <a:solidFill>
                  <a:srgbClr val="FF0000"/>
                </a:solidFill>
              </a:rPr>
              <a:t>č</a:t>
            </a:r>
            <a:r>
              <a:rPr lang="en-US" sz="2000">
                <a:solidFill>
                  <a:srgbClr val="FF0000"/>
                </a:solidFill>
              </a:rPr>
              <a:t>i postoji ta</a:t>
            </a:r>
            <a:r>
              <a:rPr lang="sr-Latn-ME" sz="2000">
                <a:solidFill>
                  <a:srgbClr val="FF0000"/>
                </a:solidFill>
              </a:rPr>
              <a:t>č</a:t>
            </a:r>
            <a:r>
              <a:rPr lang="en-US" sz="2000">
                <a:solidFill>
                  <a:srgbClr val="FF0000"/>
                </a:solidFill>
              </a:rPr>
              <a:t>no jedna 1, tada greška postoji u jednom od 4 bita za proveru, dok je zapis podatka u redu i ne zahteva nikavu korekciju. </a:t>
            </a:r>
            <a:endParaRPr lang="sr-Latn-ME" sz="2000">
              <a:solidFill>
                <a:srgbClr val="FF0000"/>
              </a:solidFill>
            </a:endParaRPr>
          </a:p>
          <a:p>
            <a:pPr lvl="1" algn="just">
              <a:buFont typeface="Wingdings" panose="05000000000000000000" pitchFamily="2" charset="2"/>
              <a:buChar char="v"/>
            </a:pPr>
            <a:r>
              <a:rPr lang="en-US" sz="2000">
                <a:solidFill>
                  <a:srgbClr val="FF0000"/>
                </a:solidFill>
              </a:rPr>
              <a:t>Ako sindrom sadrži više od jednog bita koji ima vr</a:t>
            </a:r>
            <a:r>
              <a:rPr lang="sr-Latn-ME" sz="2000">
                <a:solidFill>
                  <a:srgbClr val="FF0000"/>
                </a:solidFill>
              </a:rPr>
              <a:t>ij</a:t>
            </a:r>
            <a:r>
              <a:rPr lang="en-US" sz="2000">
                <a:solidFill>
                  <a:srgbClr val="FF0000"/>
                </a:solidFill>
              </a:rPr>
              <a:t>ednost 1, tada vr</a:t>
            </a:r>
            <a:r>
              <a:rPr lang="sr-Latn-ME" sz="2000">
                <a:solidFill>
                  <a:srgbClr val="FF0000"/>
                </a:solidFill>
              </a:rPr>
              <a:t>ij</a:t>
            </a:r>
            <a:r>
              <a:rPr lang="en-US" sz="2000">
                <a:solidFill>
                  <a:srgbClr val="FF0000"/>
                </a:solidFill>
              </a:rPr>
              <a:t>ednost sindrom r</a:t>
            </a:r>
            <a:r>
              <a:rPr lang="sr-Latn-ME" sz="2000">
                <a:solidFill>
                  <a:srgbClr val="FF0000"/>
                </a:solidFill>
              </a:rPr>
              <a:t>ij</a:t>
            </a:r>
            <a:r>
              <a:rPr lang="en-US" sz="2000">
                <a:solidFill>
                  <a:srgbClr val="FF0000"/>
                </a:solidFill>
              </a:rPr>
              <a:t>e</a:t>
            </a:r>
            <a:r>
              <a:rPr lang="sr-Latn-ME" sz="2000">
                <a:solidFill>
                  <a:srgbClr val="FF0000"/>
                </a:solidFill>
              </a:rPr>
              <a:t>č</a:t>
            </a:r>
            <a:r>
              <a:rPr lang="en-US" sz="2000">
                <a:solidFill>
                  <a:srgbClr val="FF0000"/>
                </a:solidFill>
              </a:rPr>
              <a:t>i posmatrane kao c</a:t>
            </a:r>
            <a:r>
              <a:rPr lang="sr-Latn-ME" sz="2000">
                <a:solidFill>
                  <a:srgbClr val="FF0000"/>
                </a:solidFill>
              </a:rPr>
              <a:t>ijeli</a:t>
            </a:r>
            <a:r>
              <a:rPr lang="en-US" sz="2000">
                <a:solidFill>
                  <a:srgbClr val="FF0000"/>
                </a:solidFill>
              </a:rPr>
              <a:t> neozna</a:t>
            </a:r>
            <a:r>
              <a:rPr lang="sr-Latn-ME" sz="2000">
                <a:solidFill>
                  <a:srgbClr val="FF0000"/>
                </a:solidFill>
              </a:rPr>
              <a:t>č</a:t>
            </a:r>
            <a:r>
              <a:rPr lang="en-US" sz="2000">
                <a:solidFill>
                  <a:srgbClr val="FF0000"/>
                </a:solidFill>
              </a:rPr>
              <a:t>en broj odredjuje poziciju na kojoj se nalazi greška. Korekcija se sastoji u komplementiranju vr</a:t>
            </a:r>
            <a:r>
              <a:rPr lang="sr-Latn-ME" sz="2000">
                <a:solidFill>
                  <a:srgbClr val="FF0000"/>
                </a:solidFill>
              </a:rPr>
              <a:t>ij</a:t>
            </a:r>
            <a:r>
              <a:rPr lang="en-US" sz="2000">
                <a:solidFill>
                  <a:srgbClr val="FF0000"/>
                </a:solidFill>
              </a:rPr>
              <a:t>ednosti odgovaraju</a:t>
            </a:r>
            <a:r>
              <a:rPr lang="sr-Latn-ME" sz="2000">
                <a:solidFill>
                  <a:srgbClr val="FF0000"/>
                </a:solidFill>
              </a:rPr>
              <a:t>ć</a:t>
            </a:r>
            <a:r>
              <a:rPr lang="en-US" sz="2000">
                <a:solidFill>
                  <a:srgbClr val="FF0000"/>
                </a:solidFill>
              </a:rPr>
              <a:t>eg bita podatka.</a:t>
            </a:r>
            <a:endParaRPr lang="en-US" sz="2000" b="1" i="1">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65407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533400"/>
            <a:ext cx="8229600" cy="4495800"/>
          </a:xfrm>
        </p:spPr>
        <p:txBody>
          <a:bodyPr>
            <a:normAutofit/>
          </a:bodyPr>
          <a:lstStyle/>
          <a:p>
            <a:pPr algn="just"/>
            <a:r>
              <a:rPr lang="en-US" sz="2000"/>
              <a:t>Da bi ove karakteristike i ostvarili uredimo bitove podatka i bitove za provjeru u rije</a:t>
            </a:r>
            <a:r>
              <a:rPr lang="sr-Latn-ME" sz="2000"/>
              <a:t>č</a:t>
            </a:r>
            <a:r>
              <a:rPr lang="en-US" sz="2000"/>
              <a:t> dužine 12 bita na na</a:t>
            </a:r>
            <a:r>
              <a:rPr lang="sr-Latn-ME" sz="2000"/>
              <a:t>č</a:t>
            </a:r>
            <a:r>
              <a:rPr lang="en-US" sz="2000"/>
              <a:t>in prikazan u tabeli 2:</a:t>
            </a:r>
            <a:endParaRPr lang="en-US" sz="2000" b="1" i="1">
              <a:solidFill>
                <a:srgbClr val="FF0000"/>
              </a:solidFill>
              <a:effectLst>
                <a:outerShdw blurRad="38100" dist="38100" dir="2700000" algn="tl">
                  <a:srgbClr val="000000">
                    <a:alpha val="43137"/>
                  </a:srgbClr>
                </a:outerShdw>
              </a:effectLst>
            </a:endParaRPr>
          </a:p>
        </p:txBody>
      </p:sp>
      <p:pic>
        <p:nvPicPr>
          <p:cNvPr id="1026" name="Picture 2" descr="C:\Users\Marko\Desktop\Untitled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371600"/>
            <a:ext cx="3148200" cy="25146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Marko\Desktop\Untitled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219200"/>
            <a:ext cx="5504645" cy="28194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Marko\Desktop\075-4.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83700" y="4343400"/>
            <a:ext cx="4391025"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28389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199" y="381000"/>
            <a:ext cx="8229600" cy="6400800"/>
          </a:xfrm>
        </p:spPr>
        <p:txBody>
          <a:bodyPr>
            <a:normAutofit fontScale="77500" lnSpcReduction="20000"/>
          </a:bodyPr>
          <a:lstStyle/>
          <a:p>
            <a:pPr algn="just"/>
            <a:r>
              <a:rPr lang="en-US" sz="2000"/>
              <a:t>Kao prim</a:t>
            </a:r>
            <a:r>
              <a:rPr lang="sr-Latn-ME" sz="2000"/>
              <a:t>j</a:t>
            </a:r>
            <a:r>
              <a:rPr lang="en-US" sz="2000"/>
              <a:t>er otkrivanja grešaka pomo</a:t>
            </a:r>
            <a:r>
              <a:rPr lang="sr-Latn-ME" sz="2000"/>
              <a:t>ć</a:t>
            </a:r>
            <a:r>
              <a:rPr lang="en-US" sz="2000"/>
              <a:t>u ovog koda pretpostavi</a:t>
            </a:r>
            <a:r>
              <a:rPr lang="sr-Latn-ME" sz="2000"/>
              <a:t>t ć</a:t>
            </a:r>
            <a:r>
              <a:rPr lang="en-US" sz="2000"/>
              <a:t>emo da je M = 10110101 r</a:t>
            </a:r>
            <a:r>
              <a:rPr lang="sr-Latn-ME" sz="2000"/>
              <a:t>ij</a:t>
            </a:r>
            <a:r>
              <a:rPr lang="en-US" sz="2000"/>
              <a:t>e</a:t>
            </a:r>
            <a:r>
              <a:rPr lang="sr-Latn-ME" sz="2000"/>
              <a:t>č</a:t>
            </a:r>
            <a:r>
              <a:rPr lang="en-US" sz="2000"/>
              <a:t> koju treba sa</a:t>
            </a:r>
            <a:r>
              <a:rPr lang="sr-Latn-ME" sz="2000"/>
              <a:t>č</a:t>
            </a:r>
            <a:r>
              <a:rPr lang="en-US" sz="2000"/>
              <a:t>uvati. Za ovu r</a:t>
            </a:r>
            <a:r>
              <a:rPr lang="sr-Latn-ME" sz="2000"/>
              <a:t>iječ</a:t>
            </a:r>
            <a:r>
              <a:rPr lang="en-US" sz="2000"/>
              <a:t> izra</a:t>
            </a:r>
            <a:r>
              <a:rPr lang="sr-Latn-ME" sz="2000"/>
              <a:t>č</a:t>
            </a:r>
            <a:r>
              <a:rPr lang="en-US" sz="2000"/>
              <a:t>unate vr</a:t>
            </a:r>
            <a:r>
              <a:rPr lang="sr-Latn-ME" sz="2000"/>
              <a:t>ij</a:t>
            </a:r>
            <a:r>
              <a:rPr lang="en-US" sz="2000"/>
              <a:t>ednosti bitova prov</a:t>
            </a:r>
            <a:r>
              <a:rPr lang="sr-Latn-ME" sz="2000"/>
              <a:t>j</a:t>
            </a:r>
            <a:r>
              <a:rPr lang="en-US" sz="2000"/>
              <a:t>ere su:</a:t>
            </a:r>
          </a:p>
          <a:p>
            <a:pPr algn="just"/>
            <a:endParaRPr lang="en-US" sz="2000"/>
          </a:p>
          <a:p>
            <a:pPr algn="just"/>
            <a:endParaRPr lang="en-US" sz="2000" b="1" i="1">
              <a:solidFill>
                <a:srgbClr val="FF0000"/>
              </a:solidFill>
              <a:effectLst>
                <a:outerShdw blurRad="38100" dist="38100" dir="2700000" algn="tl">
                  <a:srgbClr val="000000">
                    <a:alpha val="43137"/>
                  </a:srgbClr>
                </a:outerShdw>
              </a:effectLst>
            </a:endParaRPr>
          </a:p>
          <a:p>
            <a:pPr algn="just"/>
            <a:endParaRPr lang="en-US" sz="2000" b="1" i="1">
              <a:solidFill>
                <a:srgbClr val="FF0000"/>
              </a:solidFill>
              <a:effectLst>
                <a:outerShdw blurRad="38100" dist="38100" dir="2700000" algn="tl">
                  <a:srgbClr val="000000">
                    <a:alpha val="43137"/>
                  </a:srgbClr>
                </a:outerShdw>
              </a:effectLst>
            </a:endParaRPr>
          </a:p>
          <a:p>
            <a:pPr algn="just"/>
            <a:endParaRPr lang="en-US" sz="2000" b="1" i="1">
              <a:solidFill>
                <a:srgbClr val="FF0000"/>
              </a:solidFill>
              <a:effectLst>
                <a:outerShdw blurRad="38100" dist="38100" dir="2700000" algn="tl">
                  <a:srgbClr val="000000">
                    <a:alpha val="43137"/>
                  </a:srgbClr>
                </a:outerShdw>
              </a:effectLst>
            </a:endParaRPr>
          </a:p>
          <a:p>
            <a:pPr algn="just"/>
            <a:endParaRPr lang="en-US" sz="2000" b="1" i="1">
              <a:solidFill>
                <a:srgbClr val="FF0000"/>
              </a:solidFill>
              <a:effectLst>
                <a:outerShdw blurRad="38100" dist="38100" dir="2700000" algn="tl">
                  <a:srgbClr val="000000">
                    <a:alpha val="43137"/>
                  </a:srgbClr>
                </a:outerShdw>
              </a:effectLst>
            </a:endParaRPr>
          </a:p>
          <a:p>
            <a:pPr algn="just"/>
            <a:r>
              <a:rPr lang="en-US" sz="2000"/>
              <a:t>Pretpostavimo dalje da je posl</a:t>
            </a:r>
            <a:r>
              <a:rPr lang="sr-Latn-ME" sz="2000"/>
              <a:t>ij</a:t>
            </a:r>
            <a:r>
              <a:rPr lang="en-US" sz="2000"/>
              <a:t>e </a:t>
            </a:r>
            <a:r>
              <a:rPr lang="sr-Latn-ME" sz="2000"/>
              <a:t>č</a:t>
            </a:r>
            <a:r>
              <a:rPr lang="en-US" sz="2000"/>
              <a:t>uvanja došlo do prom</a:t>
            </a:r>
            <a:r>
              <a:rPr lang="sr-Latn-ME" sz="2000"/>
              <a:t>j</a:t>
            </a:r>
            <a:r>
              <a:rPr lang="en-US" sz="2000"/>
              <a:t>ene bita na m</a:t>
            </a:r>
            <a:r>
              <a:rPr lang="sr-Latn-ME" sz="2000"/>
              <a:t>j</a:t>
            </a:r>
            <a:r>
              <a:rPr lang="en-US" sz="2000"/>
              <a:t>estu broj 5 koji je sa 1 prom</a:t>
            </a:r>
            <a:r>
              <a:rPr lang="sr-Latn-ME" sz="2000"/>
              <a:t>ij</a:t>
            </a:r>
            <a:r>
              <a:rPr lang="en-US" sz="2000"/>
              <a:t>enjen na 0. Vr</a:t>
            </a:r>
            <a:r>
              <a:rPr lang="sr-Latn-ME" sz="2000"/>
              <a:t>ij</a:t>
            </a:r>
            <a:r>
              <a:rPr lang="en-US" sz="2000"/>
              <a:t>ednosti bitova za prov</a:t>
            </a:r>
            <a:r>
              <a:rPr lang="sr-Latn-ME" sz="2000"/>
              <a:t>j</a:t>
            </a:r>
            <a:r>
              <a:rPr lang="en-US" sz="2000"/>
              <a:t>eru koji se odredjuju pri </a:t>
            </a:r>
            <a:r>
              <a:rPr lang="sr-Latn-ME" sz="2000"/>
              <a:t>č</a:t>
            </a:r>
            <a:r>
              <a:rPr lang="en-US" sz="2000"/>
              <a:t>itanju tako dobijenog podatka su:</a:t>
            </a:r>
          </a:p>
          <a:p>
            <a:pPr algn="just"/>
            <a:endParaRPr lang="en-US" sz="2000"/>
          </a:p>
          <a:p>
            <a:pPr algn="just"/>
            <a:endParaRPr lang="en-US" sz="2000"/>
          </a:p>
          <a:p>
            <a:pPr algn="just"/>
            <a:endParaRPr lang="en-US" sz="2000"/>
          </a:p>
          <a:p>
            <a:pPr algn="just"/>
            <a:endParaRPr lang="en-US" sz="2000"/>
          </a:p>
          <a:p>
            <a:pPr marL="0" indent="0" algn="just">
              <a:buNone/>
            </a:pPr>
            <a:endParaRPr lang="en-US" sz="2000"/>
          </a:p>
          <a:p>
            <a:pPr algn="just"/>
            <a:r>
              <a:rPr lang="en-US" sz="2000"/>
              <a:t>Uporedjuju</a:t>
            </a:r>
            <a:r>
              <a:rPr lang="sr-Latn-ME" sz="2000"/>
              <a:t>ć</a:t>
            </a:r>
            <a:r>
              <a:rPr lang="en-US" sz="2000"/>
              <a:t>i ove dv</a:t>
            </a:r>
            <a:r>
              <a:rPr lang="sr-Latn-ME" sz="2000"/>
              <a:t>ij</a:t>
            </a:r>
            <a:r>
              <a:rPr lang="en-US" sz="2000"/>
              <a:t>e grupe bitova za prov</a:t>
            </a:r>
            <a:r>
              <a:rPr lang="sr-Latn-ME" sz="2000"/>
              <a:t>j</a:t>
            </a:r>
            <a:r>
              <a:rPr lang="en-US" sz="2000"/>
              <a:t>eru dobija se:</a:t>
            </a:r>
          </a:p>
          <a:p>
            <a:pPr algn="just"/>
            <a:endParaRPr lang="en-US" sz="2000"/>
          </a:p>
          <a:p>
            <a:pPr algn="just"/>
            <a:endParaRPr lang="en-US" sz="2000"/>
          </a:p>
          <a:p>
            <a:pPr algn="just"/>
            <a:endParaRPr lang="en-US" sz="2000"/>
          </a:p>
          <a:p>
            <a:pPr algn="just"/>
            <a:endParaRPr lang="en-US" sz="2000"/>
          </a:p>
          <a:p>
            <a:pPr algn="just"/>
            <a:endParaRPr lang="en-US" sz="2000"/>
          </a:p>
          <a:p>
            <a:pPr algn="just"/>
            <a:r>
              <a:rPr lang="en-US" sz="2000"/>
              <a:t>Na osnovu rezultata rije</a:t>
            </a:r>
            <a:r>
              <a:rPr lang="sr-Latn-ME" sz="2000"/>
              <a:t>č</a:t>
            </a:r>
            <a:r>
              <a:rPr lang="en-US" sz="2000"/>
              <a:t>i vidi se da u zapisu r</a:t>
            </a:r>
            <a:r>
              <a:rPr lang="sr-Latn-ME" sz="2000"/>
              <a:t>ij</a:t>
            </a:r>
            <a:r>
              <a:rPr lang="en-US" sz="2000"/>
              <a:t>e</a:t>
            </a:r>
            <a:r>
              <a:rPr lang="sr-Latn-ME" sz="2000"/>
              <a:t>č</a:t>
            </a:r>
            <a:r>
              <a:rPr lang="en-US" sz="2000"/>
              <a:t>i M postoji greška. Kako je dobijena vr</a:t>
            </a:r>
            <a:r>
              <a:rPr lang="sr-Latn-ME" sz="2000"/>
              <a:t>ij</a:t>
            </a:r>
            <a:r>
              <a:rPr lang="en-US" sz="2000"/>
              <a:t>ednost 1001, to je greška u bitu M5 koji se nalazi na poziciji kojoj odgovara ta binarna vr</a:t>
            </a:r>
            <a:r>
              <a:rPr lang="sr-Latn-ME" sz="2000"/>
              <a:t>ij</a:t>
            </a:r>
            <a:r>
              <a:rPr lang="en-US" sz="2000"/>
              <a:t>ednost u tabeli 2.</a:t>
            </a:r>
          </a:p>
          <a:p>
            <a:pPr algn="just"/>
            <a:endParaRPr lang="en-US" sz="2000"/>
          </a:p>
          <a:p>
            <a:pPr marL="0" indent="0" algn="just">
              <a:buNone/>
            </a:pPr>
            <a:endParaRPr lang="en-US" sz="2000"/>
          </a:p>
          <a:p>
            <a:pPr marL="0" indent="0" algn="just">
              <a:buNone/>
            </a:pPr>
            <a:r>
              <a:rPr lang="en-US" sz="2000"/>
              <a:t> </a:t>
            </a:r>
            <a:endParaRPr lang="en-US" sz="2000" b="1" i="1">
              <a:solidFill>
                <a:srgbClr val="FF0000"/>
              </a:solidFill>
              <a:effectLst>
                <a:outerShdw blurRad="38100" dist="38100" dir="2700000" algn="tl">
                  <a:srgbClr val="000000">
                    <a:alpha val="43137"/>
                  </a:srgbClr>
                </a:outerShdw>
              </a:effectLst>
            </a:endParaRPr>
          </a:p>
        </p:txBody>
      </p:sp>
      <p:pic>
        <p:nvPicPr>
          <p:cNvPr id="2051" name="Picture 3" descr="C:\Users\Marko\Desktop\075-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6002" y="914400"/>
            <a:ext cx="3232597" cy="969779"/>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Marko\Desktop\075-4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6002" y="2743200"/>
            <a:ext cx="3080197" cy="908106"/>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C:\Users\Marko\Desktop\075-41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6003" y="4267200"/>
            <a:ext cx="2897746" cy="838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6425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105400"/>
          </a:xfrm>
        </p:spPr>
        <p:txBody>
          <a:bodyPr>
            <a:normAutofit/>
          </a:bodyPr>
          <a:lstStyle/>
          <a:p>
            <a:pPr algn="just"/>
            <a:r>
              <a:rPr lang="en-US" sz="2000"/>
              <a:t>Postoje dv</a:t>
            </a:r>
            <a:r>
              <a:rPr lang="sr-Latn-ME" sz="2000"/>
              <a:t>ij</a:t>
            </a:r>
            <a:r>
              <a:rPr lang="en-US" sz="2000"/>
              <a:t>e strategije za obradu grešaka. Ob</a:t>
            </a:r>
            <a:r>
              <a:rPr lang="sr-Latn-ME" sz="2000"/>
              <a:t>j</a:t>
            </a:r>
            <a:r>
              <a:rPr lang="en-US" sz="2000"/>
              <a:t>e strategije podrazum</a:t>
            </a:r>
            <a:r>
              <a:rPr lang="sr-Latn-ME" sz="2000"/>
              <a:t>ij</a:t>
            </a:r>
            <a:r>
              <a:rPr lang="en-US" sz="2000"/>
              <a:t>evaju da se podacima za slanje dodaju </a:t>
            </a:r>
            <a:r>
              <a:rPr lang="en-US" sz="2000" b="1">
                <a:solidFill>
                  <a:srgbClr val="FF0000"/>
                </a:solidFill>
              </a:rPr>
              <a:t>redundanti podaci                                </a:t>
            </a:r>
            <a:r>
              <a:rPr lang="en-US" sz="2000"/>
              <a:t>(višak podataka / dodatne informacije). </a:t>
            </a:r>
          </a:p>
          <a:p>
            <a:pPr algn="just"/>
            <a:r>
              <a:rPr lang="sr-Latn-ME" sz="2000" b="1">
                <a:solidFill>
                  <a:srgbClr val="FF0000"/>
                </a:solidFill>
              </a:rPr>
              <a:t>Prva</a:t>
            </a:r>
            <a:r>
              <a:rPr lang="en-US" sz="2000" b="1">
                <a:solidFill>
                  <a:srgbClr val="FF0000"/>
                </a:solidFill>
              </a:rPr>
              <a:t> strategija</a:t>
            </a:r>
            <a:r>
              <a:rPr lang="sr-Latn-ME" sz="2000" b="1">
                <a:solidFill>
                  <a:srgbClr val="FF0000"/>
                </a:solidFill>
              </a:rPr>
              <a:t> </a:t>
            </a:r>
            <a:r>
              <a:rPr lang="sr-Latn-ME" sz="2000"/>
              <a:t>se zasniva na tome </a:t>
            </a:r>
            <a:r>
              <a:rPr lang="en-US" sz="2000"/>
              <a:t>da se uz svaki blok poslatih podataka uključi i njihov višak koji bi bio dovoljan da primalac zaključi šta su</a:t>
            </a:r>
            <a:r>
              <a:rPr lang="sr-Latn-ME" sz="2000"/>
              <a:t> poslati</a:t>
            </a:r>
            <a:r>
              <a:rPr lang="en-US" sz="2000"/>
              <a:t> stvarni podaci. Odnosno na osnovu ovih informacija primalac može ne samo da otkrije postojanje greške, ve</a:t>
            </a:r>
            <a:r>
              <a:rPr lang="sr-Latn-ME" sz="2000"/>
              <a:t>ć</a:t>
            </a:r>
            <a:r>
              <a:rPr lang="en-US" sz="2000"/>
              <a:t> i da odredi koji su bitovi u primljenom podatku pogrešni i da grešku ukloni negacijom pogrešnih bitova.</a:t>
            </a:r>
            <a:endParaRPr lang="sr-Latn-ME" sz="2000"/>
          </a:p>
          <a:p>
            <a:pPr algn="just"/>
            <a:r>
              <a:rPr lang="en-US" sz="2000" b="1">
                <a:solidFill>
                  <a:srgbClr val="FF0000"/>
                </a:solidFill>
              </a:rPr>
              <a:t>Druga</a:t>
            </a:r>
            <a:r>
              <a:rPr lang="sr-Latn-ME" sz="2000" b="1">
                <a:solidFill>
                  <a:srgbClr val="FF0000"/>
                </a:solidFill>
              </a:rPr>
              <a:t> strategija</a:t>
            </a:r>
            <a:r>
              <a:rPr lang="sr-Latn-ME" sz="2000"/>
              <a:t> podrazumijeva </a:t>
            </a:r>
            <a:r>
              <a:rPr lang="en-US" sz="2000"/>
              <a:t>uključen</a:t>
            </a:r>
            <a:r>
              <a:rPr lang="sr-Latn-ME" sz="2000"/>
              <a:t>je</a:t>
            </a:r>
            <a:r>
              <a:rPr lang="en-US" sz="2000"/>
              <a:t> višk</a:t>
            </a:r>
            <a:r>
              <a:rPr lang="sr-Latn-ME" sz="2000"/>
              <a:t>a podataka koji će biti</a:t>
            </a:r>
            <a:r>
              <a:rPr lang="en-US" sz="2000"/>
              <a:t> dovoljn</a:t>
            </a:r>
            <a:r>
              <a:rPr lang="sr-Latn-ME" sz="2000"/>
              <a:t>i</a:t>
            </a:r>
            <a:r>
              <a:rPr lang="en-US" sz="2000"/>
              <a:t> da primalac zaključi da se dogodila greška u prenosu (ne i koja) i da zaht</a:t>
            </a:r>
            <a:r>
              <a:rPr lang="sr-Latn-ME" sz="2000"/>
              <a:t>ij</a:t>
            </a:r>
            <a:r>
              <a:rPr lang="en-US" sz="2000"/>
              <a:t>eva ponovno slanje podataka. </a:t>
            </a:r>
            <a:endParaRPr lang="sr-Latn-ME" sz="2000"/>
          </a:p>
          <a:p>
            <a:pPr algn="just"/>
            <a:r>
              <a:rPr lang="en-US" sz="2000"/>
              <a:t>Prva strategija koristi kodove za ispravljanje grešaka, a druga kodove za otkrivanje grešaka.</a:t>
            </a:r>
            <a:endParaRPr lang="sr-Latn-ME" sz="2000"/>
          </a:p>
          <a:p>
            <a:pPr algn="just"/>
            <a:endParaRPr lang="sr-Latn-ME" sz="2000" i="1">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46664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371600"/>
            <a:ext cx="8229600" cy="4495800"/>
          </a:xfrm>
        </p:spPr>
        <p:txBody>
          <a:bodyPr>
            <a:normAutofit/>
          </a:bodyPr>
          <a:lstStyle/>
          <a:p>
            <a:pPr algn="just"/>
            <a:r>
              <a:rPr lang="en-US" sz="2000"/>
              <a:t>Na visokopouzdanim kanalima (npr. optičko vlakno) jeftinije je koristiti kod za otkrivanje grešaka i samo povremeno ponovo pren</a:t>
            </a:r>
            <a:r>
              <a:rPr lang="sr-Latn-ME" sz="2000"/>
              <a:t>ij</a:t>
            </a:r>
            <a:r>
              <a:rPr lang="en-US" sz="2000"/>
              <a:t>eti blok podataka za koji se utvrdi da je neispravan. </a:t>
            </a:r>
            <a:endParaRPr lang="sr-Latn-ME" sz="2000"/>
          </a:p>
          <a:p>
            <a:pPr algn="just"/>
            <a:r>
              <a:rPr lang="en-US" sz="2000"/>
              <a:t>Na kanalima sa velikim brojem grešaka kao što su bežične veze bolje je svakom bloku dodati višak dovoljan za rekonstruisanje stvarnih podataka nego se oslanjati na ponovno slanje bloka koji isto tako može da sadrži grešku. </a:t>
            </a:r>
            <a:endParaRPr lang="sr-Latn-ME" sz="2000" i="1">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50975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lstStyle/>
          <a:p>
            <a:r>
              <a:rPr lang="en-US">
                <a:solidFill>
                  <a:srgbClr val="00B0F0"/>
                </a:solidFill>
                <a:effectLst>
                  <a:outerShdw blurRad="38100" dist="38100" dir="2700000" algn="tl">
                    <a:srgbClr val="000000">
                      <a:alpha val="43137"/>
                    </a:srgbClr>
                  </a:outerShdw>
                </a:effectLst>
              </a:rPr>
              <a:t>Kodovi za otkrivanje </a:t>
            </a:r>
            <a:r>
              <a:rPr lang="sr-Latn-ME">
                <a:solidFill>
                  <a:srgbClr val="00B0F0"/>
                </a:solidFill>
                <a:effectLst>
                  <a:outerShdw blurRad="38100" dist="38100" dir="2700000" algn="tl">
                    <a:srgbClr val="000000">
                      <a:alpha val="43137"/>
                    </a:srgbClr>
                  </a:outerShdw>
                </a:effectLst>
              </a:rPr>
              <a:t>grešaka</a:t>
            </a:r>
            <a:endParaRPr lang="en-US">
              <a:solidFill>
                <a:srgbClr val="00B0F0"/>
              </a:solidFill>
              <a:effectLst>
                <a:outerShdw blurRad="38100" dist="38100" dir="2700000" algn="tl">
                  <a:srgbClr val="000000">
                    <a:alpha val="43137"/>
                  </a:srgbClr>
                </a:outerShdw>
              </a:effectLst>
            </a:endParaRPr>
          </a:p>
        </p:txBody>
      </p:sp>
      <p:sp>
        <p:nvSpPr>
          <p:cNvPr id="5" name="Content Placeholder 2"/>
          <p:cNvSpPr>
            <a:spLocks noGrp="1"/>
          </p:cNvSpPr>
          <p:nvPr>
            <p:ph idx="1"/>
          </p:nvPr>
        </p:nvSpPr>
        <p:spPr>
          <a:xfrm>
            <a:off x="457200" y="1600200"/>
            <a:ext cx="8229600" cy="4953000"/>
          </a:xfrm>
        </p:spPr>
        <p:txBody>
          <a:bodyPr>
            <a:normAutofit/>
          </a:bodyPr>
          <a:lstStyle/>
          <a:p>
            <a:pPr algn="just"/>
            <a:r>
              <a:rPr lang="en-US" sz="2000"/>
              <a:t>Kod kanala sa malim brojem grešaka povremene greške se otkrivaju i pogrešni podaci ponovo se šalju.</a:t>
            </a:r>
          </a:p>
          <a:p>
            <a:pPr algn="just"/>
            <a:r>
              <a:rPr lang="en-US" sz="2000"/>
              <a:t>Za potrebe otkrivanja grešaka pošiljalac izračunava dodatne bite i šalje ih zajedno sa korisnim podacima. Što se veći broj bita koristi kao dodatak bolje je otkrivanje greške ali je i manja efikasnost prenosa.</a:t>
            </a:r>
          </a:p>
          <a:p>
            <a:pPr algn="just"/>
            <a:r>
              <a:rPr lang="en-US" sz="2000"/>
              <a:t>Primalac iz dobijenih korisnih podataka izračunava dodatak i poredi ga sa dobijenim. Ako je dodatak isti kao što ga je pošiljalac izračunao, nema greške u prenosu, a ako je različit, postoji greška u prenosu.</a:t>
            </a:r>
          </a:p>
          <a:p>
            <a:pPr algn="just"/>
            <a:r>
              <a:rPr lang="en-US" sz="2000">
                <a:solidFill>
                  <a:srgbClr val="FF0000"/>
                </a:solidFill>
                <a:effectLst>
                  <a:outerShdw blurRad="38100" dist="38100" dir="2700000" algn="tl">
                    <a:srgbClr val="000000">
                      <a:alpha val="43137"/>
                    </a:srgbClr>
                  </a:outerShdw>
                </a:effectLst>
              </a:rPr>
              <a:t>Kodovi za otkrivanje gre</a:t>
            </a:r>
            <a:r>
              <a:rPr lang="sr-Latn-ME" sz="2000">
                <a:solidFill>
                  <a:srgbClr val="FF0000"/>
                </a:solidFill>
                <a:effectLst>
                  <a:outerShdw blurRad="38100" dist="38100" dir="2700000" algn="tl">
                    <a:srgbClr val="000000">
                      <a:alpha val="43137"/>
                    </a:srgbClr>
                  </a:outerShdw>
                </a:effectLst>
              </a:rPr>
              <a:t>šaka su</a:t>
            </a:r>
            <a:r>
              <a:rPr lang="en-US" sz="2000">
                <a:solidFill>
                  <a:srgbClr val="FF0000"/>
                </a:solidFill>
                <a:effectLst>
                  <a:outerShdw blurRad="38100" dist="38100" dir="2700000" algn="tl">
                    <a:srgbClr val="000000">
                      <a:alpha val="43137"/>
                    </a:srgbClr>
                  </a:outerShdw>
                </a:effectLst>
              </a:rPr>
              <a:t>:</a:t>
            </a:r>
          </a:p>
          <a:p>
            <a:pPr lvl="1" algn="just"/>
            <a:r>
              <a:rPr lang="en-US" sz="2000"/>
              <a:t>Parnost</a:t>
            </a:r>
          </a:p>
          <a:p>
            <a:pPr lvl="1" algn="just"/>
            <a:r>
              <a:rPr lang="en-US" sz="2000"/>
              <a:t>Kontrolni zbirovi</a:t>
            </a:r>
          </a:p>
          <a:p>
            <a:pPr lvl="1" algn="just"/>
            <a:r>
              <a:rPr lang="en-US" sz="2000"/>
              <a:t>Cikli</a:t>
            </a:r>
            <a:r>
              <a:rPr lang="sr-Latn-ME" sz="2000"/>
              <a:t>čne provjere redudanse (CRC) </a:t>
            </a:r>
            <a:r>
              <a:rPr lang="en-US" sz="2000"/>
              <a:t>– jači kod od prethodna dva, najčešć</a:t>
            </a:r>
            <a:r>
              <a:rPr lang="sr-Latn-ME" sz="2000"/>
              <a:t>e se koristi kod</a:t>
            </a:r>
            <a:r>
              <a:rPr lang="en-US" sz="2000"/>
              <a:t>  sloj</a:t>
            </a:r>
            <a:r>
              <a:rPr lang="sr-Latn-ME" sz="2000"/>
              <a:t>a</a:t>
            </a:r>
            <a:r>
              <a:rPr lang="en-US" sz="2000"/>
              <a:t> </a:t>
            </a:r>
            <a:r>
              <a:rPr lang="sr-Latn-ME" sz="2000"/>
              <a:t>mreže</a:t>
            </a:r>
          </a:p>
        </p:txBody>
      </p:sp>
    </p:spTree>
    <p:extLst>
      <p:ext uri="{BB962C8B-B14F-4D97-AF65-F5344CB8AC3E}">
        <p14:creationId xmlns:p14="http://schemas.microsoft.com/office/powerpoint/2010/main" val="1576645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2590800"/>
            <a:ext cx="8229600" cy="1981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sr-Latn-ME" sz="2000"/>
              <a:t>Postoji</a:t>
            </a:r>
            <a:r>
              <a:rPr lang="en-US" sz="2000"/>
              <a:t>:</a:t>
            </a:r>
            <a:endParaRPr lang="sr-Latn-ME" sz="2000"/>
          </a:p>
          <a:p>
            <a:pPr marL="457200" indent="-457200" algn="just">
              <a:buFont typeface="+mj-lt"/>
              <a:buAutoNum type="arabicPeriod"/>
            </a:pPr>
            <a:r>
              <a:rPr lang="sr-Latn-ME" sz="2000" b="1">
                <a:solidFill>
                  <a:srgbClr val="FF0000"/>
                </a:solidFill>
              </a:rPr>
              <a:t>Parna parnost</a:t>
            </a:r>
          </a:p>
          <a:p>
            <a:pPr marL="457200" indent="-457200" algn="just">
              <a:buFont typeface="+mj-lt"/>
              <a:buAutoNum type="arabicPeriod"/>
            </a:pPr>
            <a:r>
              <a:rPr lang="sr-Latn-ME" sz="2000" b="1">
                <a:solidFill>
                  <a:srgbClr val="FF0000"/>
                </a:solidFill>
              </a:rPr>
              <a:t>Neparna parnost</a:t>
            </a:r>
            <a:endParaRPr lang="en-US" sz="2000" b="1">
              <a:solidFill>
                <a:srgbClr val="FF0000"/>
              </a:solidFill>
            </a:endParaRPr>
          </a:p>
          <a:p>
            <a:pPr marL="0" indent="0">
              <a:buFont typeface="Arial" panose="020B0604020202020204" pitchFamily="34" charset="0"/>
              <a:buNone/>
            </a:pPr>
            <a:br>
              <a:rPr lang="en-US" sz="2000"/>
            </a:br>
            <a:endParaRPr lang="en-US" sz="2000"/>
          </a:p>
        </p:txBody>
      </p:sp>
      <p:sp>
        <p:nvSpPr>
          <p:cNvPr id="3" name="Title 1"/>
          <p:cNvSpPr>
            <a:spLocks noGrp="1"/>
          </p:cNvSpPr>
          <p:nvPr>
            <p:ph type="title"/>
          </p:nvPr>
        </p:nvSpPr>
        <p:spPr>
          <a:xfrm>
            <a:off x="457200" y="274638"/>
            <a:ext cx="8229600" cy="1143000"/>
          </a:xfrm>
        </p:spPr>
        <p:txBody>
          <a:bodyPr/>
          <a:lstStyle/>
          <a:p>
            <a:r>
              <a:rPr lang="sr-Latn-ME">
                <a:solidFill>
                  <a:srgbClr val="00B0F0"/>
                </a:solidFill>
                <a:effectLst>
                  <a:outerShdw blurRad="38100" dist="38100" dir="2700000" algn="tl">
                    <a:srgbClr val="000000">
                      <a:alpha val="43137"/>
                    </a:srgbClr>
                  </a:outerShdw>
                </a:effectLst>
              </a:rPr>
              <a:t>Parnost</a:t>
            </a:r>
            <a:endParaRPr lang="en-US">
              <a:solidFill>
                <a:srgbClr val="00B0F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47011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normAutofit/>
          </a:bodyPr>
          <a:lstStyle/>
          <a:p>
            <a:r>
              <a:rPr lang="sr-Latn-ME">
                <a:solidFill>
                  <a:srgbClr val="00B0F0"/>
                </a:solidFill>
                <a:effectLst>
                  <a:outerShdw blurRad="38100" dist="38100" dir="2700000" algn="tl">
                    <a:srgbClr val="000000">
                      <a:alpha val="43137"/>
                    </a:srgbClr>
                  </a:outerShdw>
                </a:effectLst>
              </a:rPr>
              <a:t>Parna parnost</a:t>
            </a:r>
            <a:endParaRPr lang="en-US">
              <a:solidFill>
                <a:srgbClr val="00B0F0"/>
              </a:solidFill>
              <a:effectLst>
                <a:outerShdw blurRad="38100" dist="38100" dir="2700000" algn="tl">
                  <a:srgbClr val="000000">
                    <a:alpha val="43137"/>
                  </a:srgbClr>
                </a:outerShdw>
              </a:effectLst>
            </a:endParaRPr>
          </a:p>
        </p:txBody>
      </p:sp>
      <p:sp>
        <p:nvSpPr>
          <p:cNvPr id="5" name="Content Placeholder 2"/>
          <p:cNvSpPr>
            <a:spLocks noGrp="1"/>
          </p:cNvSpPr>
          <p:nvPr>
            <p:ph idx="1"/>
          </p:nvPr>
        </p:nvSpPr>
        <p:spPr>
          <a:xfrm>
            <a:off x="457200" y="1981200"/>
            <a:ext cx="8229600" cy="4495800"/>
          </a:xfrm>
        </p:spPr>
        <p:txBody>
          <a:bodyPr>
            <a:normAutofit/>
          </a:bodyPr>
          <a:lstStyle/>
          <a:p>
            <a:pPr algn="just"/>
            <a:r>
              <a:rPr lang="en-US" sz="2000"/>
              <a:t>Bitovima podataka se dodaje jedan bit koji se bira tako da broj jedinica u kodnoj r</a:t>
            </a:r>
            <a:r>
              <a:rPr lang="sr-Latn-ME" sz="2000"/>
              <a:t>ij</a:t>
            </a:r>
            <a:r>
              <a:rPr lang="en-US" sz="2000"/>
              <a:t>eči koja se šalje bude </a:t>
            </a:r>
            <a:r>
              <a:rPr lang="en-US" sz="2000" b="1">
                <a:solidFill>
                  <a:srgbClr val="00B050"/>
                </a:solidFill>
                <a:effectLst>
                  <a:outerShdw blurRad="38100" dist="38100" dir="2700000" algn="tl">
                    <a:srgbClr val="000000">
                      <a:alpha val="43137"/>
                    </a:srgbClr>
                  </a:outerShdw>
                </a:effectLst>
              </a:rPr>
              <a:t>paran</a:t>
            </a:r>
            <a:r>
              <a:rPr lang="en-US" sz="2000"/>
              <a:t>.</a:t>
            </a:r>
            <a:endParaRPr lang="sr-Latn-ME" sz="2000"/>
          </a:p>
          <a:p>
            <a:pPr algn="just"/>
            <a:endParaRPr lang="sr-Latn-ME" sz="2000"/>
          </a:p>
          <a:p>
            <a:pPr algn="just">
              <a:buFont typeface="Wingdings" panose="05000000000000000000" pitchFamily="2" charset="2"/>
              <a:buChar char="v"/>
            </a:pPr>
            <a:r>
              <a:rPr lang="sr-Latn-ME" sz="2000"/>
              <a:t>P</a:t>
            </a:r>
            <a:r>
              <a:rPr lang="en-US" sz="2000"/>
              <a:t>odaci: </a:t>
            </a:r>
            <a:r>
              <a:rPr lang="en-US" sz="2000" b="1">
                <a:solidFill>
                  <a:srgbClr val="00B050"/>
                </a:solidFill>
              </a:rPr>
              <a:t>1011010</a:t>
            </a:r>
            <a:r>
              <a:rPr lang="en-US" sz="2000"/>
              <a:t> </a:t>
            </a:r>
            <a:endParaRPr lang="sr-Latn-ME" sz="2000"/>
          </a:p>
          <a:p>
            <a:pPr marL="0" indent="0" algn="just">
              <a:buNone/>
            </a:pPr>
            <a:r>
              <a:rPr lang="sr-Latn-ME" sz="2000"/>
              <a:t>      </a:t>
            </a:r>
            <a:r>
              <a:rPr lang="en-US" sz="2000"/>
              <a:t>bit parnosti: </a:t>
            </a:r>
            <a:r>
              <a:rPr lang="en-US" sz="2000" b="1">
                <a:solidFill>
                  <a:srgbClr val="FF0000"/>
                </a:solidFill>
              </a:rPr>
              <a:t>0</a:t>
            </a:r>
            <a:r>
              <a:rPr lang="en-US" sz="2000"/>
              <a:t> </a:t>
            </a:r>
            <a:endParaRPr lang="sr-Latn-ME" sz="2000"/>
          </a:p>
          <a:p>
            <a:pPr marL="0" indent="0" algn="just">
              <a:buNone/>
            </a:pPr>
            <a:r>
              <a:rPr lang="sr-Latn-ME" sz="2000"/>
              <a:t>      </a:t>
            </a:r>
            <a:r>
              <a:rPr lang="en-US" sz="2000"/>
              <a:t>šalje se: </a:t>
            </a:r>
            <a:r>
              <a:rPr lang="en-US" sz="2000" b="1">
                <a:solidFill>
                  <a:srgbClr val="00B050"/>
                </a:solidFill>
              </a:rPr>
              <a:t>1011010</a:t>
            </a:r>
            <a:r>
              <a:rPr lang="en-US" sz="2000" b="1">
                <a:solidFill>
                  <a:srgbClr val="FF0000"/>
                </a:solidFill>
              </a:rPr>
              <a:t>0</a:t>
            </a:r>
            <a:endParaRPr lang="sr-Latn-ME" sz="2000" b="1">
              <a:solidFill>
                <a:srgbClr val="FF0000"/>
              </a:solidFill>
            </a:endParaRPr>
          </a:p>
          <a:p>
            <a:pPr marL="0" indent="0" algn="just">
              <a:buNone/>
            </a:pPr>
            <a:endParaRPr lang="sr-Latn-ME" sz="2000" b="1" i="1">
              <a:solidFill>
                <a:srgbClr val="FF0000"/>
              </a:solidFill>
              <a:effectLst>
                <a:outerShdw blurRad="38100" dist="38100" dir="2700000" algn="tl">
                  <a:srgbClr val="000000">
                    <a:alpha val="43137"/>
                  </a:srgbClr>
                </a:outerShdw>
              </a:effectLst>
            </a:endParaRPr>
          </a:p>
          <a:p>
            <a:pPr algn="just"/>
            <a:r>
              <a:rPr lang="sr-Latn-ME" sz="2000" b="1" i="1">
                <a:solidFill>
                  <a:srgbClr val="FF0000"/>
                </a:solidFill>
                <a:effectLst>
                  <a:outerShdw blurRad="38100" dist="38100" dir="2700000" algn="tl">
                    <a:srgbClr val="000000">
                      <a:alpha val="43137"/>
                    </a:srgbClr>
                  </a:outerShdw>
                </a:effectLst>
              </a:rPr>
              <a:t>ANALIZA</a:t>
            </a:r>
            <a:r>
              <a:rPr lang="en-US" sz="2000" b="1" i="1">
                <a:solidFill>
                  <a:srgbClr val="FF0000"/>
                </a:solidFill>
                <a:effectLst>
                  <a:outerShdw blurRad="38100" dist="38100" dir="2700000" algn="tl">
                    <a:srgbClr val="000000">
                      <a:alpha val="43137"/>
                    </a:srgbClr>
                  </a:outerShdw>
                </a:effectLst>
              </a:rPr>
              <a:t>:</a:t>
            </a:r>
          </a:p>
          <a:p>
            <a:pPr marL="0" indent="0" algn="just">
              <a:buNone/>
            </a:pPr>
            <a:r>
              <a:rPr lang="en-US" sz="2000"/>
              <a:t>Šalju se biti 10110100, nije bilo grešaka pri prenosu, ista sekvenca je i na prijemu. Na prijemu se izračunava bit parnosti tako što se prebroje jedinice. Broj jedinica je 4, 4 je paran broj znači bit parnosti je 0 što je i pristiglo.</a:t>
            </a:r>
            <a:endParaRPr lang="sr-Latn-ME" sz="2000" b="1" i="1">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79164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533400"/>
            <a:ext cx="8229600" cy="5715000"/>
          </a:xfrm>
        </p:spPr>
        <p:txBody>
          <a:bodyPr>
            <a:normAutofit/>
          </a:bodyPr>
          <a:lstStyle/>
          <a:p>
            <a:pPr algn="just"/>
            <a:r>
              <a:rPr lang="en-US" sz="2000" b="1" i="1">
                <a:solidFill>
                  <a:srgbClr val="FF0000"/>
                </a:solidFill>
                <a:effectLst>
                  <a:outerShdw blurRad="38100" dist="38100" dir="2700000" algn="tl">
                    <a:srgbClr val="000000">
                      <a:alpha val="43137"/>
                    </a:srgbClr>
                  </a:outerShdw>
                </a:effectLst>
              </a:rPr>
              <a:t> OSTALE </a:t>
            </a:r>
            <a:r>
              <a:rPr lang="sr-Latn-ME" sz="2000" b="1" i="1">
                <a:solidFill>
                  <a:srgbClr val="FF0000"/>
                </a:solidFill>
                <a:effectLst>
                  <a:outerShdw blurRad="38100" dist="38100" dir="2700000" algn="tl">
                    <a:srgbClr val="000000">
                      <a:alpha val="43137"/>
                    </a:srgbClr>
                  </a:outerShdw>
                </a:effectLst>
              </a:rPr>
              <a:t>ANALIZ</a:t>
            </a:r>
            <a:r>
              <a:rPr lang="en-US" sz="2000" b="1" i="1">
                <a:solidFill>
                  <a:srgbClr val="FF0000"/>
                </a:solidFill>
                <a:effectLst>
                  <a:outerShdw blurRad="38100" dist="38100" dir="2700000" algn="tl">
                    <a:srgbClr val="000000">
                      <a:alpha val="43137"/>
                    </a:srgbClr>
                  </a:outerShdw>
                </a:effectLst>
              </a:rPr>
              <a:t>E:</a:t>
            </a:r>
          </a:p>
          <a:p>
            <a:pPr marL="0" indent="0" algn="just">
              <a:buNone/>
            </a:pPr>
            <a:endParaRPr lang="en-US" sz="2000" b="1" i="1">
              <a:solidFill>
                <a:srgbClr val="FF0000"/>
              </a:solidFill>
              <a:effectLst>
                <a:outerShdw blurRad="38100" dist="38100" dir="2700000" algn="tl">
                  <a:srgbClr val="000000">
                    <a:alpha val="43137"/>
                  </a:srgbClr>
                </a:outerShdw>
              </a:effectLst>
            </a:endParaRPr>
          </a:p>
          <a:p>
            <a:pPr marL="0" indent="0" algn="just">
              <a:buNone/>
            </a:pPr>
            <a:r>
              <a:rPr lang="en-US" sz="2000"/>
              <a:t>Šalju se biti 10110100, dogodi se jedna greška na poslatim bitovima npr. 10</a:t>
            </a:r>
            <a:r>
              <a:rPr lang="en-US" sz="2000" b="1">
                <a:effectLst>
                  <a:outerShdw blurRad="38100" dist="38100" dir="2700000" algn="tl">
                    <a:srgbClr val="000000">
                      <a:alpha val="43137"/>
                    </a:srgbClr>
                  </a:outerShdw>
                </a:effectLst>
              </a:rPr>
              <a:t>0</a:t>
            </a:r>
            <a:r>
              <a:rPr lang="en-US" sz="2000"/>
              <a:t>10100. Na prijemu se izračunava bit parnosti tako što se prebroje jedinice. Broj jedinica je 3, 3 je neparan broj što znači da je bit parnosti 1, a pristigao nam je 0. </a:t>
            </a:r>
            <a:r>
              <a:rPr lang="en-US" sz="2000" b="1">
                <a:solidFill>
                  <a:srgbClr val="00B050"/>
                </a:solidFill>
                <a:effectLst>
                  <a:outerShdw blurRad="38100" dist="38100" dir="2700000" algn="tl">
                    <a:srgbClr val="000000">
                      <a:alpha val="43137"/>
                    </a:srgbClr>
                  </a:outerShdw>
                </a:effectLst>
              </a:rPr>
              <a:t>Otkrili smo grešku</a:t>
            </a:r>
            <a:r>
              <a:rPr lang="en-US" sz="2000"/>
              <a:t>.</a:t>
            </a:r>
          </a:p>
          <a:p>
            <a:pPr marL="0" indent="0" algn="just">
              <a:buNone/>
            </a:pPr>
            <a:endParaRPr lang="en-US" sz="2000" b="1" i="1">
              <a:solidFill>
                <a:srgbClr val="FF0000"/>
              </a:solidFill>
              <a:effectLst>
                <a:outerShdw blurRad="38100" dist="38100" dir="2700000" algn="tl">
                  <a:srgbClr val="000000">
                    <a:alpha val="43137"/>
                  </a:srgbClr>
                </a:outerShdw>
              </a:effectLst>
            </a:endParaRPr>
          </a:p>
          <a:p>
            <a:pPr marL="0" indent="0" algn="just">
              <a:buNone/>
            </a:pPr>
            <a:r>
              <a:rPr lang="en-US" sz="2000"/>
              <a:t>Šalju se biti 10110100, dogode se dvije greške na poslatim bitovima npr. 10</a:t>
            </a:r>
            <a:r>
              <a:rPr lang="en-US" sz="2000" b="1">
                <a:effectLst>
                  <a:outerShdw blurRad="38100" dist="38100" dir="2700000" algn="tl">
                    <a:srgbClr val="000000">
                      <a:alpha val="43137"/>
                    </a:srgbClr>
                  </a:outerShdw>
                </a:effectLst>
              </a:rPr>
              <a:t>00</a:t>
            </a:r>
            <a:r>
              <a:rPr lang="en-US" sz="2000"/>
              <a:t>0100. Na prijemu se izračunava bit parnosti tako što se prebroje jedinice. Broj jedinica je 2, 2 je paran broj što znači da je bit parnosti 0. Pristigao bit parnosti je 0. </a:t>
            </a:r>
            <a:r>
              <a:rPr lang="en-US" sz="2000" b="1">
                <a:solidFill>
                  <a:srgbClr val="00B050"/>
                </a:solidFill>
                <a:effectLst>
                  <a:outerShdw blurRad="38100" dist="38100" dir="2700000" algn="tl">
                    <a:srgbClr val="000000">
                      <a:alpha val="43137"/>
                    </a:srgbClr>
                  </a:outerShdw>
                </a:effectLst>
              </a:rPr>
              <a:t>Nismo otkrili grešku iako imamo 2 greške</a:t>
            </a:r>
            <a:r>
              <a:rPr lang="en-US" sz="2000"/>
              <a:t>.</a:t>
            </a:r>
            <a:endParaRPr lang="sr-Latn-ME" sz="2000" b="1" i="1">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98395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533400"/>
            <a:ext cx="8229600" cy="6096000"/>
          </a:xfrm>
        </p:spPr>
        <p:txBody>
          <a:bodyPr>
            <a:normAutofit/>
          </a:bodyPr>
          <a:lstStyle/>
          <a:p>
            <a:pPr algn="just"/>
            <a:r>
              <a:rPr lang="en-US" sz="2000" b="1" i="1">
                <a:solidFill>
                  <a:srgbClr val="FF0000"/>
                </a:solidFill>
                <a:effectLst>
                  <a:outerShdw blurRad="38100" dist="38100" dir="2700000" algn="tl">
                    <a:srgbClr val="000000">
                      <a:alpha val="43137"/>
                    </a:srgbClr>
                  </a:outerShdw>
                </a:effectLst>
              </a:rPr>
              <a:t> OSTALE </a:t>
            </a:r>
            <a:r>
              <a:rPr lang="sr-Latn-ME" sz="2000" b="1" i="1">
                <a:solidFill>
                  <a:srgbClr val="FF0000"/>
                </a:solidFill>
                <a:effectLst>
                  <a:outerShdw blurRad="38100" dist="38100" dir="2700000" algn="tl">
                    <a:srgbClr val="000000">
                      <a:alpha val="43137"/>
                    </a:srgbClr>
                  </a:outerShdw>
                </a:effectLst>
              </a:rPr>
              <a:t>ANALIZ</a:t>
            </a:r>
            <a:r>
              <a:rPr lang="en-US" sz="2000" b="1" i="1">
                <a:solidFill>
                  <a:srgbClr val="FF0000"/>
                </a:solidFill>
                <a:effectLst>
                  <a:outerShdw blurRad="38100" dist="38100" dir="2700000" algn="tl">
                    <a:srgbClr val="000000">
                      <a:alpha val="43137"/>
                    </a:srgbClr>
                  </a:outerShdw>
                </a:effectLst>
              </a:rPr>
              <a:t>E:</a:t>
            </a:r>
          </a:p>
          <a:p>
            <a:pPr marL="0" indent="0" algn="just">
              <a:buNone/>
            </a:pPr>
            <a:endParaRPr lang="en-US" sz="2000" b="1" i="1">
              <a:solidFill>
                <a:srgbClr val="FF0000"/>
              </a:solidFill>
              <a:effectLst>
                <a:outerShdw blurRad="38100" dist="38100" dir="2700000" algn="tl">
                  <a:srgbClr val="000000">
                    <a:alpha val="43137"/>
                  </a:srgbClr>
                </a:outerShdw>
              </a:effectLst>
            </a:endParaRPr>
          </a:p>
          <a:p>
            <a:pPr marL="0" indent="0" algn="just">
              <a:buNone/>
            </a:pPr>
            <a:r>
              <a:rPr lang="en-US" sz="2000"/>
              <a:t>Šalju se biti 10110100, dogode se tri greške na poslatim bitovima npr. 10</a:t>
            </a:r>
            <a:r>
              <a:rPr lang="en-US" sz="2000" b="1">
                <a:effectLst>
                  <a:outerShdw blurRad="38100" dist="38100" dir="2700000" algn="tl">
                    <a:srgbClr val="000000">
                      <a:alpha val="43137"/>
                    </a:srgbClr>
                  </a:outerShdw>
                </a:effectLst>
              </a:rPr>
              <a:t>001</a:t>
            </a:r>
            <a:r>
              <a:rPr lang="en-US" sz="2000"/>
              <a:t>100. Na prijemu se izračunava bit parnosti tako što se prebroje jedinice. Broj jedinica je 3, 3 je neparan broj što znači da je bit parnosti 1. Pristigao bit parnosti je 0. </a:t>
            </a:r>
            <a:r>
              <a:rPr lang="en-US" sz="2000" b="1">
                <a:solidFill>
                  <a:srgbClr val="00B050"/>
                </a:solidFill>
                <a:effectLst>
                  <a:outerShdw blurRad="38100" dist="38100" dir="2700000" algn="tl">
                    <a:srgbClr val="000000">
                      <a:alpha val="43137"/>
                    </a:srgbClr>
                  </a:outerShdw>
                </a:effectLst>
              </a:rPr>
              <a:t>Otkrili smo grešku</a:t>
            </a:r>
            <a:r>
              <a:rPr lang="en-US" sz="2000"/>
              <a:t>.</a:t>
            </a:r>
          </a:p>
          <a:p>
            <a:pPr marL="0" indent="0" algn="just">
              <a:buNone/>
            </a:pPr>
            <a:endParaRPr lang="en-US" sz="2000" b="1" i="1">
              <a:solidFill>
                <a:srgbClr val="FF0000"/>
              </a:solidFill>
              <a:effectLst>
                <a:outerShdw blurRad="38100" dist="38100" dir="2700000" algn="tl">
                  <a:srgbClr val="000000">
                    <a:alpha val="43137"/>
                  </a:srgbClr>
                </a:outerShdw>
              </a:effectLst>
            </a:endParaRPr>
          </a:p>
          <a:p>
            <a:pPr marL="0" indent="0" algn="just">
              <a:buNone/>
            </a:pPr>
            <a:r>
              <a:rPr lang="en-US" sz="2000"/>
              <a:t>Šalju se biti 10110100, dogodi se jedna greška na poslatim bitovima npr. 10</a:t>
            </a:r>
            <a:r>
              <a:rPr lang="en-US" sz="2000" b="1">
                <a:effectLst>
                  <a:outerShdw blurRad="38100" dist="38100" dir="2700000" algn="tl">
                    <a:srgbClr val="000000">
                      <a:alpha val="43137"/>
                    </a:srgbClr>
                  </a:outerShdw>
                </a:effectLst>
              </a:rPr>
              <a:t>0</a:t>
            </a:r>
            <a:r>
              <a:rPr lang="en-US" sz="2000"/>
              <a:t>10100. Na prijemu se izračunava bit parnosti tako što se prebroje jedinice. Broj jedinica je 3, 3 je neparan broj što znači da je bit parnosti 1, a pristigao nam je 0. </a:t>
            </a:r>
            <a:r>
              <a:rPr lang="en-US" sz="2000" b="1">
                <a:solidFill>
                  <a:srgbClr val="00B050"/>
                </a:solidFill>
                <a:effectLst>
                  <a:outerShdw blurRad="38100" dist="38100" dir="2700000" algn="tl">
                    <a:srgbClr val="000000">
                      <a:alpha val="43137"/>
                    </a:srgbClr>
                  </a:outerShdw>
                </a:effectLst>
              </a:rPr>
              <a:t>Otkrili smo grešku</a:t>
            </a:r>
            <a:r>
              <a:rPr lang="en-US" sz="2000"/>
              <a:t>.</a:t>
            </a:r>
          </a:p>
          <a:p>
            <a:pPr marL="0" indent="0" algn="just">
              <a:buNone/>
            </a:pPr>
            <a:endParaRPr lang="en-US" sz="2000"/>
          </a:p>
          <a:p>
            <a:pPr algn="just"/>
            <a:r>
              <a:rPr lang="en-US" sz="2000" b="1" i="1">
                <a:solidFill>
                  <a:srgbClr val="FF0000"/>
                </a:solidFill>
                <a:effectLst>
                  <a:outerShdw blurRad="38100" dist="38100" dir="2700000" algn="tl">
                    <a:srgbClr val="000000">
                      <a:alpha val="43137"/>
                    </a:srgbClr>
                  </a:outerShdw>
                </a:effectLst>
              </a:rPr>
              <a:t> ZAKLJU</a:t>
            </a:r>
            <a:r>
              <a:rPr lang="sr-Latn-ME" sz="2000" b="1" i="1">
                <a:solidFill>
                  <a:srgbClr val="FF0000"/>
                </a:solidFill>
                <a:effectLst>
                  <a:outerShdw blurRad="38100" dist="38100" dir="2700000" algn="tl">
                    <a:srgbClr val="000000">
                      <a:alpha val="43137"/>
                    </a:srgbClr>
                  </a:outerShdw>
                </a:effectLst>
              </a:rPr>
              <a:t>ČAK</a:t>
            </a:r>
            <a:r>
              <a:rPr lang="en-US" sz="2000" b="1" i="1">
                <a:solidFill>
                  <a:srgbClr val="FF0000"/>
                </a:solidFill>
                <a:effectLst>
                  <a:outerShdw blurRad="38100" dist="38100" dir="2700000" algn="tl">
                    <a:srgbClr val="000000">
                      <a:alpha val="43137"/>
                    </a:srgbClr>
                  </a:outerShdw>
                </a:effectLst>
              </a:rPr>
              <a:t>:</a:t>
            </a:r>
            <a:endParaRPr lang="sr-Latn-ME" sz="2000" b="1" i="1">
              <a:solidFill>
                <a:srgbClr val="FF0000"/>
              </a:solidFill>
              <a:effectLst>
                <a:outerShdw blurRad="38100" dist="38100" dir="2700000" algn="tl">
                  <a:srgbClr val="000000">
                    <a:alpha val="43137"/>
                  </a:srgbClr>
                </a:outerShdw>
              </a:effectLst>
            </a:endParaRPr>
          </a:p>
          <a:p>
            <a:pPr marL="0" indent="0" algn="just">
              <a:buNone/>
            </a:pPr>
            <a:r>
              <a:rPr lang="en-US" sz="2000" b="1" i="1">
                <a:solidFill>
                  <a:srgbClr val="FF0000"/>
                </a:solidFill>
                <a:effectLst>
                  <a:outerShdw blurRad="38100" dist="38100" dir="2700000" algn="tl">
                    <a:srgbClr val="000000">
                      <a:alpha val="43137"/>
                    </a:srgbClr>
                  </a:outerShdw>
                </a:effectLst>
              </a:rPr>
              <a:t>Parna parnost omogućava da se otkrije neparan broj grešaka, a paran broj grešaka ostaje neotkriven. To je polovina otkrivenih grešaka tj. v</a:t>
            </a:r>
            <a:r>
              <a:rPr lang="sr-Latn-ME" sz="2000" b="1" i="1">
                <a:solidFill>
                  <a:srgbClr val="FF0000"/>
                </a:solidFill>
                <a:effectLst>
                  <a:outerShdw blurRad="38100" dist="38100" dir="2700000" algn="tl">
                    <a:srgbClr val="000000">
                      <a:alpha val="43137"/>
                    </a:srgbClr>
                  </a:outerShdw>
                </a:effectLst>
              </a:rPr>
              <a:t>j</a:t>
            </a:r>
            <a:r>
              <a:rPr lang="en-US" sz="2000" b="1" i="1">
                <a:solidFill>
                  <a:srgbClr val="FF0000"/>
                </a:solidFill>
                <a:effectLst>
                  <a:outerShdw blurRad="38100" dist="38100" dir="2700000" algn="tl">
                    <a:srgbClr val="000000">
                      <a:alpha val="43137"/>
                    </a:srgbClr>
                  </a:outerShdw>
                </a:effectLst>
              </a:rPr>
              <a:t>erovatnoća otkrivanja je 0.5. </a:t>
            </a:r>
            <a:endParaRPr lang="en-US" sz="2000"/>
          </a:p>
          <a:p>
            <a:pPr marL="0" indent="0" algn="just">
              <a:buNone/>
            </a:pPr>
            <a:endParaRPr lang="en-US" sz="2000" b="1" i="1">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05423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normAutofit/>
          </a:bodyPr>
          <a:lstStyle/>
          <a:p>
            <a:r>
              <a:rPr lang="sr-Latn-ME">
                <a:solidFill>
                  <a:srgbClr val="00B0F0"/>
                </a:solidFill>
                <a:effectLst>
                  <a:outerShdw blurRad="38100" dist="38100" dir="2700000" algn="tl">
                    <a:srgbClr val="000000">
                      <a:alpha val="43137"/>
                    </a:srgbClr>
                  </a:outerShdw>
                </a:effectLst>
              </a:rPr>
              <a:t>Neparna parnost</a:t>
            </a:r>
            <a:endParaRPr lang="en-US">
              <a:solidFill>
                <a:srgbClr val="00B0F0"/>
              </a:solidFill>
              <a:effectLst>
                <a:outerShdw blurRad="38100" dist="38100" dir="2700000" algn="tl">
                  <a:srgbClr val="000000">
                    <a:alpha val="43137"/>
                  </a:srgbClr>
                </a:outerShdw>
              </a:effectLst>
            </a:endParaRPr>
          </a:p>
        </p:txBody>
      </p:sp>
      <p:sp>
        <p:nvSpPr>
          <p:cNvPr id="5" name="Content Placeholder 2"/>
          <p:cNvSpPr>
            <a:spLocks noGrp="1"/>
          </p:cNvSpPr>
          <p:nvPr>
            <p:ph idx="1"/>
          </p:nvPr>
        </p:nvSpPr>
        <p:spPr>
          <a:xfrm>
            <a:off x="457200" y="1752600"/>
            <a:ext cx="8229600" cy="4495800"/>
          </a:xfrm>
        </p:spPr>
        <p:txBody>
          <a:bodyPr>
            <a:normAutofit/>
          </a:bodyPr>
          <a:lstStyle/>
          <a:p>
            <a:pPr algn="just"/>
            <a:r>
              <a:rPr lang="en-US" sz="2000"/>
              <a:t>Bitovima podataka se dodaje jedan bit koji se bira tako da broj jedinica u kodnoj r</a:t>
            </a:r>
            <a:r>
              <a:rPr lang="sr-Latn-ME" sz="2000"/>
              <a:t>ij</a:t>
            </a:r>
            <a:r>
              <a:rPr lang="en-US" sz="2000"/>
              <a:t>eči koja se šalje bude </a:t>
            </a:r>
            <a:r>
              <a:rPr lang="en-US" sz="2000" b="1">
                <a:solidFill>
                  <a:srgbClr val="00B050"/>
                </a:solidFill>
                <a:effectLst>
                  <a:outerShdw blurRad="38100" dist="38100" dir="2700000" algn="tl">
                    <a:srgbClr val="000000">
                      <a:alpha val="43137"/>
                    </a:srgbClr>
                  </a:outerShdw>
                </a:effectLst>
              </a:rPr>
              <a:t>neparan</a:t>
            </a:r>
            <a:r>
              <a:rPr lang="en-US" sz="2000"/>
              <a:t>.</a:t>
            </a:r>
            <a:endParaRPr lang="sr-Latn-ME" sz="2000"/>
          </a:p>
          <a:p>
            <a:pPr algn="just"/>
            <a:endParaRPr lang="sr-Latn-ME" sz="2000"/>
          </a:p>
          <a:p>
            <a:pPr algn="just">
              <a:buFont typeface="Wingdings" panose="05000000000000000000" pitchFamily="2" charset="2"/>
              <a:buChar char="v"/>
            </a:pPr>
            <a:r>
              <a:rPr lang="sr-Latn-ME" sz="2000"/>
              <a:t>P</a:t>
            </a:r>
            <a:r>
              <a:rPr lang="en-US" sz="2000"/>
              <a:t>odaci: </a:t>
            </a:r>
            <a:r>
              <a:rPr lang="en-US" sz="2000" b="1">
                <a:solidFill>
                  <a:srgbClr val="00B050"/>
                </a:solidFill>
              </a:rPr>
              <a:t>1011010</a:t>
            </a:r>
            <a:r>
              <a:rPr lang="en-US" sz="2000"/>
              <a:t> </a:t>
            </a:r>
            <a:r>
              <a:rPr lang="sr-Latn-ME" sz="2000"/>
              <a:t>      </a:t>
            </a:r>
          </a:p>
          <a:p>
            <a:pPr marL="0" indent="0" algn="just">
              <a:buNone/>
            </a:pPr>
            <a:r>
              <a:rPr lang="sr-Latn-ME" sz="2000"/>
              <a:t>      </a:t>
            </a:r>
            <a:r>
              <a:rPr lang="en-US" sz="2000"/>
              <a:t>bit parnosti: </a:t>
            </a:r>
            <a:r>
              <a:rPr lang="sr-Latn-ME" sz="2000" b="1">
                <a:solidFill>
                  <a:srgbClr val="FF0000"/>
                </a:solidFill>
              </a:rPr>
              <a:t>1</a:t>
            </a:r>
            <a:r>
              <a:rPr lang="en-US" sz="2000"/>
              <a:t> </a:t>
            </a:r>
            <a:endParaRPr lang="sr-Latn-ME" sz="2000"/>
          </a:p>
          <a:p>
            <a:pPr marL="0" indent="0" algn="just">
              <a:buNone/>
            </a:pPr>
            <a:r>
              <a:rPr lang="sr-Latn-ME" sz="2000"/>
              <a:t>      </a:t>
            </a:r>
            <a:r>
              <a:rPr lang="en-US" sz="2000"/>
              <a:t>šalje se: </a:t>
            </a:r>
            <a:r>
              <a:rPr lang="en-US" sz="2000" b="1">
                <a:solidFill>
                  <a:srgbClr val="00B050"/>
                </a:solidFill>
              </a:rPr>
              <a:t>1011010</a:t>
            </a:r>
            <a:r>
              <a:rPr lang="sr-Latn-ME" sz="2000" b="1">
                <a:solidFill>
                  <a:srgbClr val="FF0000"/>
                </a:solidFill>
              </a:rPr>
              <a:t>1</a:t>
            </a:r>
          </a:p>
          <a:p>
            <a:pPr marL="0" indent="0" algn="just">
              <a:buNone/>
            </a:pPr>
            <a:endParaRPr lang="sr-Latn-ME" sz="2000" b="1">
              <a:solidFill>
                <a:srgbClr val="FF0000"/>
              </a:solidFill>
            </a:endParaRPr>
          </a:p>
          <a:p>
            <a:pPr algn="just"/>
            <a:r>
              <a:rPr lang="vi-VN" sz="2000" b="1">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Jedan priključeni bit parnosti može pouzdano da otkrije samo jednu jednobitnu grešku</a:t>
            </a:r>
            <a:r>
              <a:rPr lang="vi-VN" sz="2000">
                <a:latin typeface="Calibri" panose="020F0502020204030204" pitchFamily="34" charset="0"/>
                <a:cs typeface="Calibri" panose="020F0502020204030204" pitchFamily="34" charset="0"/>
              </a:rPr>
              <a:t>. </a:t>
            </a:r>
            <a:endParaRPr lang="sr-Latn-ME"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Ako dođe do grešaka u više bitova (rafalne greške) v</a:t>
            </a:r>
            <a:r>
              <a:rPr lang="sr-Latn-ME" sz="2000">
                <a:latin typeface="Calibri" panose="020F0502020204030204" pitchFamily="34" charset="0"/>
                <a:cs typeface="Calibri" panose="020F0502020204030204" pitchFamily="34" charset="0"/>
              </a:rPr>
              <a:t>j</a:t>
            </a:r>
            <a:r>
              <a:rPr lang="vi-VN" sz="2000">
                <a:latin typeface="Calibri" panose="020F0502020204030204" pitchFamily="34" charset="0"/>
                <a:cs typeface="Calibri" panose="020F0502020204030204" pitchFamily="34" charset="0"/>
              </a:rPr>
              <a:t>erovatnoća da će greška biti otkrivena iznosi 0.5</a:t>
            </a:r>
            <a:r>
              <a:rPr lang="sr-Latn-ME" sz="2000">
                <a:latin typeface="Calibri" panose="020F0502020204030204" pitchFamily="34" charset="0"/>
                <a:cs typeface="Calibri" panose="020F0502020204030204" pitchFamily="34" charset="0"/>
              </a:rPr>
              <a:t>, takođe kao i kod parne parnosti.</a:t>
            </a:r>
            <a:endParaRPr lang="en-US" sz="2000">
              <a:latin typeface="Calibri" panose="020F0502020204030204" pitchFamily="34" charset="0"/>
              <a:cs typeface="Calibri" panose="020F0502020204030204" pitchFamily="34" charset="0"/>
            </a:endParaRPr>
          </a:p>
          <a:p>
            <a:pPr algn="just"/>
            <a:endParaRPr lang="en-US" sz="2000" b="1">
              <a:solidFill>
                <a:srgbClr val="FF0000"/>
              </a:solidFill>
            </a:endParaRPr>
          </a:p>
          <a:p>
            <a:pPr marL="0" indent="0" algn="just">
              <a:buNone/>
            </a:pPr>
            <a:endParaRPr lang="en-US" sz="2000" b="1" i="1">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194552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1512</TotalTime>
  <Words>1502</Words>
  <Application>Microsoft Office PowerPoint</Application>
  <PresentationFormat>On-screen Show (4:3)</PresentationFormat>
  <Paragraphs>101</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Cambria Math</vt:lpstr>
      <vt:lpstr>Wingdings</vt:lpstr>
      <vt:lpstr>Office Theme</vt:lpstr>
      <vt:lpstr>Korekcija grešaka</vt:lpstr>
      <vt:lpstr>PowerPoint Presentation</vt:lpstr>
      <vt:lpstr>PowerPoint Presentation</vt:lpstr>
      <vt:lpstr>Kodovi za otkrivanje grešaka</vt:lpstr>
      <vt:lpstr>Parnost</vt:lpstr>
      <vt:lpstr>Parna parnost</vt:lpstr>
      <vt:lpstr>PowerPoint Presentation</vt:lpstr>
      <vt:lpstr>PowerPoint Presentation</vt:lpstr>
      <vt:lpstr>Neparna parnost</vt:lpstr>
      <vt:lpstr>Kontrolni zbirovi</vt:lpstr>
      <vt:lpstr>Ciklične provjere redudanse (CRC)</vt:lpstr>
      <vt:lpstr>Primjer ciklične provjere redudanse (CRC)</vt:lpstr>
      <vt:lpstr>Metoda za otkrivanje greške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Marko Medenica</dc:creator>
  <cp:lastModifiedBy>MILENTIJEVIC DRAGICA</cp:lastModifiedBy>
  <cp:revision>110</cp:revision>
  <dcterms:created xsi:type="dcterms:W3CDTF">2018-10-03T19:04:16Z</dcterms:created>
  <dcterms:modified xsi:type="dcterms:W3CDTF">2021-02-20T06:50:07Z</dcterms:modified>
</cp:coreProperties>
</file>