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0" r:id="rId3"/>
    <p:sldId id="261" r:id="rId4"/>
    <p:sldId id="271" r:id="rId5"/>
    <p:sldId id="257" r:id="rId6"/>
    <p:sldId id="264" r:id="rId7"/>
    <p:sldId id="273" r:id="rId8"/>
    <p:sldId id="258" r:id="rId9"/>
    <p:sldId id="265" r:id="rId10"/>
    <p:sldId id="268" r:id="rId11"/>
    <p:sldId id="263" r:id="rId12"/>
    <p:sldId id="274" r:id="rId13"/>
    <p:sldId id="275" r:id="rId14"/>
    <p:sldId id="276" r:id="rId15"/>
    <p:sldId id="285" r:id="rId16"/>
    <p:sldId id="286" r:id="rId17"/>
    <p:sldId id="283" r:id="rId18"/>
    <p:sldId id="280" r:id="rId19"/>
    <p:sldId id="281" r:id="rId20"/>
    <p:sldId id="282" r:id="rId21"/>
    <p:sldId id="284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640920-04CD-49F9-8453-A6C6508C27D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8E6539-8B48-4582-ABB6-100E6F5B5A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5774269" cy="20228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Crnogorski</a:t>
            </a:r>
            <a:r>
              <a:rPr lang="sr-Latn-ME" dirty="0">
                <a:solidFill>
                  <a:schemeClr val="accent2"/>
                </a:solidFill>
              </a:rPr>
              <a:t>-</a:t>
            </a:r>
            <a:r>
              <a:rPr lang="en-US" dirty="0" err="1" smtClean="0">
                <a:solidFill>
                  <a:schemeClr val="accent2"/>
                </a:solidFill>
              </a:rPr>
              <a:t>srpski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bosanski,h</a:t>
            </a:r>
            <a:r>
              <a:rPr lang="sr-Latn-ME" dirty="0" smtClean="0">
                <a:solidFill>
                  <a:schemeClr val="accent2"/>
                </a:solidFill>
              </a:rPr>
              <a:t>rvatski jezik i književnost -Aktiv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ME" sz="3200" b="1" i="1" dirty="0" smtClean="0">
                <a:solidFill>
                  <a:srgbClr val="7030A0"/>
                </a:solidFill>
              </a:rPr>
              <a:t>Odlike funkcionalnih stilova</a:t>
            </a:r>
          </a:p>
          <a:p>
            <a:endParaRPr lang="sr-Latn-ME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1"/>
            <a:ext cx="6440245" cy="40466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Naučim stilom pišu se  naučni članci, magistarski i  doktorski radovi, referati, rasprave, studije, ogledi i sl.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Školski udžbenici pišu se naučno-popularnim stilom - jer pored naučne zasnovanosti, moraju da budu razumljivi i zanimljivi djeci kojoj su namijenjeni.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3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sr-Latn-ME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r-Latn-ME" b="1" i="1" dirty="0">
                <a:solidFill>
                  <a:srgbClr val="002060"/>
                </a:solidFill>
              </a:rPr>
              <a:t>Arteriola, krvni sud malog kalibra smješten između arterija i kapilara. Njegov kalibar ne prelazi nikad 300-400 mikrona, a njegov zid sastavljen je u nivou medije od glatkih mišićnih vlakana prstenastog oblika i elastičnih kratkih mišićnih vlakana...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ME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066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i="1" dirty="0">
                <a:solidFill>
                  <a:schemeClr val="accent2"/>
                </a:solidFill>
                <a:latin typeface="+mj-lt"/>
              </a:rPr>
              <a:t>Primjer naučnog stila:</a:t>
            </a:r>
          </a:p>
        </p:txBody>
      </p:sp>
    </p:spTree>
    <p:extLst>
      <p:ext uri="{BB962C8B-B14F-4D97-AF65-F5344CB8AC3E}">
        <p14:creationId xmlns:p14="http://schemas.microsoft.com/office/powerpoint/2010/main" val="38489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chemeClr val="accent2"/>
                </a:solidFill>
              </a:rPr>
              <a:t>Novinarski (publicistički)</a:t>
            </a:r>
            <a:br>
              <a:rPr lang="sr-Latn-ME" sz="2800" b="1" i="1" dirty="0" smtClean="0">
                <a:solidFill>
                  <a:schemeClr val="accent2"/>
                </a:solidFill>
              </a:rPr>
            </a:br>
            <a:r>
              <a:rPr lang="sr-Latn-ME" sz="2800" b="1" i="1" dirty="0" smtClean="0">
                <a:solidFill>
                  <a:schemeClr val="accent2"/>
                </a:solidFill>
              </a:rPr>
              <a:t>                    stil 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199"/>
            <a:ext cx="6364045" cy="33608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Novinarski stil koristi se u:</a:t>
            </a:r>
          </a:p>
          <a:p>
            <a:pPr marL="0" indent="0">
              <a:buNone/>
            </a:pPr>
            <a:endParaRPr lang="sr-Latn-ME" b="1" i="1" dirty="0" smtClean="0">
              <a:solidFill>
                <a:srgbClr val="7030A0"/>
              </a:solidFill>
            </a:endParaRPr>
          </a:p>
          <a:p>
            <a:r>
              <a:rPr lang="sr-Latn-ME" b="1" i="1" u="sng" dirty="0" smtClean="0">
                <a:solidFill>
                  <a:srgbClr val="00B050"/>
                </a:solidFill>
              </a:rPr>
              <a:t>Štampanim medijima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(u listovima, časopisima, magazinima) i</a:t>
            </a:r>
          </a:p>
          <a:p>
            <a:r>
              <a:rPr lang="sr-Latn-ME" b="1" i="1" u="sng" dirty="0" smtClean="0">
                <a:solidFill>
                  <a:srgbClr val="00B050"/>
                </a:solidFill>
              </a:rPr>
              <a:t>Elektoronskim medijima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(na radiju, televiziji i internetu)</a:t>
            </a:r>
          </a:p>
          <a:p>
            <a:endParaRPr lang="sr-Latn-ME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838200"/>
            <a:ext cx="2713264" cy="135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599"/>
            <a:ext cx="6211645" cy="35894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Osnovna namjena novinarskih tekstova jeste da  pravovremeno, objektivno i jasno obavještavaju (informišu) javnost o značajnim događajima i pojavama.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Zbog činjenice da je informacija namijenjena najširem krugu ljudi (čitalaca, slušalaca, gledalaca) novinarski stil odlikuje: jasnost, sažetost i preciznost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685800"/>
            <a:ext cx="4038601" cy="142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7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ME" dirty="0" smtClean="0"/>
              <a:t> </a:t>
            </a:r>
            <a:r>
              <a:rPr lang="sr-Latn-ME" b="1" i="1" dirty="0" smtClean="0">
                <a:solidFill>
                  <a:srgbClr val="7030A0"/>
                </a:solidFill>
              </a:rPr>
              <a:t>Odlike ovog stila su ustaljeni izrazi, upotreba krnjeg perfekta,opštepoznata leksika (iz dobro obaviještenih </a:t>
            </a:r>
            <a:r>
              <a:rPr lang="sr-Latn-ME" b="1" i="1" dirty="0" smtClean="0">
                <a:solidFill>
                  <a:srgbClr val="7030A0"/>
                </a:solidFill>
              </a:rPr>
              <a:t>iz</a:t>
            </a:r>
            <a:r>
              <a:rPr lang="en-US" b="1" i="1" dirty="0" smtClean="0">
                <a:solidFill>
                  <a:srgbClr val="7030A0"/>
                </a:solidFill>
              </a:rPr>
              <a:t>v</a:t>
            </a:r>
            <a:r>
              <a:rPr lang="sr-Latn-ME" b="1" i="1" dirty="0" smtClean="0">
                <a:solidFill>
                  <a:srgbClr val="7030A0"/>
                </a:solidFill>
              </a:rPr>
              <a:t>ora</a:t>
            </a:r>
            <a:r>
              <a:rPr lang="sr-Latn-ME" b="1" i="1" dirty="0" smtClean="0">
                <a:solidFill>
                  <a:srgbClr val="7030A0"/>
                </a:solidFill>
              </a:rPr>
              <a:t>),česta </a:t>
            </a:r>
            <a:r>
              <a:rPr lang="sr-Latn-ME" b="1" i="1" dirty="0" smtClean="0">
                <a:solidFill>
                  <a:srgbClr val="7030A0"/>
                </a:solidFill>
              </a:rPr>
              <a:t>upo</a:t>
            </a:r>
            <a:r>
              <a:rPr lang="en-US" b="1" i="1" dirty="0" smtClean="0">
                <a:solidFill>
                  <a:srgbClr val="7030A0"/>
                </a:solidFill>
              </a:rPr>
              <a:t>t</a:t>
            </a:r>
            <a:r>
              <a:rPr lang="sr-Latn-ME" b="1" i="1" dirty="0" smtClean="0">
                <a:solidFill>
                  <a:srgbClr val="7030A0"/>
                </a:solidFill>
              </a:rPr>
              <a:t>reba </a:t>
            </a:r>
            <a:r>
              <a:rPr lang="sr-Latn-ME" b="1" i="1" dirty="0" smtClean="0">
                <a:solidFill>
                  <a:srgbClr val="7030A0"/>
                </a:solidFill>
              </a:rPr>
              <a:t>pomodnih riječi (rejting-ugled, popularnost, plasman; finalan-završni, krajnji, konačni)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Najčešće forme u novinarstvu: vijest , izvještaj, reportaža i intervju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Publicistički stil odlikuje veliki broj žanrova: članak, komentar, pregled,feljton, polemika...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Vijest: </a:t>
            </a:r>
          </a:p>
          <a:p>
            <a:r>
              <a:rPr lang="sr-Latn-ME" b="1" i="1" dirty="0" smtClean="0">
                <a:solidFill>
                  <a:schemeClr val="accent2"/>
                </a:solidFill>
              </a:rPr>
              <a:t>Naslov</a:t>
            </a:r>
            <a:r>
              <a:rPr lang="sr-Latn-ME" b="1" i="1" dirty="0" smtClean="0">
                <a:solidFill>
                  <a:srgbClr val="7030A0"/>
                </a:solidFill>
              </a:rPr>
              <a:t> treba da bude kratak i jasan, i da već sadrži srž informacije.</a:t>
            </a:r>
          </a:p>
          <a:p>
            <a:r>
              <a:rPr lang="sr-Latn-ME" b="1" i="1" dirty="0" smtClean="0">
                <a:solidFill>
                  <a:schemeClr val="accent6">
                    <a:lumMod val="50000"/>
                  </a:schemeClr>
                </a:solidFill>
              </a:rPr>
              <a:t>Izvor </a:t>
            </a:r>
            <a:r>
              <a:rPr lang="sr-Latn-ME" b="1" i="1" dirty="0" smtClean="0">
                <a:solidFill>
                  <a:srgbClr val="7030A0"/>
                </a:solidFill>
              </a:rPr>
              <a:t>iz kojeg potiče informacija.</a:t>
            </a:r>
          </a:p>
          <a:p>
            <a:r>
              <a:rPr lang="sr-Latn-ME" b="1" i="1" dirty="0" smtClean="0">
                <a:solidFill>
                  <a:srgbClr val="00B050"/>
                </a:solidFill>
              </a:rPr>
              <a:t> </a:t>
            </a:r>
            <a:r>
              <a:rPr lang="sr-Latn-ME" b="1" i="1" dirty="0">
                <a:solidFill>
                  <a:srgbClr val="00B0F0"/>
                </a:solidFill>
              </a:rPr>
              <a:t>Ko</a:t>
            </a:r>
            <a:r>
              <a:rPr lang="sr-Latn-ME" b="1" i="1" dirty="0" smtClean="0">
                <a:solidFill>
                  <a:srgbClr val="00B0F0"/>
                </a:solidFill>
              </a:rPr>
              <a:t>?</a:t>
            </a:r>
            <a:r>
              <a:rPr lang="sr-Latn-ME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Šta ?</a:t>
            </a:r>
            <a:r>
              <a:rPr lang="sr-Latn-ME" b="1" i="1" dirty="0" smtClean="0">
                <a:solidFill>
                  <a:srgbClr val="00B0F0"/>
                </a:solidFill>
              </a:rPr>
              <a:t>  </a:t>
            </a:r>
            <a:r>
              <a:rPr lang="sr-Latn-ME" b="1" i="1" dirty="0" smtClean="0">
                <a:solidFill>
                  <a:srgbClr val="00B050"/>
                </a:solidFill>
              </a:rPr>
              <a:t>Gdje? </a:t>
            </a:r>
            <a:r>
              <a:rPr lang="sr-Latn-ME" b="1" i="1" dirty="0" smtClean="0">
                <a:solidFill>
                  <a:srgbClr val="C00000"/>
                </a:solidFill>
              </a:rPr>
              <a:t>Kad ? </a:t>
            </a:r>
            <a:r>
              <a:rPr lang="sr-Latn-ME" b="1" i="1" dirty="0" smtClean="0">
                <a:solidFill>
                  <a:schemeClr val="accent5">
                    <a:lumMod val="75000"/>
                  </a:schemeClr>
                </a:solidFill>
              </a:rPr>
              <a:t>Kako? </a:t>
            </a:r>
            <a:r>
              <a:rPr lang="sr-Latn-ME" b="1" i="1" dirty="0" smtClean="0">
                <a:solidFill>
                  <a:schemeClr val="bg2">
                    <a:lumMod val="10000"/>
                  </a:schemeClr>
                </a:solidFill>
              </a:rPr>
              <a:t>Zašto? </a:t>
            </a:r>
            <a:endParaRPr lang="en-US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838200"/>
            <a:ext cx="6993468" cy="1181867"/>
          </a:xfrm>
        </p:spPr>
        <p:txBody>
          <a:bodyPr>
            <a:normAutofit/>
          </a:bodyPr>
          <a:lstStyle/>
          <a:p>
            <a:r>
              <a:rPr lang="sr-Latn-ME" sz="2400" b="1" i="1" dirty="0">
                <a:solidFill>
                  <a:schemeClr val="accent2"/>
                </a:solidFill>
              </a:rPr>
              <a:t>Primjer </a:t>
            </a:r>
            <a:r>
              <a:rPr lang="sr-Latn-ME" sz="2400" b="1" i="1" dirty="0" smtClean="0">
                <a:solidFill>
                  <a:schemeClr val="accent2"/>
                </a:solidFill>
              </a:rPr>
              <a:t>novinarskog (</a:t>
            </a:r>
            <a:r>
              <a:rPr lang="sr-Latn-ME" sz="2400" b="1" i="1" dirty="0">
                <a:solidFill>
                  <a:schemeClr val="accent2"/>
                </a:solidFill>
              </a:rPr>
              <a:t>publicističkog) stila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599"/>
            <a:ext cx="6211645" cy="358946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Danas je u </a:t>
            </a:r>
            <a:r>
              <a:rPr lang="en-US" b="1" i="1" dirty="0" err="1">
                <a:solidFill>
                  <a:srgbClr val="002060"/>
                </a:solidFill>
              </a:rPr>
              <a:t>Podgorici</a:t>
            </a:r>
            <a:r>
              <a:rPr lang="en-US" b="1" i="1" dirty="0">
                <a:solidFill>
                  <a:srgbClr val="002060"/>
                </a:solidFill>
              </a:rPr>
              <a:t>, u </a:t>
            </a:r>
            <a:r>
              <a:rPr lang="en-US" b="1" i="1" dirty="0" err="1">
                <a:solidFill>
                  <a:srgbClr val="002060"/>
                </a:solidFill>
              </a:rPr>
              <a:t>zgradi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Parlamenta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Glavnog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grada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održana</a:t>
            </a:r>
            <a:r>
              <a:rPr lang="en-US" b="1" i="1" dirty="0">
                <a:solidFill>
                  <a:srgbClr val="002060"/>
                </a:solidFill>
              </a:rPr>
              <a:t> press </a:t>
            </a:r>
            <a:r>
              <a:rPr lang="en-US" b="1" i="1" dirty="0" err="1">
                <a:solidFill>
                  <a:srgbClr val="002060"/>
                </a:solidFill>
              </a:rPr>
              <a:t>konferencija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povodom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početka</a:t>
            </a:r>
            <a:r>
              <a:rPr lang="en-US" b="1" i="1" dirty="0">
                <a:solidFill>
                  <a:srgbClr val="002060"/>
                </a:solidFill>
              </a:rPr>
              <a:t> 5. </a:t>
            </a:r>
            <a:r>
              <a:rPr lang="en-US" b="1" i="1" dirty="0" err="1">
                <a:solidFill>
                  <a:srgbClr val="002060"/>
                </a:solidFill>
              </a:rPr>
              <a:t>Internacionalnog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sajma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knjiga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Podgorica</a:t>
            </a:r>
            <a:r>
              <a:rPr lang="en-US" b="1" i="1" dirty="0">
                <a:solidFill>
                  <a:srgbClr val="002060"/>
                </a:solidFill>
              </a:rPr>
              <a:t> 2019. Ova </a:t>
            </a:r>
            <a:r>
              <a:rPr lang="en-US" b="1" i="1" dirty="0" err="1">
                <a:solidFill>
                  <a:srgbClr val="002060"/>
                </a:solidFill>
              </a:rPr>
              <a:t>kulturna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manifestacija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održava</a:t>
            </a:r>
            <a:r>
              <a:rPr lang="en-US" b="1" i="1" dirty="0">
                <a:solidFill>
                  <a:srgbClr val="002060"/>
                </a:solidFill>
              </a:rPr>
              <a:t> se pod </a:t>
            </a:r>
            <a:r>
              <a:rPr lang="en-US" b="1" i="1" dirty="0" err="1">
                <a:solidFill>
                  <a:srgbClr val="002060"/>
                </a:solidFill>
              </a:rPr>
              <a:t>pokroviteljstvom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Glavnoga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grada</a:t>
            </a:r>
            <a:r>
              <a:rPr lang="en-US" b="1" i="1" dirty="0">
                <a:solidFill>
                  <a:srgbClr val="002060"/>
                </a:solidFill>
              </a:rPr>
              <a:t> u </a:t>
            </a:r>
            <a:r>
              <a:rPr lang="en-US" b="1" i="1" dirty="0" err="1">
                <a:solidFill>
                  <a:srgbClr val="002060"/>
                </a:solidFill>
              </a:rPr>
              <a:t>organizaciji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Sekret</a:t>
            </a:r>
            <a:r>
              <a:rPr lang="sr-Latn-ME" b="1" i="1" dirty="0">
                <a:solidFill>
                  <a:srgbClr val="002060"/>
                </a:solidFill>
              </a:rPr>
              <a:t>a</a:t>
            </a:r>
            <a:r>
              <a:rPr lang="en-US" b="1" i="1" dirty="0" err="1" smtClean="0">
                <a:solidFill>
                  <a:srgbClr val="002060"/>
                </a:solidFill>
              </a:rPr>
              <a:t>rijatom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za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kulturu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en-US" b="1" i="1" dirty="0">
                <a:solidFill>
                  <a:srgbClr val="002060"/>
                </a:solidFill>
              </a:rPr>
              <a:t> sport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uz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podršku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Ministarstva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kulture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Ministarstva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prosvjete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>
                <a:solidFill>
                  <a:schemeClr val="accent2"/>
                </a:solidFill>
              </a:rPr>
              <a:t>Administrativni stil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Administrativni stil (kancelarijski ili  poslovni)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jeste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specifična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upotreba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jezika</a:t>
            </a:r>
            <a:r>
              <a:rPr lang="en-US" b="1" i="1" dirty="0">
                <a:solidFill>
                  <a:srgbClr val="7030A0"/>
                </a:solidFill>
              </a:rPr>
              <a:t> u </a:t>
            </a:r>
            <a:r>
              <a:rPr lang="en-US" b="1" i="1" dirty="0" err="1">
                <a:solidFill>
                  <a:srgbClr val="7030A0"/>
                </a:solidFill>
              </a:rPr>
              <a:t>administraciji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gd</a:t>
            </a:r>
            <a:r>
              <a:rPr lang="sr-Latn-ME" b="1" i="1" dirty="0" smtClean="0">
                <a:solidFill>
                  <a:srgbClr val="7030A0"/>
                </a:solidFill>
              </a:rPr>
              <a:t>j</a:t>
            </a:r>
            <a:r>
              <a:rPr lang="en-US" b="1" i="1" dirty="0" smtClean="0">
                <a:solidFill>
                  <a:srgbClr val="7030A0"/>
                </a:solidFill>
              </a:rPr>
              <a:t>e </a:t>
            </a:r>
            <a:r>
              <a:rPr lang="en-US" b="1" i="1" dirty="0">
                <a:solidFill>
                  <a:srgbClr val="7030A0"/>
                </a:solidFill>
              </a:rPr>
              <a:t>se </a:t>
            </a:r>
            <a:r>
              <a:rPr lang="en-US" b="1" i="1" dirty="0" err="1">
                <a:solidFill>
                  <a:srgbClr val="7030A0"/>
                </a:solidFill>
              </a:rPr>
              <a:t>svakodnevno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pišu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poslovna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pisma</a:t>
            </a:r>
            <a:r>
              <a:rPr lang="en-US" b="1" i="1" dirty="0">
                <a:solidFill>
                  <a:srgbClr val="7030A0"/>
                </a:solidFill>
              </a:rPr>
              <a:t>, </a:t>
            </a:r>
            <a:r>
              <a:rPr lang="en-US" b="1" i="1" dirty="0" err="1">
                <a:solidFill>
                  <a:srgbClr val="7030A0"/>
                </a:solidFill>
              </a:rPr>
              <a:t>oblikuju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zakonski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propisi</a:t>
            </a:r>
            <a:endParaRPr lang="sr-Latn-ME" b="1" i="1" dirty="0" smtClean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 </a:t>
            </a:r>
            <a:r>
              <a:rPr lang="en-US" b="1" i="1" dirty="0" err="1">
                <a:solidFill>
                  <a:srgbClr val="7030A0"/>
                </a:solidFill>
              </a:rPr>
              <a:t>Administrativni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jezik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na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stvari</a:t>
            </a:r>
            <a:r>
              <a:rPr lang="en-US" b="1" i="1" dirty="0">
                <a:solidFill>
                  <a:srgbClr val="7030A0"/>
                </a:solidFill>
              </a:rPr>
              <a:t>, </a:t>
            </a:r>
            <a:r>
              <a:rPr lang="en-US" b="1" i="1" dirty="0" err="1">
                <a:solidFill>
                  <a:srgbClr val="7030A0"/>
                </a:solidFill>
              </a:rPr>
              <a:t>ljude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procese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gleda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bez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emocija</a:t>
            </a:r>
            <a:r>
              <a:rPr lang="en-US" b="1" i="1" dirty="0">
                <a:solidFill>
                  <a:srgbClr val="7030A0"/>
                </a:solidFill>
              </a:rPr>
              <a:t>, </a:t>
            </a:r>
            <a:r>
              <a:rPr lang="en-US" b="1" i="1" dirty="0" err="1">
                <a:solidFill>
                  <a:srgbClr val="7030A0"/>
                </a:solidFill>
              </a:rPr>
              <a:t>hladno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objektivno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440245" cy="381806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endParaRPr lang="sr-Latn-ME" b="1" i="1" dirty="0" smtClean="0">
              <a:solidFill>
                <a:srgbClr val="7030A0"/>
              </a:solidFill>
            </a:endParaRPr>
          </a:p>
          <a:p>
            <a:r>
              <a:rPr lang="sr-Latn-ME" b="1" i="1" dirty="0" smtClean="0">
                <a:solidFill>
                  <a:srgbClr val="7030A0"/>
                </a:solidFill>
              </a:rPr>
              <a:t>Administrativni tekstovi su strogo podređeni svojoj namjeni i zbog toga – osim ustaljenih izraza imaju i precizno određenu formu. 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Odlikuje ga neutralnost u obraćanju (bezličnost), sužen izbor riječi, ustaljene konstrukcije. Najčešći administrativni izrazi su: staviti na dnevni red, donijeti odluku, podnijeti izvještaj, uložiti žalbu na presudu, sprovesti istražni postupak, staviti ad akta (,,među spise“ staviti u arhivu)...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1"/>
            <a:ext cx="3124201" cy="121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3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chemeClr val="accent1"/>
                </a:solidFill>
              </a:rPr>
              <a:t>Primjer administrativnog </a:t>
            </a:r>
            <a:br>
              <a:rPr lang="sr-Latn-ME" sz="2800" b="1" i="1" dirty="0" smtClean="0">
                <a:solidFill>
                  <a:schemeClr val="accent1"/>
                </a:solidFill>
              </a:rPr>
            </a:br>
            <a:r>
              <a:rPr lang="sr-Latn-ME" sz="2800" b="1" i="1" dirty="0" smtClean="0">
                <a:solidFill>
                  <a:schemeClr val="accent1"/>
                </a:solidFill>
              </a:rPr>
              <a:t>stila: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Latn-ME" b="1" i="1" dirty="0" smtClean="0"/>
              <a:t>                         </a:t>
            </a:r>
            <a:r>
              <a:rPr lang="vi-VN" b="1" i="1" dirty="0" smtClean="0"/>
              <a:t>Upravni spor</a:t>
            </a:r>
            <a:endParaRPr lang="sr-Latn-ME" b="1" i="1" dirty="0" smtClean="0"/>
          </a:p>
          <a:p>
            <a:pPr marL="0" indent="0">
              <a:buNone/>
            </a:pPr>
            <a:r>
              <a:rPr lang="vi-VN" b="1" i="1" dirty="0" smtClean="0"/>
              <a:t> </a:t>
            </a:r>
            <a:r>
              <a:rPr lang="sr-Latn-ME" b="1" i="1" dirty="0" smtClean="0"/>
              <a:t>                               </a:t>
            </a:r>
            <a:r>
              <a:rPr lang="vi-VN" b="1" i="1" dirty="0" smtClean="0"/>
              <a:t>Član </a:t>
            </a:r>
            <a:r>
              <a:rPr lang="vi-VN" b="1" i="1" dirty="0"/>
              <a:t>2 </a:t>
            </a:r>
            <a:endParaRPr lang="sr-Latn-ME" b="1" i="1" dirty="0" smtClean="0"/>
          </a:p>
          <a:p>
            <a:pPr marL="0" indent="0">
              <a:buNone/>
            </a:pPr>
            <a:r>
              <a:rPr lang="sr-Latn-ME" dirty="0" smtClean="0">
                <a:solidFill>
                  <a:schemeClr val="tx2"/>
                </a:solidFill>
              </a:rPr>
              <a:t> </a:t>
            </a:r>
            <a:r>
              <a:rPr lang="vi-VN" b="1" i="1" dirty="0" smtClean="0">
                <a:solidFill>
                  <a:schemeClr val="tx2"/>
                </a:solidFill>
              </a:rPr>
              <a:t>U </a:t>
            </a:r>
            <a:r>
              <a:rPr lang="vi-VN" b="1" i="1" dirty="0">
                <a:solidFill>
                  <a:schemeClr val="tx2"/>
                </a:solidFill>
              </a:rPr>
              <a:t>upravnom sporu sud odlučuje o zakonitosti upravnog akta, kao i druge upravne aktivnosti kojom se utvrđuje ili na drugi način utiče na prava, obaveze i pravne interese fizičkog ili pravnog lica, kad je to zakonom propisano.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36786"/>
            <a:ext cx="2009775" cy="13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0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3200" b="1" i="1" dirty="0" smtClean="0">
                <a:solidFill>
                  <a:schemeClr val="accent2"/>
                </a:solidFill>
              </a:rPr>
              <a:t>Funkcionalno raslojavanje</a:t>
            </a:r>
            <a:endParaRPr lang="en-US" sz="32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sr-Latn-ME" b="1" i="1" dirty="0" smtClean="0">
              <a:solidFill>
                <a:srgbClr val="7030A0"/>
              </a:solidFill>
            </a:endParaRPr>
          </a:p>
          <a:p>
            <a:r>
              <a:rPr lang="sr-Latn-ME" b="1" i="1" dirty="0">
                <a:solidFill>
                  <a:srgbClr val="7030A0"/>
                </a:solidFill>
              </a:rPr>
              <a:t>S</a:t>
            </a:r>
            <a:r>
              <a:rPr lang="sr-Latn-ME" b="1" i="1" dirty="0" smtClean="0">
                <a:solidFill>
                  <a:srgbClr val="7030A0"/>
                </a:solidFill>
              </a:rPr>
              <a:t>vaka vrsta teksta, prema svojoj namjeni, napisana je određenim stilom, odnosno  prepoznaje se  po određenim jezičkim karakteristikama.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Ta pojava zove se funkcionalno raslojavanje jezika.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chemeClr val="accent2"/>
                </a:solidFill>
              </a:rPr>
              <a:t>Razgovorni stil 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Razgovorni funkcionalni stil ili  stil svakodnevne (usmene ) komunikacije nezvanični, </a:t>
            </a:r>
            <a:r>
              <a:rPr lang="sr-Latn-ME" b="1" i="1" dirty="0" smtClean="0">
                <a:solidFill>
                  <a:srgbClr val="7030A0"/>
                </a:solidFill>
              </a:rPr>
              <a:t>neusiljeni</a:t>
            </a:r>
            <a:r>
              <a:rPr lang="en-US" b="1" i="1" dirty="0" smtClean="0">
                <a:solidFill>
                  <a:srgbClr val="7030A0"/>
                </a:solidFill>
              </a:rPr>
              <a:t>,</a:t>
            </a:r>
            <a:r>
              <a:rPr lang="sr-Latn-ME" b="1" i="1" dirty="0" smtClean="0">
                <a:solidFill>
                  <a:srgbClr val="7030A0"/>
                </a:solidFill>
              </a:rPr>
              <a:t> spontani</a:t>
            </a:r>
            <a:r>
              <a:rPr lang="en-US" b="1" i="1" dirty="0" smtClean="0">
                <a:solidFill>
                  <a:srgbClr val="7030A0"/>
                </a:solidFill>
              </a:rPr>
              <a:t>,</a:t>
            </a:r>
            <a:r>
              <a:rPr lang="sr-Latn-ME" b="1" i="1" dirty="0" smtClean="0">
                <a:solidFill>
                  <a:srgbClr val="7030A0"/>
                </a:solidFill>
              </a:rPr>
              <a:t> </a:t>
            </a:r>
            <a:r>
              <a:rPr lang="sr-Latn-ME" b="1" i="1" dirty="0" smtClean="0">
                <a:solidFill>
                  <a:srgbClr val="7030A0"/>
                </a:solidFill>
              </a:rPr>
              <a:t>pretežno usmeni i dijaloški način izražavanja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Odlikuju ga prirodnost, spontanost,  neformalnost ( neobaveznost), a prate ga neverbalne komunikacije - mimika i gestovi.</a:t>
            </a:r>
          </a:p>
          <a:p>
            <a:endParaRPr lang="sr-Latn-ME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45" y="609600"/>
            <a:ext cx="185805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3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24000"/>
            <a:ext cx="6309360" cy="419906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U razgovoru ljudi razmjenjuju svoja mišljenja i stavove, pokazuju svoja osjećanja i spontane reakcije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Odlikuju  ga ekspresivnost i emocionalnost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Ima sopstvenu normu koja se razlikuje od književne (upotreba  žargona, dijalektizama...)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Rečenice su često obavještajne, nezavršene sa čestim elipsama (izostavljanje nekih riječi ili djelova rečenice) </a:t>
            </a:r>
            <a:endParaRPr lang="en-US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ME" b="1" i="1" dirty="0">
                <a:solidFill>
                  <a:srgbClr val="7030A0"/>
                </a:solidFill>
              </a:rPr>
              <a:t>Npr </a:t>
            </a:r>
            <a:r>
              <a:rPr lang="sr-Latn-ME" b="1" i="1" dirty="0" smtClean="0">
                <a:solidFill>
                  <a:srgbClr val="7030A0"/>
                </a:solidFill>
              </a:rPr>
              <a:t>.: 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Kamo </a:t>
            </a:r>
            <a:r>
              <a:rPr lang="sr-Latn-ME" b="1" i="1" dirty="0" smtClean="0">
                <a:solidFill>
                  <a:srgbClr val="7030A0"/>
                </a:solidFill>
              </a:rPr>
              <a:t>sreće! Ma </a:t>
            </a:r>
            <a:r>
              <a:rPr lang="sr-Latn-ME" b="1" i="1" dirty="0" smtClean="0">
                <a:solidFill>
                  <a:srgbClr val="7030A0"/>
                </a:solidFill>
              </a:rPr>
              <a:t>nemoj!</a:t>
            </a:r>
            <a:r>
              <a:rPr lang="sr-Latn-ME" b="1" i="1" dirty="0">
                <a:solidFill>
                  <a:srgbClr val="7030A0"/>
                </a:solidFill>
              </a:rPr>
              <a:t> </a:t>
            </a:r>
            <a:r>
              <a:rPr lang="sr-Latn-ME" b="1" i="1" dirty="0" smtClean="0">
                <a:solidFill>
                  <a:srgbClr val="7030A0"/>
                </a:solidFill>
              </a:rPr>
              <a:t> </a:t>
            </a:r>
            <a:r>
              <a:rPr lang="sr-Latn-ME" b="1" i="1" dirty="0" smtClean="0">
                <a:solidFill>
                  <a:srgbClr val="7030A0"/>
                </a:solidFill>
              </a:rPr>
              <a:t>I </a:t>
            </a:r>
            <a:r>
              <a:rPr lang="sr-Latn-ME" b="1" i="1" dirty="0" smtClean="0">
                <a:solidFill>
                  <a:srgbClr val="7030A0"/>
                </a:solidFill>
              </a:rPr>
              <a:t>? Šta ja znam... Pa kako?! Nijesam pametan! Svašta! Ajde ćao!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2" y="457200"/>
            <a:ext cx="7391399" cy="1600200"/>
          </a:xfrm>
        </p:spPr>
        <p:txBody>
          <a:bodyPr>
            <a:normAutofit fontScale="90000"/>
          </a:bodyPr>
          <a:lstStyle/>
          <a:p>
            <a:r>
              <a:rPr lang="sr-Latn-ME" sz="3100" b="1" i="1" dirty="0" smtClean="0">
                <a:solidFill>
                  <a:schemeClr val="bg2">
                    <a:lumMod val="50000"/>
                  </a:schemeClr>
                </a:solidFill>
              </a:rPr>
              <a:t> Zadatak:</a:t>
            </a:r>
            <a:r>
              <a:rPr lang="sr-Latn-ME" sz="4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sr-Latn-ME" sz="40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sr-Latn-ME" sz="2200" b="1" i="1" dirty="0" smtClean="0">
                <a:solidFill>
                  <a:schemeClr val="bg2">
                    <a:lumMod val="50000"/>
                  </a:schemeClr>
                </a:solidFill>
              </a:rPr>
              <a:t>Napiši primjere za razgovorni, književnoumjetnički i publicistički stil, tako da u svakom primjeru imaš imenicu kuća... </a:t>
            </a:r>
            <a:endParaRPr lang="en-US" sz="2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58" y="1981200"/>
            <a:ext cx="7162799" cy="4267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sr-Latn-ME" b="1" i="1" dirty="0" smtClean="0">
                <a:solidFill>
                  <a:srgbClr val="FF0000"/>
                </a:solidFill>
              </a:rPr>
              <a:t>Razgovorni stil:</a:t>
            </a:r>
          </a:p>
          <a:p>
            <a:endParaRPr lang="sr-Latn-ME" dirty="0" smtClean="0"/>
          </a:p>
          <a:p>
            <a:r>
              <a:rPr lang="sr-Latn-ME" b="1" i="1" dirty="0" smtClean="0">
                <a:solidFill>
                  <a:srgbClr val="FF0000"/>
                </a:solidFill>
              </a:rPr>
              <a:t>Administrativni stil: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002060"/>
                </a:solidFill>
              </a:rPr>
              <a:t>Kuća površine 1oom2 u Ulici Njegoševoj, zavedena je u list </a:t>
            </a:r>
            <a:r>
              <a:rPr lang="sr-Latn-ME" b="1" i="1" dirty="0" smtClean="0">
                <a:solidFill>
                  <a:srgbClr val="002060"/>
                </a:solidFill>
              </a:rPr>
              <a:t>nepokr</a:t>
            </a:r>
            <a:r>
              <a:rPr lang="en-US" b="1" i="1" dirty="0" smtClean="0">
                <a:solidFill>
                  <a:srgbClr val="002060"/>
                </a:solidFill>
              </a:rPr>
              <a:t>e</a:t>
            </a:r>
            <a:r>
              <a:rPr lang="sr-Latn-ME" b="1" i="1" dirty="0" smtClean="0">
                <a:solidFill>
                  <a:srgbClr val="002060"/>
                </a:solidFill>
              </a:rPr>
              <a:t>tnosti </a:t>
            </a:r>
            <a:r>
              <a:rPr lang="sr-Latn-ME" b="1" i="1" dirty="0" smtClean="0">
                <a:solidFill>
                  <a:srgbClr val="002060"/>
                </a:solidFill>
              </a:rPr>
              <a:t>KO Nikšić</a:t>
            </a:r>
          </a:p>
          <a:p>
            <a:endParaRPr lang="sr-Latn-ME" dirty="0" smtClean="0"/>
          </a:p>
          <a:p>
            <a:r>
              <a:rPr lang="sr-Latn-ME" b="1" i="1" dirty="0" smtClean="0">
                <a:solidFill>
                  <a:srgbClr val="FF0000"/>
                </a:solidFill>
              </a:rPr>
              <a:t>Književnoumjetnički stil :</a:t>
            </a:r>
          </a:p>
          <a:p>
            <a:endParaRPr lang="sr-Latn-ME" dirty="0" smtClean="0"/>
          </a:p>
          <a:p>
            <a:r>
              <a:rPr lang="sr-Latn-ME" b="1" i="1" dirty="0" smtClean="0">
                <a:solidFill>
                  <a:srgbClr val="FF0000"/>
                </a:solidFill>
              </a:rPr>
              <a:t>Publicistički stil:</a:t>
            </a:r>
          </a:p>
          <a:p>
            <a:endParaRPr lang="sr-Latn-ME" dirty="0" smtClean="0"/>
          </a:p>
          <a:p>
            <a:endParaRPr lang="sr-Latn-ME" dirty="0" smtClean="0"/>
          </a:p>
          <a:p>
            <a:r>
              <a:rPr lang="sr-Latn-ME" b="1" i="1" dirty="0" smtClean="0">
                <a:solidFill>
                  <a:srgbClr val="FF0000"/>
                </a:solidFill>
              </a:rPr>
              <a:t>Naučni stil</a:t>
            </a:r>
            <a:r>
              <a:rPr lang="sr-Latn-ME" dirty="0" smtClean="0"/>
              <a:t>: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002060"/>
                </a:solidFill>
              </a:rPr>
              <a:t>Prvenstveno značenje riječi kuća jeste „zgrada u kojoj živimo“, za razliku od riječi ,,dom“ koju najčešće upotrebljavamo u značenju ,,porodično gnijezdo“.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43" y="1953985"/>
            <a:ext cx="29718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1"/>
            <a:ext cx="6592645" cy="43514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Funkcionalnim raslojavanjem nastaju sljedeći funkcionalni stilovi:</a:t>
            </a:r>
          </a:p>
          <a:p>
            <a:pPr marL="0" indent="0">
              <a:buNone/>
            </a:pPr>
            <a:endParaRPr lang="sr-Latn-ME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1. Književnoumjetnički</a:t>
            </a: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2. Naučni</a:t>
            </a: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3. Novinarski (publicistički)</a:t>
            </a: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4. Administrativni</a:t>
            </a:r>
          </a:p>
          <a:p>
            <a:pPr marL="0" indent="0">
              <a:buNone/>
            </a:pPr>
            <a:r>
              <a:rPr lang="sr-Latn-ME" b="1" i="1" u="sng" dirty="0" smtClean="0">
                <a:solidFill>
                  <a:srgbClr val="0070C0"/>
                </a:solidFill>
              </a:rPr>
              <a:t>5. Razgovorni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69831"/>
            <a:ext cx="2514600" cy="376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ME" dirty="0" smtClean="0"/>
              <a:t>Pažnja!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1"/>
            <a:ext cx="6440245" cy="32846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Sve tekstove, zapravo, možemo da podijelimo na dvije vrste: </a:t>
            </a:r>
          </a:p>
          <a:p>
            <a:pPr marL="0" indent="0" algn="ctr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         1. </a:t>
            </a:r>
            <a:r>
              <a:rPr lang="sr-Latn-ME" b="1" i="1" dirty="0" smtClean="0">
                <a:solidFill>
                  <a:schemeClr val="bg1"/>
                </a:solidFill>
              </a:rPr>
              <a:t>umjetnički tekstovi </a:t>
            </a:r>
            <a:r>
              <a:rPr lang="sr-Latn-ME" b="1" i="1" dirty="0" smtClean="0">
                <a:solidFill>
                  <a:srgbClr val="7030A0"/>
                </a:solidFill>
              </a:rPr>
              <a:t>(tekstovi pisani književnoumjetničkim stilom) i </a:t>
            </a:r>
          </a:p>
          <a:p>
            <a:pPr marL="0" indent="0" algn="ctr">
              <a:buNone/>
            </a:pPr>
            <a:r>
              <a:rPr lang="sr-Latn-ME" b="1" i="1" dirty="0" smtClean="0">
                <a:solidFill>
                  <a:srgbClr val="7030A0"/>
                </a:solidFill>
              </a:rPr>
              <a:t>    2. </a:t>
            </a:r>
            <a:r>
              <a:rPr lang="sr-Latn-ME" b="1" i="1" dirty="0" smtClean="0">
                <a:solidFill>
                  <a:schemeClr val="bg1"/>
                </a:solidFill>
              </a:rPr>
              <a:t>neumjetnički tekstovi </a:t>
            </a:r>
            <a:r>
              <a:rPr lang="sr-Latn-ME" b="1" i="1" dirty="0" smtClean="0">
                <a:solidFill>
                  <a:srgbClr val="7030A0"/>
                </a:solidFill>
              </a:rPr>
              <a:t>(tekstovi pisani drugim stilovim</a:t>
            </a:r>
            <a:r>
              <a:rPr lang="en-US" b="1" i="1" dirty="0" smtClean="0">
                <a:solidFill>
                  <a:srgbClr val="7030A0"/>
                </a:solidFill>
              </a:rPr>
              <a:t>a</a:t>
            </a:r>
            <a:r>
              <a:rPr lang="sr-Latn-ME" b="1" i="1" dirty="0" smtClean="0">
                <a:solidFill>
                  <a:srgbClr val="7030A0"/>
                </a:solidFill>
              </a:rPr>
              <a:t>, prije svega: naučnim, naučno-popularnim, novinarskim (publicističkim), administrativnim stilom).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74914"/>
            <a:ext cx="250371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2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2096"/>
            <a:ext cx="3962400" cy="886608"/>
          </a:xfrm>
        </p:spPr>
        <p:txBody>
          <a:bodyPr>
            <a:noAutofit/>
          </a:bodyPr>
          <a:lstStyle/>
          <a:p>
            <a:r>
              <a:rPr lang="sr-Latn-ME" sz="2800" b="1" i="1" dirty="0" smtClean="0">
                <a:solidFill>
                  <a:srgbClr val="0070C0"/>
                </a:solidFill>
              </a:rPr>
              <a:t>Književnoumjetnički</a:t>
            </a:r>
            <a:br>
              <a:rPr lang="sr-Latn-ME" sz="2800" b="1" i="1" dirty="0" smtClean="0">
                <a:solidFill>
                  <a:srgbClr val="0070C0"/>
                </a:solidFill>
              </a:rPr>
            </a:br>
            <a:r>
              <a:rPr lang="sr-Latn-ME" sz="2800" b="1" i="1" dirty="0" smtClean="0">
                <a:solidFill>
                  <a:srgbClr val="0070C0"/>
                </a:solidFill>
              </a:rPr>
              <a:t> stil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46516"/>
            <a:ext cx="6211645" cy="367655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sr-Latn-ME" b="1" i="1" dirty="0" smtClean="0">
                <a:solidFill>
                  <a:srgbClr val="0070C0"/>
                </a:solidFill>
              </a:rPr>
              <a:t>Književnoumjetnički </a:t>
            </a:r>
            <a:r>
              <a:rPr lang="sr-Latn-ME" dirty="0" smtClean="0">
                <a:solidFill>
                  <a:srgbClr val="7030A0"/>
                </a:solidFill>
              </a:rPr>
              <a:t>–</a:t>
            </a:r>
            <a:r>
              <a:rPr lang="sr-Latn-ME" b="1" i="1" dirty="0" smtClean="0">
                <a:solidFill>
                  <a:srgbClr val="7030A0"/>
                </a:solidFill>
              </a:rPr>
              <a:t>zove se još i literarni, ili stil lijepe književnosti (beletristike);</a:t>
            </a:r>
          </a:p>
          <a:p>
            <a:r>
              <a:rPr lang="sr-Latn-ME" b="1" i="1" dirty="0">
                <a:solidFill>
                  <a:srgbClr val="7030A0"/>
                </a:solidFill>
              </a:rPr>
              <a:t>O</a:t>
            </a:r>
            <a:r>
              <a:rPr lang="sr-Latn-ME" b="1" i="1" dirty="0" smtClean="0">
                <a:solidFill>
                  <a:srgbClr val="7030A0"/>
                </a:solidFill>
              </a:rPr>
              <a:t>n ima dominantnu ulogu u funkcionalnoj stilistici i najviše predstavlja leksički i gramatički potencijal jezika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Javlja se u dva osnovna vida: poetskom (pjesničkom) i proznom (pripovjedačkom)</a:t>
            </a:r>
          </a:p>
          <a:p>
            <a:endParaRPr lang="sr-Latn-ME" b="1" i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2971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399"/>
            <a:ext cx="6440245" cy="32846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r-Latn-ME" b="1" i="1" dirty="0">
                <a:solidFill>
                  <a:srgbClr val="7030A0"/>
                </a:solidFill>
              </a:rPr>
              <a:t>Odlikuju ga: umjetničko, subjektivno doživljavanje i oblikovanje stvarnosti , emocionalni stav pisca, slikovitost, ritmičnost i zvučnost , bogatstvo riječi i izražajnih sredstava  </a:t>
            </a:r>
            <a:r>
              <a:rPr lang="sr-Latn-ME" b="1" i="1" dirty="0" smtClean="0">
                <a:solidFill>
                  <a:srgbClr val="7030A0"/>
                </a:solidFill>
              </a:rPr>
              <a:t>(stilskih figura), različiti oblici kazivanja i pripovijedanja (hronološko ili retrospektivno) najčešće u 1. ili 3. licu jednine...</a:t>
            </a:r>
            <a:endParaRPr lang="sr-Latn-ME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315075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sr-Latn-ME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002060"/>
                </a:solidFill>
              </a:rPr>
              <a:t>Magloviti vrbaci isparavaju se još od prošlog dana, oblaci se kovitlaju sve naniže. Dubina, kroz koju protiče reka, mutna je i neprohodna. Zemlja je tamna, nevidljiva i kišovita.  </a:t>
            </a:r>
          </a:p>
          <a:p>
            <a:pPr marL="0" indent="0">
              <a:buNone/>
            </a:pPr>
            <a:r>
              <a:rPr lang="sr-Latn-ME" b="1" i="1" dirty="0" smtClean="0">
                <a:solidFill>
                  <a:srgbClr val="002060"/>
                </a:solidFill>
              </a:rPr>
              <a:t>                              ,,Seobe“ Miloš Crnjanski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937331" y="1447800"/>
            <a:ext cx="3396669" cy="44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447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i="1" dirty="0">
                <a:solidFill>
                  <a:schemeClr val="accent2"/>
                </a:solidFill>
                <a:latin typeface="+mj-lt"/>
              </a:rPr>
              <a:t>Primjer</a:t>
            </a: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  <a:latin typeface="+mj-lt"/>
              </a:rPr>
              <a:t>knji</a:t>
            </a:r>
            <a:r>
              <a:rPr lang="sr-Latn-ME" sz="2400" b="1" i="1" dirty="0">
                <a:solidFill>
                  <a:schemeClr val="accent2"/>
                </a:solidFill>
                <a:latin typeface="+mj-lt"/>
              </a:rPr>
              <a:t>ževnoumjetničkog stila :</a:t>
            </a:r>
          </a:p>
        </p:txBody>
      </p:sp>
    </p:spTree>
    <p:extLst>
      <p:ext uri="{BB962C8B-B14F-4D97-AF65-F5344CB8AC3E}">
        <p14:creationId xmlns:p14="http://schemas.microsoft.com/office/powerpoint/2010/main" val="30279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rgbClr val="0070C0"/>
                </a:solidFill>
              </a:rPr>
              <a:t>Naučni stil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Naučnim stilom pišu se nauči i stručni tekstovi (radovi) - namijenjeni prevashodno naučnoj i stučnoj javnosti - i objavljuju se u časopisima ili u posebnim izdanjima (zbornicima, knjigama).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Njegova osnovna odlika  nije estetska, već intelektualna- u svom radu autor  se oslanja  na  istraživanja, saznanja i dostignuća...</a:t>
            </a:r>
          </a:p>
          <a:p>
            <a:r>
              <a:rPr lang="sr-Latn-ME" b="1" i="1" dirty="0">
                <a:solidFill>
                  <a:srgbClr val="7030A0"/>
                </a:solidFill>
              </a:rPr>
              <a:t>Ako čitamo neki naučni rad, a ne poznajemo naučnu oblast kojoj pripada rad, imaćemo problem sa razumijevanjem teksta, jer se rad piše stilom i leksikom razumljivom stručnjacima određene nauke.</a:t>
            </a:r>
            <a:endParaRPr lang="en-US" b="1" i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714"/>
            <a:ext cx="4495800" cy="145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6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537960" cy="397046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r-Latn-ME" b="1" i="1" dirty="0" smtClean="0">
                <a:solidFill>
                  <a:srgbClr val="7030A0"/>
                </a:solidFill>
              </a:rPr>
              <a:t>Naučni stil odlikuje veliki broj stručnih termina, preciznost, jasnost , sažetost, apstraktnost,  strog izbor leksike,neemotivnost,  upotreba </a:t>
            </a:r>
            <a:r>
              <a:rPr lang="en-US" b="1" i="1" dirty="0" err="1" smtClean="0">
                <a:solidFill>
                  <a:srgbClr val="7030A0"/>
                </a:solidFill>
              </a:rPr>
              <a:t>mno</a:t>
            </a:r>
            <a:r>
              <a:rPr lang="sr-Latn-ME" b="1" i="1" dirty="0" smtClean="0">
                <a:solidFill>
                  <a:srgbClr val="7030A0"/>
                </a:solidFill>
              </a:rPr>
              <a:t>žine (1.lice množine) umjesto  jednine (vidjeli smo, zaključili smo)</a:t>
            </a:r>
          </a:p>
          <a:p>
            <a:r>
              <a:rPr lang="sr-Latn-ME" b="1" i="1" dirty="0" smtClean="0">
                <a:solidFill>
                  <a:srgbClr val="7030A0"/>
                </a:solidFill>
              </a:rPr>
              <a:t>Svaka naučna oblast, disciplina ili struka ima svoju terminologiju</a:t>
            </a:r>
          </a:p>
          <a:p>
            <a:pPr marL="0" indent="0" algn="ctr">
              <a:buNone/>
            </a:pPr>
            <a:endParaRPr lang="sr-Latn-ME" b="1" i="1" u="sng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sr-Latn-ME" b="1" i="1" u="sng" dirty="0" smtClean="0">
                <a:solidFill>
                  <a:schemeClr val="accent2"/>
                </a:solidFill>
              </a:rPr>
              <a:t>***(Termini </a:t>
            </a:r>
            <a:r>
              <a:rPr lang="sr-Latn-ME" b="1" i="1" u="sng" dirty="0">
                <a:solidFill>
                  <a:schemeClr val="accent2"/>
                </a:solidFill>
              </a:rPr>
              <a:t>su stručni izrazi; riječi koje označavaju određene pojmove u </a:t>
            </a:r>
            <a:r>
              <a:rPr lang="sr-Latn-ME" b="1" i="1" u="sng" dirty="0" smtClean="0">
                <a:solidFill>
                  <a:schemeClr val="accent2"/>
                </a:solidFill>
              </a:rPr>
              <a:t>nauci</a:t>
            </a:r>
            <a:r>
              <a:rPr lang="sr-Latn-ME" b="1" i="1" u="sng" dirty="0">
                <a:solidFill>
                  <a:schemeClr val="accent2"/>
                </a:solidFill>
              </a:rPr>
              <a:t>, tehnici, umjetnosti i u raznim </a:t>
            </a:r>
            <a:r>
              <a:rPr lang="sr-Latn-ME" b="1" i="1" u="sng" dirty="0" smtClean="0">
                <a:solidFill>
                  <a:schemeClr val="accent2"/>
                </a:solidFill>
              </a:rPr>
              <a:t>strukama)***</a:t>
            </a:r>
            <a:endParaRPr lang="en-US" b="1" i="1" u="sng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619</TotalTime>
  <Words>1078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Crnogorski-srpski, bosanski,hrvatski jezik i književnost -Aktiv</vt:lpstr>
      <vt:lpstr>Funkcionalno raslojavanje</vt:lpstr>
      <vt:lpstr>PowerPoint Presentation</vt:lpstr>
      <vt:lpstr>Pažnja!</vt:lpstr>
      <vt:lpstr>Književnoumjetnički  stil</vt:lpstr>
      <vt:lpstr>PowerPoint Presentation</vt:lpstr>
      <vt:lpstr>PowerPoint Presentation</vt:lpstr>
      <vt:lpstr>Naučni stil</vt:lpstr>
      <vt:lpstr>PowerPoint Presentation</vt:lpstr>
      <vt:lpstr>PowerPoint Presentation</vt:lpstr>
      <vt:lpstr>PowerPoint Presentation</vt:lpstr>
      <vt:lpstr>Novinarski (publicistički)                     stil </vt:lpstr>
      <vt:lpstr>PowerPoint Presentation</vt:lpstr>
      <vt:lpstr>PowerPoint Presentation</vt:lpstr>
      <vt:lpstr>PowerPoint Presentation</vt:lpstr>
      <vt:lpstr>Primjer novinarskog (publicističkog) stila</vt:lpstr>
      <vt:lpstr>Administrativni stil</vt:lpstr>
      <vt:lpstr>PowerPoint Presentation</vt:lpstr>
      <vt:lpstr>Primjer administrativnog  stila:</vt:lpstr>
      <vt:lpstr>Razgovorni stil </vt:lpstr>
      <vt:lpstr>PowerPoint Presentation</vt:lpstr>
      <vt:lpstr> Zadatak:  Napiši primjere za razgovorni, književnoumjetnički i publicistički stil, tako da u svakom primjeru imaš imenicu kuća...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Win 7</cp:lastModifiedBy>
  <cp:revision>51</cp:revision>
  <dcterms:created xsi:type="dcterms:W3CDTF">2020-05-03T09:24:34Z</dcterms:created>
  <dcterms:modified xsi:type="dcterms:W3CDTF">2020-05-04T13:00:20Z</dcterms:modified>
</cp:coreProperties>
</file>