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12/21/2020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Formule</a:t>
            </a:r>
            <a:r>
              <a:rPr lang="en-US" sz="5000" dirty="0" smtClean="0">
                <a:latin typeface="Franklin Gothic Medium" panose="020B0603020102020204" pitchFamily="34" charset="0"/>
              </a:rPr>
              <a:t> u </a:t>
            </a:r>
            <a:r>
              <a:rPr lang="en-US" sz="5000" smtClean="0">
                <a:latin typeface="Franklin Gothic Medium" panose="020B0603020102020204" pitchFamily="34" charset="0"/>
              </a:rPr>
              <a:t>excelu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452" y="5450169"/>
            <a:ext cx="7891272" cy="1069848"/>
          </a:xfrm>
        </p:spPr>
        <p:txBody>
          <a:bodyPr/>
          <a:lstStyle/>
          <a:p>
            <a:r>
              <a:rPr lang="en-US" dirty="0" err="1" smtClean="0"/>
              <a:t>Pripremila</a:t>
            </a:r>
            <a:r>
              <a:rPr lang="en-US" dirty="0" smtClean="0"/>
              <a:t>: </a:t>
            </a:r>
            <a:r>
              <a:rPr lang="en-US" dirty="0" err="1" smtClean="0"/>
              <a:t>Snežana</a:t>
            </a:r>
            <a:r>
              <a:rPr lang="en-US" dirty="0" smtClean="0"/>
              <a:t> </a:t>
            </a:r>
            <a:r>
              <a:rPr lang="en-US" dirty="0" err="1" smtClean="0"/>
              <a:t>Radović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9412" y="2346385"/>
            <a:ext cx="509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7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306" y="1842564"/>
            <a:ext cx="100037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Excel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najefikasnijih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grafo-analitičku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tabelarnu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obradu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programskog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paketa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Microsoft Office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poseduje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alate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ubrazavaju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olakšavaju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rad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radnim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tabelama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jednostavan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učenje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korišćenje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pokazuje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brzo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rezultate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Nastao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kompaniji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Microsoft 1987.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godine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pretrpeo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mnoge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izmene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istaći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primena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Excela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zahteva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programerska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znanja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veštine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korisnika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9306" y="414069"/>
            <a:ext cx="3579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Excel?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554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023" y="1431942"/>
            <a:ext cx="6256531" cy="49246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1284" y="241541"/>
            <a:ext cx="506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Radno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okruženje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Ecxela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887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1283" y="284672"/>
            <a:ext cx="5069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formulama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Excelu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283" y="1206592"/>
            <a:ext cx="97622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formulama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podrazumeva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izračunavanje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formula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funkcija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prikaz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njihovih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vrednosti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ćelijama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ćeliji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vidimo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rezultat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formule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formula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funkcija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liniji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u="sng" dirty="0">
                <a:latin typeface="Arial" panose="020B0604020202020204" pitchFamily="34" charset="0"/>
                <a:cs typeface="Arial" panose="020B0604020202020204" pitchFamily="34" charset="0"/>
              </a:rPr>
              <a:t>Formula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080" y="2440152"/>
            <a:ext cx="5048955" cy="321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7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39795"/>
            <a:ext cx="10495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Osnovne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aritimetičke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operacije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vršimo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operatorima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aritmetičke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statističke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logičke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druge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operacije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vršimo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formulama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Excel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omogućava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upotrebu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sledećih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operatora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sabiranje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oduzimanje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/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deljenje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*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množenje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^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eksponent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Svaki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proračun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matermatička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formula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počinje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znakom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jednakosti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kojeg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unosimo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podatke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brojeve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adrese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ćelija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oznaku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matematičke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operacije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složenije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proračune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koristimo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ugrađene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one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sadrže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skup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formula.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biramo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pomoću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dugmeta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Insert function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ubaci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funkciju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liniji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formula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menija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Insert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naredbom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Function.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908" y="3856115"/>
            <a:ext cx="4071516" cy="259655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77442" y="4822166"/>
            <a:ext cx="836762" cy="1897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2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47" y="1762947"/>
            <a:ext cx="8821381" cy="36771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4415" y="319178"/>
            <a:ext cx="5069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Vrste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funkcija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970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4415" y="2403281"/>
            <a:ext cx="1113382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AND (uslov1; uslov2;…)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Funkcija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kao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rezultat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ispisuje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TRUE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ako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zadovoljeni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zadati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uslovi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Ako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nije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zadovoljen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jedan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ili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više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uslova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funkcija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kao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rezultat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ispisuje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FALSE.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OR (uslov1; uslov2;…)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Funkcija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kao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rezultat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ispisuje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TRUE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ako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je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zadovoljen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bar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jedan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zadati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uslov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Ako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nije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zadovoljen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nijedan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uslov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funkcija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kao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rezultat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ispisuje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FALSE.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IF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uslov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vrijednost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za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ispunjen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uslov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;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vrijednost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za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neispunjen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uslov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</a:t>
            </a:r>
          </a:p>
          <a:p>
            <a:pPr lvl="0" algn="just"/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ispituje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uslov</a:t>
            </a:r>
            <a:r>
              <a:rPr lang="en-US" dirty="0"/>
              <a:t> </a:t>
            </a:r>
            <a:r>
              <a:rPr lang="en-US" dirty="0" err="1"/>
              <a:t>ispunjen</a:t>
            </a:r>
            <a:r>
              <a:rPr lang="en-US" dirty="0"/>
              <a:t> </a:t>
            </a:r>
            <a:r>
              <a:rPr lang="en-US" dirty="0" err="1" smtClean="0"/>
              <a:t>ispisaće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, a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4415" y="267420"/>
            <a:ext cx="5069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Logičke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funkcije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4415" y="1056378"/>
            <a:ext cx="1094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Logičke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služe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ispitivanje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provjeru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sadržaja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ćeliji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To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koriste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nešto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testiramo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smislu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li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tačno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netačno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njih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58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029" y="310551"/>
            <a:ext cx="6811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bitne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funkcije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kategorije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4029" y="1673851"/>
            <a:ext cx="58412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SUM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(1. ćelija;2.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ćelija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;...)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Funkcija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zbraja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podatke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iz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odabranih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ćelija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4029" y="2569764"/>
            <a:ext cx="1067662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AVERAGE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(1. ćelija;2.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ćelija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;...)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Funkcija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računa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srednju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vrijednost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podataka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iz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odabranih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ćelija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MIN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(1. ćelija;2.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ćelija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;...)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Funkcija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traži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najmanju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vrijednost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iz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odabranih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ćelija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MAX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(1. ćelija;2.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ćelija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;...)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Funkcija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traži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najveću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vrijednost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iz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odabranih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ćelija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COUNT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(1. ćelija;2.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ćelija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;...)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Funkcija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prebrojava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u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odabrane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ćelije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ubraja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ih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ako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je u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ćelijama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brojčani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sadržaj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7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294" y="2493359"/>
            <a:ext cx="8390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COUNTBLANK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ćelija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Funkcija 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prebrojava koliko je praznih ćelija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odabranog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skupa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0294" y="480544"/>
            <a:ext cx="99606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(1. ćelija;2.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ćelija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;...)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Funkcija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prebrojava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odabrane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ćelije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ćelije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obzira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sadržaj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COUNTIF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odabrane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ćelije;uslov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Funkcija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prebrojava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odabranom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ćelija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ćelije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zadovoljavaju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postavljeni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uslov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Uslov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znakova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izraz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32, &lt;32,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jabuka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294" y="3735507"/>
            <a:ext cx="10417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ts val="1600"/>
              </a:lnSpc>
            </a:pPr>
            <a:r>
              <a:rPr lang="en-US" b="1" dirty="0">
                <a:solidFill>
                  <a:srgbClr val="000000"/>
                </a:solidFill>
                <a:latin typeface="Kreon"/>
              </a:rPr>
              <a:t>SUMIF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opseg,kriterijum,sum_opsega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)</a:t>
            </a:r>
            <a:r>
              <a:rPr lang="en-US" b="1" dirty="0" smtClean="0">
                <a:latin typeface="Trebuchet MS" panose="020B0603020202020204" pitchFamily="34" charset="0"/>
              </a:rPr>
              <a:t> </a:t>
            </a:r>
          </a:p>
          <a:p>
            <a:pPr algn="just" fontAlgn="base">
              <a:lnSpc>
                <a:spcPts val="1600"/>
              </a:lnSpc>
            </a:pPr>
            <a:r>
              <a:rPr lang="en-US" b="1" dirty="0">
                <a:solidFill>
                  <a:srgbClr val="3D4B4E"/>
                </a:solidFill>
                <a:latin typeface="Trebuchet MS" panose="020B0603020202020204" pitchFamily="34" charset="0"/>
              </a:rPr>
              <a:t>   </a:t>
            </a:r>
            <a:endParaRPr lang="en-US" b="1" dirty="0" smtClean="0">
              <a:solidFill>
                <a:srgbClr val="3D4B4E"/>
              </a:solidFill>
              <a:latin typeface="Trebuchet MS" panose="020B0603020202020204" pitchFamily="34" charset="0"/>
            </a:endParaRPr>
          </a:p>
          <a:p>
            <a:pPr algn="just" fontAlgn="base">
              <a:lnSpc>
                <a:spcPts val="1600"/>
              </a:lnSpc>
            </a:pPr>
            <a:r>
              <a:rPr lang="en-US" dirty="0" err="1" smtClean="0">
                <a:latin typeface="Trebuchet MS" panose="020B0603020202020204" pitchFamily="34" charset="0"/>
              </a:rPr>
              <a:t>Sabira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</a:rPr>
              <a:t>sve</a:t>
            </a:r>
            <a:r>
              <a:rPr lang="en-US" dirty="0">
                <a:latin typeface="Trebuchet MS" panose="020B0603020202020204" pitchFamily="34" charset="0"/>
              </a:rPr>
              <a:t>  </a:t>
            </a:r>
            <a:r>
              <a:rPr lang="en-US" dirty="0" err="1">
                <a:latin typeface="Trebuchet MS" panose="020B0603020202020204" pitchFamily="34" charset="0"/>
              </a:rPr>
              <a:t>ćelije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</a:rPr>
              <a:t>koje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</a:rPr>
              <a:t>odgovaraju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</a:rPr>
              <a:t>datom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n-US" dirty="0" err="1">
                <a:latin typeface="Trebuchet MS" panose="020B0603020202020204" pitchFamily="34" charset="0"/>
              </a:rPr>
              <a:t>kriterijumu</a:t>
            </a:r>
            <a:r>
              <a:rPr lang="en-US" dirty="0">
                <a:latin typeface="Trebuchet MS" panose="020B0603020202020204" pitchFamily="34" charset="0"/>
              </a:rPr>
              <a:t>.</a:t>
            </a:r>
          </a:p>
          <a:p>
            <a:pPr algn="just" fontAlgn="base"/>
            <a:r>
              <a:rPr lang="en-US" b="1" dirty="0" err="1">
                <a:solidFill>
                  <a:srgbClr val="000000"/>
                </a:solidFill>
                <a:latin typeface="Kreon"/>
              </a:rPr>
              <a:t>Sintaksa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: SUMIF(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opseg,kriterijum,sum_opsega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Opseg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 je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opseg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Kreon"/>
              </a:rPr>
              <a:t>ćelija</a:t>
            </a:r>
            <a:r>
              <a:rPr lang="en-US" dirty="0" smtClean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koje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želite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 da </a:t>
            </a:r>
            <a:r>
              <a:rPr lang="en-US" dirty="0" err="1" smtClean="0">
                <a:solidFill>
                  <a:srgbClr val="000000"/>
                </a:solidFill>
                <a:latin typeface="Kreon"/>
              </a:rPr>
              <a:t>proverite</a:t>
            </a:r>
            <a:r>
              <a:rPr lang="en-US" dirty="0" smtClean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Kreon"/>
              </a:rPr>
              <a:t>na</a:t>
            </a:r>
            <a:r>
              <a:rPr lang="en-US" dirty="0" smtClean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Kreon"/>
              </a:rPr>
              <a:t>osnovu</a:t>
            </a:r>
            <a:r>
              <a:rPr lang="en-US" dirty="0" smtClean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Kreon"/>
              </a:rPr>
              <a:t>kriterijuma</a:t>
            </a:r>
            <a:r>
              <a:rPr lang="en-US" dirty="0" smtClean="0">
                <a:solidFill>
                  <a:srgbClr val="000000"/>
                </a:solidFill>
                <a:latin typeface="Kreon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Kreon"/>
              </a:rPr>
              <a:t>Kriiterijum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   je  </a:t>
            </a:r>
            <a:r>
              <a:rPr lang="en-US" dirty="0" err="1" smtClean="0">
                <a:solidFill>
                  <a:srgbClr val="000000"/>
                </a:solidFill>
                <a:latin typeface="Kreon"/>
              </a:rPr>
              <a:t>ulov</a:t>
            </a:r>
            <a:r>
              <a:rPr lang="en-US" dirty="0" smtClean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u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formi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broja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izraza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ili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teksta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koji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određuje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koje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ćelije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će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biti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sabrane</a:t>
            </a:r>
            <a:r>
              <a:rPr lang="en-US" dirty="0" smtClean="0">
                <a:solidFill>
                  <a:srgbClr val="000000"/>
                </a:solidFill>
                <a:latin typeface="Kreon"/>
              </a:rPr>
              <a:t>. Na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 primer,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kriterijum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može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biti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  32, „32“, „&gt;32“, „apples“.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Sum_opsega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su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ćelije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koje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Kreon"/>
              </a:rPr>
              <a:t>sabiramo</a:t>
            </a:r>
            <a:r>
              <a:rPr lang="en-US" dirty="0">
                <a:solidFill>
                  <a:srgbClr val="000000"/>
                </a:solidFill>
                <a:latin typeface="Kreon"/>
              </a:rPr>
              <a:t>.</a:t>
            </a:r>
            <a:endParaRPr lang="en-US" b="0" i="0" dirty="0">
              <a:solidFill>
                <a:srgbClr val="000000"/>
              </a:solidFill>
              <a:effectLst/>
              <a:latin typeface="Kreon"/>
            </a:endParaRPr>
          </a:p>
        </p:txBody>
      </p:sp>
    </p:spTree>
    <p:extLst>
      <p:ext uri="{BB962C8B-B14F-4D97-AF65-F5344CB8AC3E}">
        <p14:creationId xmlns:p14="http://schemas.microsoft.com/office/powerpoint/2010/main" val="192184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851</TotalTime>
  <Words>319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Franklin Gothic Medium</vt:lpstr>
      <vt:lpstr>Kreon</vt:lpstr>
      <vt:lpstr>Rockwell</vt:lpstr>
      <vt:lpstr>Rockwell Condensed</vt:lpstr>
      <vt:lpstr>Trebuchet MS</vt:lpstr>
      <vt:lpstr>Wingdings</vt:lpstr>
      <vt:lpstr>Wood Type</vt:lpstr>
      <vt:lpstr>Formule u excelu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58</cp:revision>
  <dcterms:created xsi:type="dcterms:W3CDTF">2020-11-08T09:24:49Z</dcterms:created>
  <dcterms:modified xsi:type="dcterms:W3CDTF">2020-12-21T09:12:11Z</dcterms:modified>
</cp:coreProperties>
</file>