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7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7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58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9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3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0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2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6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9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45FA-2D68-4470-BB64-5851C6F2BB8E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5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slika za exc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47" y="1256938"/>
            <a:ext cx="4651556" cy="465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50377" y="1256938"/>
            <a:ext cx="7067006" cy="4651556"/>
          </a:xfrm>
          <a:prstGeom prst="rect">
            <a:avLst/>
          </a:prstGeom>
          <a:solidFill>
            <a:srgbClr val="207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573" y="233382"/>
            <a:ext cx="901553" cy="9495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96351" y="474592"/>
            <a:ext cx="4770409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sr-Latn-ME" sz="2500" dirty="0">
                <a:solidFill>
                  <a:srgbClr val="002060"/>
                </a:solidFill>
                <a:latin typeface="Impact" panose="020B0806030902050204" pitchFamily="34" charset="0"/>
              </a:rPr>
              <a:t>JU ETŠ „VASO ALIGRUDIĆ“, Podgorica</a:t>
            </a:r>
          </a:p>
        </p:txBody>
      </p:sp>
      <p:sp>
        <p:nvSpPr>
          <p:cNvPr id="7" name="Rectangle 6"/>
          <p:cNvSpPr/>
          <p:nvPr/>
        </p:nvSpPr>
        <p:spPr>
          <a:xfrm>
            <a:off x="8002905" y="5908494"/>
            <a:ext cx="3714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ME" dirty="0">
                <a:solidFill>
                  <a:srgbClr val="002060"/>
                </a:solidFill>
                <a:latin typeface="Impact" panose="020B0806030902050204" pitchFamily="34" charset="0"/>
              </a:rPr>
              <a:t>PREDMETNI NASTAVNIK : SPASOJE PAPIĆ</a:t>
            </a:r>
            <a:endParaRPr lang="en-US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83480" y="2844052"/>
            <a:ext cx="6400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5000" dirty="0" smtClean="0">
                <a:solidFill>
                  <a:schemeClr val="bg1"/>
                </a:solidFill>
                <a:latin typeface="Impact" panose="020B0806030902050204" pitchFamily="34" charset="0"/>
              </a:rPr>
              <a:t>NAČINI POGLEDA NA RADNI LIST</a:t>
            </a:r>
            <a:endParaRPr lang="en-US" sz="5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69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t="-7500" r="24264" b="7500"/>
          <a:stretch/>
        </p:blipFill>
        <p:spPr>
          <a:xfrm>
            <a:off x="5843891" y="634169"/>
            <a:ext cx="5938807" cy="44087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3732" y="365761"/>
            <a:ext cx="99343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>
                <a:solidFill>
                  <a:srgbClr val="002060"/>
                </a:solidFill>
              </a:rPr>
              <a:t>Excel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dirty="0" err="1" smtClean="0">
                <a:solidFill>
                  <a:srgbClr val="002060"/>
                </a:solidFill>
              </a:rPr>
              <a:t>pos</a:t>
            </a:r>
            <a:r>
              <a:rPr lang="sr-Latn-ME" sz="2400" dirty="0" smtClean="0">
                <a:solidFill>
                  <a:srgbClr val="002060"/>
                </a:solidFill>
              </a:rPr>
              <a:t>j</a:t>
            </a:r>
            <a:r>
              <a:rPr lang="en-US" sz="2400" dirty="0" err="1" smtClean="0">
                <a:solidFill>
                  <a:srgbClr val="002060"/>
                </a:solidFill>
              </a:rPr>
              <a:t>eduje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tri </a:t>
            </a:r>
            <a:r>
              <a:rPr lang="en-US" sz="2400" dirty="0" err="1">
                <a:solidFill>
                  <a:srgbClr val="002060"/>
                </a:solidFill>
              </a:rPr>
              <a:t>osnovna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pogleda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podatke</a:t>
            </a:r>
            <a:r>
              <a:rPr lang="en-US" sz="2400" dirty="0">
                <a:solidFill>
                  <a:srgbClr val="002060"/>
                </a:solidFill>
              </a:rPr>
              <a:t>, a to </a:t>
            </a:r>
            <a:r>
              <a:rPr lang="en-US" sz="2400" dirty="0" err="1">
                <a:solidFill>
                  <a:srgbClr val="002060"/>
                </a:solidFill>
              </a:rPr>
              <a:t>su</a:t>
            </a:r>
            <a:r>
              <a:rPr lang="en-US" sz="2400" dirty="0">
                <a:solidFill>
                  <a:srgbClr val="002060"/>
                </a:solidFill>
              </a:rPr>
              <a:t>: </a:t>
            </a:r>
            <a:endParaRPr lang="sr-Latn-ME" sz="2400" dirty="0" smtClean="0">
              <a:solidFill>
                <a:srgbClr val="002060"/>
              </a:solidFill>
            </a:endParaRPr>
          </a:p>
          <a:p>
            <a:pPr algn="just"/>
            <a:endParaRPr lang="sr-Latn-ME" sz="2400" dirty="0" smtClean="0">
              <a:solidFill>
                <a:srgbClr val="002060"/>
              </a:solidFill>
            </a:endParaRPr>
          </a:p>
          <a:p>
            <a:pPr algn="just"/>
            <a:endParaRPr lang="sr-Latn-ME" sz="2400" dirty="0">
              <a:solidFill>
                <a:srgbClr val="002060"/>
              </a:solidFill>
            </a:endParaRPr>
          </a:p>
          <a:p>
            <a:pPr algn="just"/>
            <a:endParaRPr lang="sr-Latn-ME" sz="2400" dirty="0" smtClean="0">
              <a:solidFill>
                <a:srgbClr val="002060"/>
              </a:solidFill>
            </a:endParaRPr>
          </a:p>
          <a:p>
            <a:pPr algn="just"/>
            <a:endParaRPr lang="sr-Latn-ME" sz="2400" dirty="0">
              <a:solidFill>
                <a:srgbClr val="002060"/>
              </a:solidFill>
            </a:endParaRPr>
          </a:p>
          <a:p>
            <a:pPr algn="just"/>
            <a:endParaRPr lang="sr-Latn-ME" sz="2400" dirty="0" smtClean="0">
              <a:solidFill>
                <a:srgbClr val="002060"/>
              </a:solidFill>
            </a:endParaRPr>
          </a:p>
          <a:p>
            <a:pPr algn="just"/>
            <a:endParaRPr lang="sr-Latn-ME" sz="2400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rgbClr val="002060"/>
                </a:solidFill>
              </a:rPr>
              <a:t>normalan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pogled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i="1" dirty="0">
                <a:solidFill>
                  <a:srgbClr val="FF0000"/>
                </a:solidFill>
              </a:rPr>
              <a:t>Normal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r>
              <a:rPr lang="en-US" sz="2400" dirty="0">
                <a:solidFill>
                  <a:srgbClr val="002060"/>
                </a:solidFill>
              </a:rPr>
              <a:t>,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endParaRPr lang="sr-Latn-ME" sz="2400" b="1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rgbClr val="002060"/>
                </a:solidFill>
              </a:rPr>
              <a:t>pogled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prelomima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stranica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i="1" dirty="0">
                <a:solidFill>
                  <a:srgbClr val="FF0000"/>
                </a:solidFill>
              </a:rPr>
              <a:t>Page Break Preview</a:t>
            </a:r>
            <a:r>
              <a:rPr lang="en-US" sz="2400" b="1" dirty="0">
                <a:solidFill>
                  <a:srgbClr val="FF0000"/>
                </a:solidFill>
              </a:rPr>
              <a:t>) </a:t>
            </a:r>
            <a:r>
              <a:rPr lang="en-US" sz="2400" dirty="0" err="1" smtClean="0">
                <a:solidFill>
                  <a:srgbClr val="002060"/>
                </a:solidFill>
              </a:rPr>
              <a:t>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endParaRPr lang="sr-Latn-ME" sz="2400" dirty="0" smtClean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rgbClr val="002060"/>
                </a:solidFill>
              </a:rPr>
              <a:t>pogled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tabele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način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kako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će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izgledati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odštampanim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stranicama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i="1" dirty="0">
                <a:solidFill>
                  <a:srgbClr val="FF0000"/>
                </a:solidFill>
              </a:rPr>
              <a:t>Page Layout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r>
              <a:rPr lang="en-US" sz="2400" dirty="0">
                <a:solidFill>
                  <a:srgbClr val="002060"/>
                </a:solidFill>
              </a:rPr>
              <a:t>. 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6" name="Donut 5"/>
          <p:cNvSpPr/>
          <p:nvPr/>
        </p:nvSpPr>
        <p:spPr>
          <a:xfrm>
            <a:off x="8242664" y="883817"/>
            <a:ext cx="949454" cy="888274"/>
          </a:xfrm>
          <a:prstGeom prst="donu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 rot="18841876">
            <a:off x="4770827" y="1691673"/>
            <a:ext cx="1312429" cy="708801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200" b="1" dirty="0" smtClean="0"/>
              <a:t>NORMAL</a:t>
            </a:r>
            <a:endParaRPr lang="en-US" sz="1200" b="1" dirty="0"/>
          </a:p>
        </p:txBody>
      </p:sp>
      <p:sp>
        <p:nvSpPr>
          <p:cNvPr id="8" name="Right Arrow 7"/>
          <p:cNvSpPr/>
          <p:nvPr/>
        </p:nvSpPr>
        <p:spPr>
          <a:xfrm rot="16903326">
            <a:off x="5608081" y="2029109"/>
            <a:ext cx="1220507" cy="75773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200" b="1" dirty="0" smtClean="0"/>
              <a:t>PAGE BREAK PREVIEW</a:t>
            </a:r>
            <a:endParaRPr lang="en-US" sz="1200" b="1" dirty="0"/>
          </a:p>
        </p:txBody>
      </p:sp>
      <p:sp>
        <p:nvSpPr>
          <p:cNvPr id="9" name="Right Arrow 8"/>
          <p:cNvSpPr/>
          <p:nvPr/>
        </p:nvSpPr>
        <p:spPr>
          <a:xfrm rot="14201519">
            <a:off x="6451031" y="2036328"/>
            <a:ext cx="1307847" cy="64505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200" b="1" dirty="0" smtClean="0"/>
              <a:t>PAGE</a:t>
            </a:r>
            <a:r>
              <a:rPr lang="sr-Latn-ME" dirty="0" smtClean="0"/>
              <a:t> </a:t>
            </a:r>
            <a:r>
              <a:rPr lang="sr-Latn-ME" sz="1200" b="1" dirty="0" smtClean="0"/>
              <a:t>LAYOUT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76104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0302" y="716238"/>
            <a:ext cx="1059397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sr-Latn-ME" sz="2400" dirty="0">
                <a:solidFill>
                  <a:srgbClr val="002060"/>
                </a:solidFill>
              </a:rPr>
              <a:t>N</a:t>
            </a:r>
            <a:r>
              <a:rPr lang="en-US" sz="2400" dirty="0" err="1" smtClean="0">
                <a:solidFill>
                  <a:srgbClr val="002060"/>
                </a:solidFill>
              </a:rPr>
              <a:t>ormalan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pogled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i="1" dirty="0">
                <a:solidFill>
                  <a:srgbClr val="FF0000"/>
                </a:solidFill>
              </a:rPr>
              <a:t>Normal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  <a:r>
              <a:rPr lang="sr-Latn-ME" sz="2400" dirty="0">
                <a:solidFill>
                  <a:srgbClr val="002060"/>
                </a:solidFill>
              </a:rPr>
              <a:t> </a:t>
            </a:r>
            <a:r>
              <a:rPr lang="sr-Latn-ME" sz="2400" dirty="0" smtClean="0">
                <a:solidFill>
                  <a:srgbClr val="002060"/>
                </a:solidFill>
              </a:rPr>
              <a:t>- </a:t>
            </a:r>
            <a:r>
              <a:rPr lang="en-US" sz="2400" dirty="0" err="1" smtClean="0">
                <a:solidFill>
                  <a:srgbClr val="002060"/>
                </a:solidFill>
              </a:rPr>
              <a:t>najčešće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sr-Latn-ME" sz="2400" dirty="0" smtClean="0">
                <a:solidFill>
                  <a:srgbClr val="002060"/>
                </a:solidFill>
              </a:rPr>
              <a:t>se </a:t>
            </a:r>
            <a:r>
              <a:rPr lang="en-US" sz="2400" dirty="0" err="1" smtClean="0">
                <a:solidFill>
                  <a:srgbClr val="002060"/>
                </a:solidFill>
              </a:rPr>
              <a:t>koristi</a:t>
            </a:r>
            <a:r>
              <a:rPr lang="en-US" sz="2400" dirty="0">
                <a:solidFill>
                  <a:srgbClr val="002060"/>
                </a:solidFill>
              </a:rPr>
              <a:t>, a </a:t>
            </a:r>
            <a:r>
              <a:rPr lang="sr-Latn-ME" sz="2400" dirty="0" smtClean="0">
                <a:solidFill>
                  <a:srgbClr val="002060"/>
                </a:solidFill>
              </a:rPr>
              <a:t>dobar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je </a:t>
            </a:r>
            <a:r>
              <a:rPr lang="en-US" sz="2400" dirty="0" err="1">
                <a:solidFill>
                  <a:srgbClr val="002060"/>
                </a:solidFill>
              </a:rPr>
              <a:t>za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unos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obradu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podataka</a:t>
            </a:r>
            <a:r>
              <a:rPr lang="en-US" sz="2400" dirty="0">
                <a:solidFill>
                  <a:srgbClr val="002060"/>
                </a:solidFill>
              </a:rPr>
              <a:t> u </a:t>
            </a:r>
            <a:r>
              <a:rPr lang="en-US" sz="2400" dirty="0" err="1">
                <a:solidFill>
                  <a:srgbClr val="002060"/>
                </a:solidFill>
              </a:rPr>
              <a:t>tabelama</a:t>
            </a:r>
            <a:r>
              <a:rPr lang="en-US" sz="2400" dirty="0">
                <a:solidFill>
                  <a:srgbClr val="002060"/>
                </a:solidFill>
              </a:rPr>
              <a:t>. </a:t>
            </a:r>
            <a:endParaRPr lang="sr-Latn-ME" sz="2400" dirty="0" smtClean="0">
              <a:solidFill>
                <a:srgbClr val="002060"/>
              </a:solidFill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sr-Latn-ME" sz="2400" dirty="0" smtClean="0">
              <a:solidFill>
                <a:srgbClr val="002060"/>
              </a:solidFill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sr-Latn-ME" sz="2400" dirty="0" smtClean="0">
                <a:solidFill>
                  <a:srgbClr val="002060"/>
                </a:solidFill>
              </a:rPr>
              <a:t>P</a:t>
            </a:r>
            <a:r>
              <a:rPr lang="en-US" sz="2400" dirty="0" smtClean="0">
                <a:solidFill>
                  <a:srgbClr val="002060"/>
                </a:solidFill>
              </a:rPr>
              <a:t>ogled </a:t>
            </a:r>
            <a:r>
              <a:rPr lang="en-US" sz="2400" dirty="0" err="1">
                <a:solidFill>
                  <a:srgbClr val="002060"/>
                </a:solidFill>
              </a:rPr>
              <a:t>sa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prelomima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stranica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i="1" dirty="0">
                <a:solidFill>
                  <a:srgbClr val="FF0000"/>
                </a:solidFill>
              </a:rPr>
              <a:t>Page Break Preview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  <a:r>
              <a:rPr lang="sr-Latn-ME" sz="2400" b="1" dirty="0" smtClean="0">
                <a:solidFill>
                  <a:srgbClr val="FF0000"/>
                </a:solidFill>
              </a:rPr>
              <a:t> </a:t>
            </a:r>
            <a:r>
              <a:rPr lang="sr-Latn-ME" sz="2400" b="1" dirty="0" smtClean="0">
                <a:solidFill>
                  <a:srgbClr val="002060"/>
                </a:solidFill>
              </a:rPr>
              <a:t>- </a:t>
            </a:r>
            <a:r>
              <a:rPr lang="en-US" sz="2400" dirty="0" err="1">
                <a:solidFill>
                  <a:srgbClr val="002060"/>
                </a:solidFill>
              </a:rPr>
              <a:t>sličan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prvom</a:t>
            </a:r>
            <a:r>
              <a:rPr lang="en-US" sz="2400" dirty="0" smtClean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dodaje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prelome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stranica</a:t>
            </a:r>
            <a:r>
              <a:rPr lang="en-US" sz="2400" dirty="0">
                <a:solidFill>
                  <a:srgbClr val="002060"/>
                </a:solidFill>
              </a:rPr>
              <a:t> u </a:t>
            </a:r>
            <a:r>
              <a:rPr lang="en-US" sz="2400" dirty="0" err="1">
                <a:solidFill>
                  <a:srgbClr val="002060"/>
                </a:solidFill>
              </a:rPr>
              <a:t>vidu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isprekidanih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linija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koje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označavaju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kraj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pojedinih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stranica</a:t>
            </a:r>
            <a:r>
              <a:rPr lang="en-US" sz="2400" dirty="0" smtClean="0">
                <a:solidFill>
                  <a:srgbClr val="002060"/>
                </a:solidFill>
              </a:rPr>
              <a:t>.</a:t>
            </a:r>
            <a:endParaRPr lang="sr-Latn-ME" sz="2400" dirty="0" smtClean="0">
              <a:solidFill>
                <a:srgbClr val="002060"/>
              </a:solidFill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sr-Latn-ME" sz="2400" dirty="0" smtClean="0">
              <a:solidFill>
                <a:srgbClr val="002060"/>
              </a:solidFill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sr-Latn-ME" sz="2400" dirty="0" smtClean="0">
                <a:solidFill>
                  <a:srgbClr val="002060"/>
                </a:solidFill>
              </a:rPr>
              <a:t>P</a:t>
            </a:r>
            <a:r>
              <a:rPr lang="en-US" sz="2400" dirty="0" smtClean="0">
                <a:solidFill>
                  <a:srgbClr val="002060"/>
                </a:solidFill>
              </a:rPr>
              <a:t>ogled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tabele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način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kako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će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izgledati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odštampanim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stranicama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i="1" dirty="0">
                <a:solidFill>
                  <a:srgbClr val="FF0000"/>
                </a:solidFill>
              </a:rPr>
              <a:t>Page Layout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  <a:r>
              <a:rPr lang="sr-Latn-ME" sz="2400" dirty="0">
                <a:solidFill>
                  <a:srgbClr val="002060"/>
                </a:solidFill>
              </a:rPr>
              <a:t> </a:t>
            </a:r>
            <a:r>
              <a:rPr lang="sr-Latn-ME" sz="2400" dirty="0" smtClean="0">
                <a:solidFill>
                  <a:srgbClr val="002060"/>
                </a:solidFill>
              </a:rPr>
              <a:t>- 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idealan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prilikom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pripreme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za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štampu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jer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pokazuje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kako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će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tabele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biti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odštampane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stranici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svim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dodatnim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elementima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podešavanja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stranice</a:t>
            </a:r>
            <a:r>
              <a:rPr lang="en-US" sz="2400" dirty="0">
                <a:solidFill>
                  <a:srgbClr val="002060"/>
                </a:solidFill>
              </a:rPr>
              <a:t>. </a:t>
            </a:r>
            <a:endParaRPr lang="sr-Latn-ME" sz="2400" dirty="0" smtClean="0">
              <a:solidFill>
                <a:srgbClr val="002060"/>
              </a:solidFill>
            </a:endParaRPr>
          </a:p>
          <a:p>
            <a:pPr algn="just"/>
            <a:endParaRPr lang="sr-Latn-ME" sz="2400" dirty="0" smtClean="0">
              <a:solidFill>
                <a:srgbClr val="002060"/>
              </a:solidFill>
            </a:endParaRPr>
          </a:p>
          <a:p>
            <a:pPr algn="just"/>
            <a:endParaRPr lang="sr-Latn-ME" sz="2400" dirty="0" smtClean="0">
              <a:solidFill>
                <a:srgbClr val="002060"/>
              </a:solidFill>
            </a:endParaRPr>
          </a:p>
          <a:p>
            <a:pPr algn="just"/>
            <a:r>
              <a:rPr lang="en-US" sz="2400" dirty="0" err="1" smtClean="0">
                <a:solidFill>
                  <a:srgbClr val="002060"/>
                </a:solidFill>
              </a:rPr>
              <a:t>Poglede</a:t>
            </a:r>
            <a:r>
              <a:rPr lang="en-US" sz="2400" dirty="0" smtClean="0">
                <a:solidFill>
                  <a:srgbClr val="002060"/>
                </a:solidFill>
              </a:rPr>
              <a:t> m</a:t>
            </a:r>
            <a:r>
              <a:rPr lang="sr-Latn-ME" sz="2400" dirty="0" smtClean="0">
                <a:solidFill>
                  <a:srgbClr val="002060"/>
                </a:solidFill>
              </a:rPr>
              <a:t>ij</a:t>
            </a:r>
            <a:r>
              <a:rPr lang="en-US" sz="2400" dirty="0" err="1" smtClean="0">
                <a:solidFill>
                  <a:srgbClr val="002060"/>
                </a:solidFill>
              </a:rPr>
              <a:t>enjamo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tako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što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odaberemo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b="1" i="1" dirty="0">
                <a:solidFill>
                  <a:srgbClr val="FF0000"/>
                </a:solidFill>
              </a:rPr>
              <a:t>View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dirty="0" err="1">
                <a:solidFill>
                  <a:srgbClr val="002060"/>
                </a:solidFill>
              </a:rPr>
              <a:t>traku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alata</a:t>
            </a:r>
            <a:r>
              <a:rPr lang="en-US" sz="2400" dirty="0">
                <a:solidFill>
                  <a:srgbClr val="002060"/>
                </a:solidFill>
              </a:rPr>
              <a:t>, a </a:t>
            </a:r>
            <a:r>
              <a:rPr lang="en-US" sz="2400" dirty="0" err="1">
                <a:solidFill>
                  <a:srgbClr val="002060"/>
                </a:solidFill>
              </a:rPr>
              <a:t>zatim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kliknemo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neku</a:t>
            </a:r>
            <a:r>
              <a:rPr lang="en-US" sz="2400" dirty="0">
                <a:solidFill>
                  <a:srgbClr val="002060"/>
                </a:solidFill>
              </a:rPr>
              <a:t> od </a:t>
            </a:r>
            <a:r>
              <a:rPr lang="en-US" sz="2400" dirty="0" err="1">
                <a:solidFill>
                  <a:srgbClr val="002060"/>
                </a:solidFill>
              </a:rPr>
              <a:t>ikonica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njenom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početku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koje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označavaju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različite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poglede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sr-Latn-ME" sz="2400" b="1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75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078" y="755426"/>
            <a:ext cx="53557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>
                <a:solidFill>
                  <a:srgbClr val="002060"/>
                </a:solidFill>
              </a:rPr>
              <a:t>Osim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dirty="0" err="1">
                <a:solidFill>
                  <a:srgbClr val="002060"/>
                </a:solidFill>
              </a:rPr>
              <a:t>pogleda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korisnik</a:t>
            </a:r>
            <a:r>
              <a:rPr lang="en-US" sz="2400" dirty="0">
                <a:solidFill>
                  <a:srgbClr val="002060"/>
                </a:solidFill>
              </a:rPr>
              <a:t> u </a:t>
            </a:r>
            <a:r>
              <a:rPr lang="en-US" sz="2400" b="1" i="1" dirty="0">
                <a:solidFill>
                  <a:srgbClr val="FF0000"/>
                </a:solidFill>
              </a:rPr>
              <a:t>View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dirty="0" err="1">
                <a:solidFill>
                  <a:srgbClr val="002060"/>
                </a:solidFill>
              </a:rPr>
              <a:t>traci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alata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može</a:t>
            </a:r>
            <a:r>
              <a:rPr lang="en-US" sz="2400" dirty="0">
                <a:solidFill>
                  <a:srgbClr val="002060"/>
                </a:solidFill>
              </a:rPr>
              <a:t> da </a:t>
            </a:r>
            <a:r>
              <a:rPr lang="en-US" sz="2400" dirty="0" err="1">
                <a:solidFill>
                  <a:srgbClr val="002060"/>
                </a:solidFill>
              </a:rPr>
              <a:t>pronađe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nekoliko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izbornih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polja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pomoću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kojih</a:t>
            </a:r>
            <a:r>
              <a:rPr lang="en-US" sz="2400" dirty="0">
                <a:solidFill>
                  <a:srgbClr val="002060"/>
                </a:solidFill>
              </a:rPr>
              <a:t> je </a:t>
            </a:r>
            <a:r>
              <a:rPr lang="en-US" sz="2400" dirty="0" err="1">
                <a:solidFill>
                  <a:srgbClr val="002060"/>
                </a:solidFill>
              </a:rPr>
              <a:t>moguće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odrediti</a:t>
            </a:r>
            <a:r>
              <a:rPr lang="en-US" sz="2400" dirty="0">
                <a:solidFill>
                  <a:srgbClr val="002060"/>
                </a:solidFill>
              </a:rPr>
              <a:t> da li </a:t>
            </a:r>
            <a:r>
              <a:rPr lang="en-US" sz="2400" dirty="0" err="1">
                <a:solidFill>
                  <a:srgbClr val="002060"/>
                </a:solidFill>
              </a:rPr>
              <a:t>će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biti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prikazani</a:t>
            </a:r>
            <a:r>
              <a:rPr lang="sr-Latn-ME" sz="2400" dirty="0" smtClean="0">
                <a:solidFill>
                  <a:srgbClr val="002060"/>
                </a:solidFill>
              </a:rPr>
              <a:t>: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lenjir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traka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formulama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zaglavlja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tabele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ili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linije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koje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razdvajaju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ćelije</a:t>
            </a:r>
            <a:r>
              <a:rPr lang="en-US" sz="2400" dirty="0">
                <a:solidFill>
                  <a:srgbClr val="002060"/>
                </a:solidFill>
              </a:rPr>
              <a:t> u </a:t>
            </a:r>
            <a:r>
              <a:rPr lang="en-US" sz="2400" dirty="0" err="1">
                <a:solidFill>
                  <a:srgbClr val="002060"/>
                </a:solidFill>
              </a:rPr>
              <a:t>tabeli</a:t>
            </a:r>
            <a:r>
              <a:rPr lang="en-US" sz="2400" dirty="0">
                <a:solidFill>
                  <a:srgbClr val="002060"/>
                </a:solidFill>
              </a:rPr>
              <a:t>. </a:t>
            </a:r>
            <a:r>
              <a:rPr lang="en-US" sz="2400" dirty="0" err="1">
                <a:solidFill>
                  <a:srgbClr val="002060"/>
                </a:solidFill>
              </a:rPr>
              <a:t>Takođe</a:t>
            </a:r>
            <a:r>
              <a:rPr lang="en-US" sz="2400" dirty="0">
                <a:solidFill>
                  <a:srgbClr val="002060"/>
                </a:solidFill>
              </a:rPr>
              <a:t>, u </a:t>
            </a:r>
            <a:r>
              <a:rPr lang="en-US" sz="2400" dirty="0" err="1">
                <a:solidFill>
                  <a:srgbClr val="002060"/>
                </a:solidFill>
              </a:rPr>
              <a:t>ponudi</a:t>
            </a:r>
            <a:r>
              <a:rPr lang="en-US" sz="2400" dirty="0">
                <a:solidFill>
                  <a:srgbClr val="002060"/>
                </a:solidFill>
              </a:rPr>
              <a:t> je </a:t>
            </a:r>
            <a:r>
              <a:rPr lang="en-US" sz="2400" dirty="0" err="1">
                <a:solidFill>
                  <a:srgbClr val="002060"/>
                </a:solidFill>
              </a:rPr>
              <a:t>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nekoliko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opcija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za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zumiranje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tabele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odnosno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podešavanja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prikaza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8730" y="412820"/>
            <a:ext cx="5630093" cy="5209525"/>
          </a:xfrm>
          <a:prstGeom prst="rect">
            <a:avLst/>
          </a:prstGeom>
        </p:spPr>
      </p:pic>
      <p:sp>
        <p:nvSpPr>
          <p:cNvPr id="6" name="Donut 5"/>
          <p:cNvSpPr/>
          <p:nvPr/>
        </p:nvSpPr>
        <p:spPr>
          <a:xfrm>
            <a:off x="6831874" y="755426"/>
            <a:ext cx="2664823" cy="1476102"/>
          </a:xfrm>
          <a:prstGeom prst="donut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44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078" y="2336072"/>
            <a:ext cx="53557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solidFill>
                  <a:srgbClr val="002060"/>
                </a:solidFill>
              </a:rPr>
              <a:t>Pozicioniranjem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b="1" i="1" dirty="0">
                <a:solidFill>
                  <a:srgbClr val="FF0000"/>
                </a:solidFill>
              </a:rPr>
              <a:t>View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dirty="0" err="1">
                <a:solidFill>
                  <a:srgbClr val="002060"/>
                </a:solidFill>
              </a:rPr>
              <a:t>traku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alata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izborom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opcije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b="1" i="1" dirty="0">
                <a:solidFill>
                  <a:srgbClr val="FF0000"/>
                </a:solidFill>
              </a:rPr>
              <a:t>New Window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dirty="0" err="1">
                <a:solidFill>
                  <a:srgbClr val="002060"/>
                </a:solidFill>
              </a:rPr>
              <a:t>kreiramo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novi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prozor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koji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gleda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radni</a:t>
            </a:r>
            <a:r>
              <a:rPr lang="en-US" sz="2400" dirty="0">
                <a:solidFill>
                  <a:srgbClr val="002060"/>
                </a:solidFill>
              </a:rPr>
              <a:t> list. </a:t>
            </a:r>
            <a:r>
              <a:rPr lang="en-US" sz="2400" dirty="0" err="1">
                <a:solidFill>
                  <a:srgbClr val="002060"/>
                </a:solidFill>
              </a:rPr>
              <a:t>Opcija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b="1" i="1" dirty="0">
                <a:solidFill>
                  <a:srgbClr val="FF0000"/>
                </a:solidFill>
              </a:rPr>
              <a:t>Switch Windows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kada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imamo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više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prozora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omogućava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prebacivanje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jednog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prozora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drugi</a:t>
            </a:r>
            <a:r>
              <a:rPr lang="en-US" sz="2400" dirty="0">
                <a:solidFill>
                  <a:srgbClr val="002060"/>
                </a:solidFill>
              </a:rPr>
              <a:t>, a </a:t>
            </a:r>
            <a:r>
              <a:rPr lang="en-US" sz="2400" dirty="0" err="1">
                <a:solidFill>
                  <a:srgbClr val="002060"/>
                </a:solidFill>
              </a:rPr>
              <a:t>opcijama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b="1" i="1" dirty="0">
                <a:solidFill>
                  <a:srgbClr val="FF0000"/>
                </a:solidFill>
              </a:rPr>
              <a:t>Hide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dirty="0" err="1">
                <a:solidFill>
                  <a:srgbClr val="002060"/>
                </a:solidFill>
              </a:rPr>
              <a:t>ili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b="1" i="1" dirty="0">
                <a:solidFill>
                  <a:srgbClr val="FF0000"/>
                </a:solidFill>
              </a:rPr>
              <a:t>Unhide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dirty="0" err="1">
                <a:solidFill>
                  <a:srgbClr val="002060"/>
                </a:solidFill>
              </a:rPr>
              <a:t>možemo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sakriti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aktivni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prozor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ili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otkriti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neki</a:t>
            </a:r>
            <a:r>
              <a:rPr lang="en-US" sz="2400" dirty="0">
                <a:solidFill>
                  <a:srgbClr val="002060"/>
                </a:solidFill>
              </a:rPr>
              <a:t> od </a:t>
            </a:r>
            <a:r>
              <a:rPr lang="en-US" sz="2400" dirty="0" err="1">
                <a:solidFill>
                  <a:srgbClr val="002060"/>
                </a:solidFill>
              </a:rPr>
              <a:t>skrivenih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prozora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78" y="1308841"/>
            <a:ext cx="5630093" cy="48698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6206" y="339634"/>
            <a:ext cx="111426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solidFill>
                  <a:srgbClr val="002060"/>
                </a:solidFill>
              </a:rPr>
              <a:t>Podatke</a:t>
            </a:r>
            <a:r>
              <a:rPr lang="en-US" sz="2400" dirty="0">
                <a:solidFill>
                  <a:srgbClr val="002060"/>
                </a:solidFill>
              </a:rPr>
              <a:t> u </a:t>
            </a:r>
            <a:r>
              <a:rPr lang="en-US" sz="2400" dirty="0" err="1">
                <a:solidFill>
                  <a:srgbClr val="002060"/>
                </a:solidFill>
              </a:rPr>
              <a:t>radnim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listovima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moguće</a:t>
            </a:r>
            <a:r>
              <a:rPr lang="en-US" sz="2400" dirty="0">
                <a:solidFill>
                  <a:srgbClr val="002060"/>
                </a:solidFill>
              </a:rPr>
              <a:t> je </a:t>
            </a:r>
            <a:r>
              <a:rPr lang="en-US" sz="2400" dirty="0" err="1">
                <a:solidFill>
                  <a:srgbClr val="002060"/>
                </a:solidFill>
              </a:rPr>
              <a:t>gledati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pomoću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više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prozora</a:t>
            </a:r>
            <a:r>
              <a:rPr lang="en-US" sz="2400" dirty="0">
                <a:solidFill>
                  <a:srgbClr val="002060"/>
                </a:solidFill>
              </a:rPr>
              <a:t>. </a:t>
            </a:r>
            <a:r>
              <a:rPr lang="en-US" sz="2400" dirty="0" err="1">
                <a:solidFill>
                  <a:srgbClr val="002060"/>
                </a:solidFill>
              </a:rPr>
              <a:t>Upotreba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više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prozora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omogućava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bolji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uvid</a:t>
            </a:r>
            <a:r>
              <a:rPr lang="en-US" sz="2400" dirty="0">
                <a:solidFill>
                  <a:srgbClr val="002060"/>
                </a:solidFill>
              </a:rPr>
              <a:t> u </a:t>
            </a:r>
            <a:r>
              <a:rPr lang="en-US" sz="2400" dirty="0" err="1">
                <a:solidFill>
                  <a:srgbClr val="002060"/>
                </a:solidFill>
              </a:rPr>
              <a:t>velike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tabele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ili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mogućnost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lakšeg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istovremenog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pregleda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podataka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koji</a:t>
            </a:r>
            <a:r>
              <a:rPr lang="en-US" sz="2400" dirty="0">
                <a:solidFill>
                  <a:srgbClr val="002060"/>
                </a:solidFill>
              </a:rPr>
              <a:t> se </a:t>
            </a:r>
            <a:r>
              <a:rPr lang="en-US" sz="2400" dirty="0" err="1">
                <a:solidFill>
                  <a:srgbClr val="002060"/>
                </a:solidFill>
              </a:rPr>
              <a:t>nalaze</a:t>
            </a:r>
            <a:r>
              <a:rPr lang="en-US" sz="2400" dirty="0">
                <a:solidFill>
                  <a:srgbClr val="002060"/>
                </a:solidFill>
              </a:rPr>
              <a:t> u </a:t>
            </a:r>
            <a:r>
              <a:rPr lang="en-US" sz="2400" dirty="0" err="1">
                <a:solidFill>
                  <a:srgbClr val="002060"/>
                </a:solidFill>
              </a:rPr>
              <a:t>nekoliko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radnih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listova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en-US" sz="2400" dirty="0"/>
          </a:p>
        </p:txBody>
      </p:sp>
      <p:sp>
        <p:nvSpPr>
          <p:cNvPr id="7" name="Right Arrow 6"/>
          <p:cNvSpPr/>
          <p:nvPr/>
        </p:nvSpPr>
        <p:spPr>
          <a:xfrm rot="18841876">
            <a:off x="7997352" y="2671267"/>
            <a:ext cx="1312429" cy="708801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200" b="1" dirty="0" smtClean="0"/>
              <a:t>NEW WINDOWS</a:t>
            </a:r>
            <a:endParaRPr lang="en-US" sz="1200" b="1" dirty="0"/>
          </a:p>
        </p:txBody>
      </p:sp>
      <p:sp>
        <p:nvSpPr>
          <p:cNvPr id="8" name="Right Arrow 7"/>
          <p:cNvSpPr/>
          <p:nvPr/>
        </p:nvSpPr>
        <p:spPr>
          <a:xfrm rot="13778232">
            <a:off x="9736444" y="2462382"/>
            <a:ext cx="1312429" cy="708801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sr-Latn-ME" sz="1200" b="1" dirty="0" smtClean="0"/>
              <a:t>HIDE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405409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7536" y="858965"/>
            <a:ext cx="535577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solidFill>
                  <a:srgbClr val="002060"/>
                </a:solidFill>
              </a:rPr>
              <a:t>Istovremeni</a:t>
            </a:r>
            <a:r>
              <a:rPr lang="en-US" sz="2400" dirty="0">
                <a:solidFill>
                  <a:srgbClr val="002060"/>
                </a:solidFill>
              </a:rPr>
              <a:t> rad </a:t>
            </a:r>
            <a:r>
              <a:rPr lang="en-US" sz="2400" dirty="0" err="1">
                <a:solidFill>
                  <a:srgbClr val="002060"/>
                </a:solidFill>
              </a:rPr>
              <a:t>sa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više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prozora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um</a:t>
            </a:r>
            <a:r>
              <a:rPr lang="sr-Latn-ME" sz="2400" dirty="0" smtClean="0">
                <a:solidFill>
                  <a:srgbClr val="002060"/>
                </a:solidFill>
              </a:rPr>
              <a:t>ij</a:t>
            </a:r>
            <a:r>
              <a:rPr lang="en-US" sz="2400" dirty="0" smtClean="0">
                <a:solidFill>
                  <a:srgbClr val="002060"/>
                </a:solidFill>
              </a:rPr>
              <a:t>e </a:t>
            </a:r>
            <a:r>
              <a:rPr lang="en-US" sz="2400" dirty="0">
                <a:solidFill>
                  <a:srgbClr val="002060"/>
                </a:solidFill>
              </a:rPr>
              <a:t>da </a:t>
            </a:r>
            <a:r>
              <a:rPr lang="en-US" sz="2400" dirty="0" err="1">
                <a:solidFill>
                  <a:srgbClr val="002060"/>
                </a:solidFill>
              </a:rPr>
              <a:t>oteža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prikaz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podataka</a:t>
            </a:r>
            <a:r>
              <a:rPr lang="en-US" sz="2400" dirty="0">
                <a:solidFill>
                  <a:srgbClr val="002060"/>
                </a:solidFill>
              </a:rPr>
              <a:t>, pa se </a:t>
            </a:r>
            <a:r>
              <a:rPr lang="en-US" sz="2400" dirty="0" err="1">
                <a:solidFill>
                  <a:srgbClr val="002060"/>
                </a:solidFill>
              </a:rPr>
              <a:t>prozori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mogu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urediti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izborom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opcije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b="1" i="1" dirty="0">
                <a:solidFill>
                  <a:srgbClr val="FF0000"/>
                </a:solidFill>
              </a:rPr>
              <a:t>Arrange All</a:t>
            </a:r>
            <a:r>
              <a:rPr lang="en-US" sz="2400" dirty="0">
                <a:solidFill>
                  <a:srgbClr val="002060"/>
                </a:solidFill>
              </a:rPr>
              <a:t>. </a:t>
            </a:r>
            <a:r>
              <a:rPr lang="en-US" sz="2400" dirty="0" err="1">
                <a:solidFill>
                  <a:srgbClr val="002060"/>
                </a:solidFill>
              </a:rPr>
              <a:t>Nakon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aktiviranja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ove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opcije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otvoriće</a:t>
            </a:r>
            <a:r>
              <a:rPr lang="en-US" sz="2400" dirty="0">
                <a:solidFill>
                  <a:srgbClr val="002060"/>
                </a:solidFill>
              </a:rPr>
              <a:t> se </a:t>
            </a:r>
            <a:r>
              <a:rPr lang="en-US" sz="2400" dirty="0" err="1">
                <a:solidFill>
                  <a:srgbClr val="002060"/>
                </a:solidFill>
              </a:rPr>
              <a:t>dijalog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prozor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koji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nam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nudi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nekoliko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načina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uređenja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prozora</a:t>
            </a:r>
            <a:r>
              <a:rPr lang="en-US" sz="2400" dirty="0">
                <a:solidFill>
                  <a:srgbClr val="002060"/>
                </a:solidFill>
              </a:rPr>
              <a:t>: </a:t>
            </a:r>
            <a:r>
              <a:rPr lang="en-US" sz="2400" dirty="0" err="1">
                <a:solidFill>
                  <a:srgbClr val="002060"/>
                </a:solidFill>
              </a:rPr>
              <a:t>kao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kartice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horizontalno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vertikalno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ili</a:t>
            </a:r>
            <a:r>
              <a:rPr lang="en-US" sz="2400" dirty="0">
                <a:solidFill>
                  <a:srgbClr val="002060"/>
                </a:solidFill>
              </a:rPr>
              <a:t> u </a:t>
            </a:r>
            <a:r>
              <a:rPr lang="en-US" sz="2400" dirty="0" err="1">
                <a:solidFill>
                  <a:srgbClr val="002060"/>
                </a:solidFill>
              </a:rPr>
              <a:t>kaskadama</a:t>
            </a:r>
            <a:r>
              <a:rPr lang="en-US" sz="2400" dirty="0">
                <a:solidFill>
                  <a:srgbClr val="002060"/>
                </a:solidFill>
              </a:rPr>
              <a:t>. </a:t>
            </a:r>
            <a:r>
              <a:rPr lang="en-US" sz="2400" dirty="0" err="1">
                <a:solidFill>
                  <a:srgbClr val="002060"/>
                </a:solidFill>
              </a:rPr>
              <a:t>Takođe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možemo</a:t>
            </a:r>
            <a:r>
              <a:rPr lang="en-US" sz="2400" dirty="0">
                <a:solidFill>
                  <a:srgbClr val="002060"/>
                </a:solidFill>
              </a:rPr>
              <a:t> da </a:t>
            </a:r>
            <a:r>
              <a:rPr lang="en-US" sz="2400" dirty="0" err="1">
                <a:solidFill>
                  <a:srgbClr val="002060"/>
                </a:solidFill>
              </a:rPr>
              <a:t>odaberemo</a:t>
            </a:r>
            <a:r>
              <a:rPr lang="en-US" sz="2400" dirty="0">
                <a:solidFill>
                  <a:srgbClr val="002060"/>
                </a:solidFill>
              </a:rPr>
              <a:t> da li </a:t>
            </a:r>
            <a:r>
              <a:rPr lang="en-US" sz="2400" dirty="0" err="1">
                <a:solidFill>
                  <a:srgbClr val="002060"/>
                </a:solidFill>
              </a:rPr>
              <a:t>uređujemo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prozore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samo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za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aktivnu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radnu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svesku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ili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sve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prozore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koji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su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trenutno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otvoreni</a:t>
            </a:r>
            <a:r>
              <a:rPr lang="en-US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933" y="295967"/>
            <a:ext cx="5630093" cy="486989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 rot="18841876">
            <a:off x="8060224" y="1570444"/>
            <a:ext cx="1312429" cy="708801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1200" b="1" dirty="0" smtClean="0"/>
              <a:t>ARRANGE ALL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r="40738" b="32836"/>
          <a:stretch/>
        </p:blipFill>
        <p:spPr>
          <a:xfrm>
            <a:off x="6524829" y="2814041"/>
            <a:ext cx="5547073" cy="353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39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slika za exc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47" y="1256938"/>
            <a:ext cx="4651556" cy="465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50377" y="1256938"/>
            <a:ext cx="7067006" cy="4651556"/>
          </a:xfrm>
          <a:prstGeom prst="rect">
            <a:avLst/>
          </a:prstGeom>
          <a:solidFill>
            <a:srgbClr val="207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983480" y="2844052"/>
            <a:ext cx="640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6000" dirty="0" smtClean="0">
                <a:solidFill>
                  <a:schemeClr val="bg1"/>
                </a:solidFill>
                <a:latin typeface="Impact" panose="020B0806030902050204" pitchFamily="34" charset="0"/>
              </a:rPr>
              <a:t>HVALA NA PAŽNJI !</a:t>
            </a:r>
            <a:endParaRPr lang="en-US" sz="6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72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163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Bradley Hand ITC</vt:lpstr>
      <vt:lpstr>Calibri</vt:lpstr>
      <vt:lpstr>Calibri Light</vt:lpstr>
      <vt:lpstr>Impact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23</cp:revision>
  <dcterms:created xsi:type="dcterms:W3CDTF">2020-01-12T17:46:46Z</dcterms:created>
  <dcterms:modified xsi:type="dcterms:W3CDTF">2020-02-02T13:18:30Z</dcterms:modified>
</cp:coreProperties>
</file>