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117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65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68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410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1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791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24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3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770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1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29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396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8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7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9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8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1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5474647-9201-4B6B-99B1-A40E85946D78}" type="datetimeFigureOut">
              <a:rPr lang="en-US" smtClean="0"/>
              <a:t>18-Mar-2021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7D0C0BC-CFF5-4B27-8CC3-7CEE8EE2A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66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  <p:sldLayoutId id="21474838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9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0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/>
              <a:t>PIRAMIDA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/>
              <a:t>POVRŠINA I ZAPREMINA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666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7797" y="627797"/>
            <a:ext cx="92352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/>
              <a:t>3. Naći površinu i zapreminu tetraedra ivice a=4 cm.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80442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28048" y="545910"/>
                <a:ext cx="9805601" cy="994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/>
                  <a:t>4. Odrediti zapreminu pravilne trostrane piramide čija je osnovna ivica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=3</m:t>
                    </m:r>
                    <m:rad>
                      <m:radPr>
                        <m:degHide m:val="on"/>
                        <m:ctrlPr>
                          <a:rPr lang="sr-Latn-ME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sr-Latn-ME" sz="2800" dirty="0"/>
                  <a:t>, a bočna ivica je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=5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𝑐𝑚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048" y="545910"/>
                <a:ext cx="9805601" cy="994631"/>
              </a:xfrm>
              <a:prstGeom prst="rect">
                <a:avLst/>
              </a:prstGeom>
              <a:blipFill rotWithShape="0">
                <a:blip r:embed="rId2"/>
                <a:stretch>
                  <a:fillRect l="-1243" t="-6748" r="-1616" b="-165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0246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50375" y="518615"/>
                <a:ext cx="10126639" cy="994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/>
                  <a:t>5. Izračunati zapreminu pravilne šestostrane piramide ako je osnovna ivica dužine 4cm, a površina iznosi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60</m:t>
                    </m:r>
                    <m:rad>
                      <m:radPr>
                        <m:degHide m:val="on"/>
                        <m:ctrlPr>
                          <a:rPr lang="sr-Latn-ME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sr-Latn-ME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75" y="518615"/>
                <a:ext cx="10126639" cy="994631"/>
              </a:xfrm>
              <a:prstGeom prst="rect">
                <a:avLst/>
              </a:prstGeom>
              <a:blipFill rotWithShape="0">
                <a:blip r:embed="rId2"/>
                <a:stretch>
                  <a:fillRect l="-1264" t="-6135" r="-1505" b="-165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656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8867" y="1110840"/>
            <a:ext cx="10454184" cy="86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4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poliedar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ograni</a:t>
            </a: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čen mnogouglom (osnova/baza piramide), i trouglovima koji imaju zajedničko tjeme (bočne strane piramide). </a:t>
            </a:r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20994" t="39665" r="4167" b="12084"/>
          <a:stretch/>
        </p:blipFill>
        <p:spPr bwMode="auto">
          <a:xfrm>
            <a:off x="6045959" y="1976013"/>
            <a:ext cx="6005014" cy="464534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Rectangle 3"/>
          <p:cNvSpPr/>
          <p:nvPr/>
        </p:nvSpPr>
        <p:spPr>
          <a:xfrm>
            <a:off x="818867" y="2330096"/>
            <a:ext cx="4899545" cy="4436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Zajedničko tjeme bočnih strana nazivamo  </a:t>
            </a:r>
            <a:r>
              <a:rPr lang="sr-Latn-ME" sz="2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tjeme (vrh) piramide</a:t>
            </a: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sr-Latn-M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Ivice koje se sastaju  u tjemenu piramide nazivaju se </a:t>
            </a:r>
            <a:r>
              <a:rPr lang="sr-Latn-ME" sz="2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bočnim ivicama</a:t>
            </a: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sr-Latn-M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sz="2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Visina piramide </a:t>
            </a: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rastojanje tjemena piramide od ravni osnove piramide. </a:t>
            </a:r>
          </a:p>
        </p:txBody>
      </p:sp>
    </p:spTree>
    <p:extLst>
      <p:ext uri="{BB962C8B-B14F-4D97-AF65-F5344CB8AC3E}">
        <p14:creationId xmlns:p14="http://schemas.microsoft.com/office/powerpoint/2010/main" val="425867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9073" y="1238276"/>
            <a:ext cx="9862784" cy="5242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Piramidu nazivamo </a:t>
            </a:r>
            <a:r>
              <a:rPr lang="sr-Latn-ME" sz="2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n-tostranom</a:t>
            </a: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ako se u njenoj osnovi nalazi </a:t>
            </a:r>
            <a:r>
              <a:rPr lang="sr-Latn-ME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-tougao.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sr-Latn-M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Piramidu nazivamo </a:t>
            </a:r>
            <a:r>
              <a:rPr lang="sr-Latn-ME" sz="2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pravilnom</a:t>
            </a: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ako je u njenoj osnovi pravilan mnogougao, a podnožje visine se poklapa sa centrom mnogougla u osnovi piramide.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sr-Latn-M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sz="2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Osa</a:t>
            </a: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pravilne piramide je prava koja sadrži visinu.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sr-Latn-M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Kod pravilne piramide bočne ivice su jednake, što znači da su bočne strane podudarni trouglovi.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sr-Latn-M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Visina bočne strane piramide se naziva </a:t>
            </a:r>
            <a:r>
              <a:rPr lang="sr-Latn-ME" sz="2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apotema</a:t>
            </a:r>
            <a:r>
              <a:rPr lang="sr-Latn-M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2676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3458" y="2440687"/>
            <a:ext cx="607102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4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Površina</a:t>
            </a:r>
            <a:r>
              <a:rPr lang="sr-Latn-ME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piramide se računa po formuli:     </a:t>
            </a:r>
            <a:r>
              <a:rPr lang="sr-Latn-ME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r>
              <a:rPr lang="sr-Latn-ME" sz="32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		P=B+M</a:t>
            </a:r>
            <a:r>
              <a:rPr lang="sr-Latn-ME" dirty="0">
                <a:latin typeface="Calibri" panose="020F0502020204030204" pitchFamily="34" charset="0"/>
                <a:cs typeface="Times New Roman" panose="02020603050405020304" pitchFamily="18" charset="0"/>
              </a:rPr>
              <a:t>,  </a:t>
            </a:r>
          </a:p>
          <a:p>
            <a:r>
              <a:rPr lang="sr-Latn-ME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gdje  je </a:t>
            </a:r>
            <a:r>
              <a:rPr lang="sr-Latn-ME" sz="2400" b="1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sr-Latn-ME" sz="2400" dirty="0">
                <a:latin typeface="Calibri" panose="020F0502020204030204" pitchFamily="34" charset="0"/>
                <a:cs typeface="Calibri" panose="020F0502020204030204" pitchFamily="34" charset="0"/>
              </a:rPr>
              <a:t>-površina osnove;  </a:t>
            </a:r>
            <a:r>
              <a:rPr lang="sr-Latn-ME" sz="2400" b="1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sr-Latn-ME" sz="2400" dirty="0">
                <a:latin typeface="Calibri" panose="020F0502020204030204" pitchFamily="34" charset="0"/>
                <a:cs typeface="Calibri" panose="020F0502020204030204" pitchFamily="34" charset="0"/>
              </a:rPr>
              <a:t>-površina omotača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73457" y="4298986"/>
                <a:ext cx="5663821" cy="1911677"/>
              </a:xfrm>
              <a:prstGeom prst="rect">
                <a:avLst/>
              </a:prstGeom>
              <a:ln w="76200">
                <a:solidFill>
                  <a:schemeClr val="accent1">
                    <a:lumMod val="7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sr-Latn-ME" sz="2400" b="1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Zapremina</a:t>
                </a:r>
                <a:r>
                  <a:rPr lang="sr-Latn-ME" sz="2400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 piramide se računa po formuli:</a:t>
                </a:r>
                <a:r>
                  <a:rPr lang="sr-Latn-ME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			</a:t>
                </a:r>
                <a:r>
                  <a:rPr lang="sr-Latn-ME" sz="3200" b="1" i="1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V=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ME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sr-Latn-ME" sz="3200" b="1" i="1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BH</a:t>
                </a:r>
              </a:p>
              <a:p>
                <a:r>
                  <a:rPr lang="sr-Latn-ME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gdje je </a:t>
                </a:r>
                <a:r>
                  <a:rPr lang="sr-Latn-ME" sz="24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B</a:t>
                </a:r>
                <a:r>
                  <a:rPr lang="sr-Latn-ME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-površina osnove;  </a:t>
                </a:r>
                <a:r>
                  <a:rPr lang="sr-Latn-ME" sz="24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H</a:t>
                </a:r>
                <a:r>
                  <a:rPr lang="sr-Latn-ME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-visina piramide</a:t>
                </a:r>
                <a:endParaRPr lang="en-US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457" y="4298986"/>
                <a:ext cx="5663821" cy="1911677"/>
              </a:xfrm>
              <a:prstGeom prst="rect">
                <a:avLst/>
              </a:prstGeom>
              <a:blipFill rotWithShape="0">
                <a:blip r:embed="rId2"/>
                <a:stretch>
                  <a:fillRect l="-955" t="-612" b="-3670"/>
                </a:stretch>
              </a:blipFill>
              <a:ln w="76200">
                <a:solidFill>
                  <a:schemeClr val="accent1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2751560" y="1013275"/>
            <a:ext cx="65512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Površina i zapremina piramide </a:t>
            </a:r>
            <a:endParaRPr lang="en-US" sz="4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3456" y="2440686"/>
            <a:ext cx="5145207" cy="1692771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/>
          <p:nvPr/>
        </p:nvPicPr>
        <p:blipFill rotWithShape="1">
          <a:blip r:embed="rId3"/>
          <a:srcRect l="62821" t="831" r="7371" b="20199"/>
          <a:stretch/>
        </p:blipFill>
        <p:spPr bwMode="auto">
          <a:xfrm>
            <a:off x="7598531" y="2440687"/>
            <a:ext cx="3060370" cy="418365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Rectangle 6"/>
          <p:cNvSpPr/>
          <p:nvPr/>
        </p:nvSpPr>
        <p:spPr>
          <a:xfrm>
            <a:off x="7271505" y="2071354"/>
            <a:ext cx="41805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sz="24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Bočna strana pravilne piramide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218097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67406" y="573339"/>
            <a:ext cx="4404347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Pravilna</a:t>
            </a:r>
            <a:r>
              <a:rPr lang="en-US" sz="28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trostrana</a:t>
            </a:r>
            <a:r>
              <a:rPr lang="en-US" sz="28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</a:t>
            </a:r>
            <a:r>
              <a:rPr lang="en-US" sz="28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b="1" i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7797" y="5950424"/>
            <a:ext cx="2292824" cy="69603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121624" y="5336275"/>
            <a:ext cx="2101755" cy="9621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/>
          <p:cNvPicPr/>
          <p:nvPr/>
        </p:nvPicPr>
        <p:blipFill rotWithShape="1">
          <a:blip r:embed="rId2"/>
          <a:srcRect l="33974" t="12772" r="29648" b="4885"/>
          <a:stretch/>
        </p:blipFill>
        <p:spPr bwMode="auto">
          <a:xfrm>
            <a:off x="382137" y="980375"/>
            <a:ext cx="5841241" cy="56660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121624" y="5336275"/>
            <a:ext cx="2101754" cy="9621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7797" y="5773003"/>
            <a:ext cx="2470245" cy="87345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6730BF6-098A-400A-8A3D-BD3902D486ED}"/>
              </a:ext>
            </a:extLst>
          </p:cNvPr>
          <p:cNvGrpSpPr/>
          <p:nvPr/>
        </p:nvGrpSpPr>
        <p:grpSpPr>
          <a:xfrm>
            <a:off x="7013028" y="1561999"/>
            <a:ext cx="4123544" cy="4537482"/>
            <a:chOff x="7013028" y="1561999"/>
            <a:chExt cx="4123544" cy="4537482"/>
          </a:xfrm>
        </p:grpSpPr>
        <p:pic>
          <p:nvPicPr>
            <p:cNvPr id="6" name="Picture 5"/>
            <p:cNvPicPr/>
            <p:nvPr/>
          </p:nvPicPr>
          <p:blipFill rotWithShape="1">
            <a:blip r:embed="rId3"/>
            <a:srcRect l="36859" t="1663" r="10417" b="24979"/>
            <a:stretch/>
          </p:blipFill>
          <p:spPr bwMode="auto">
            <a:xfrm>
              <a:off x="7013028" y="1561999"/>
              <a:ext cx="4123544" cy="4502837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78762FE8-6E0C-43C9-BA2F-2C3A2FD1CEF9}"/>
                    </a:ext>
                  </a:extLst>
                </p:cNvPr>
                <p:cNvSpPr txBox="1"/>
                <p:nvPr/>
              </p:nvSpPr>
              <p:spPr>
                <a:xfrm>
                  <a:off x="9827753" y="5374273"/>
                  <a:ext cx="467172" cy="707886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  <m:sup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oMath>
                    </m:oMathPara>
                  </a14:m>
                  <a:endParaRPr lang="en-US" sz="4000" dirty="0"/>
                </a:p>
              </p:txBody>
            </p:sp>
          </mc:Choice>
          <mc:Fallback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78762FE8-6E0C-43C9-BA2F-2C3A2FD1CEF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27753" y="5374273"/>
                  <a:ext cx="467172" cy="707886"/>
                </a:xfrm>
                <a:prstGeom prst="rect">
                  <a:avLst/>
                </a:prstGeom>
                <a:blipFill>
                  <a:blip r:embed="rId4"/>
                  <a:stretch>
                    <a:fillRect r="-155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4455C37B-0FDE-4998-AFD9-D6C0ED37DCC4}"/>
                    </a:ext>
                  </a:extLst>
                </p:cNvPr>
                <p:cNvSpPr txBox="1"/>
                <p:nvPr/>
              </p:nvSpPr>
              <p:spPr>
                <a:xfrm>
                  <a:off x="7690285" y="5391595"/>
                  <a:ext cx="467172" cy="707886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sub>
                          <m:sup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oMath>
                    </m:oMathPara>
                  </a14:m>
                  <a:endParaRPr lang="en-US" sz="4000" dirty="0"/>
                </a:p>
              </p:txBody>
            </p:sp>
          </mc:Choice>
          <mc:Fallback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4455C37B-0FDE-4998-AFD9-D6C0ED37DCC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0285" y="5391595"/>
                  <a:ext cx="467172" cy="707886"/>
                </a:xfrm>
                <a:prstGeom prst="rect">
                  <a:avLst/>
                </a:prstGeom>
                <a:blipFill>
                  <a:blip r:embed="rId5"/>
                  <a:stretch>
                    <a:fillRect r="-157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909856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367406" y="573339"/>
            <a:ext cx="5079147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Pravilna</a:t>
            </a:r>
            <a:r>
              <a:rPr lang="en-US" sz="28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sz="28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četvoro</a:t>
            </a:r>
            <a:r>
              <a:rPr lang="en-US" sz="28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strana</a:t>
            </a:r>
            <a:r>
              <a:rPr lang="en-US" sz="28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</a:t>
            </a:r>
            <a:r>
              <a:rPr lang="en-US" sz="28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b="1" i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9280477" y="3057099"/>
                <a:ext cx="1893852" cy="901785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0477" y="3057099"/>
                <a:ext cx="1893852" cy="9017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4EEA6508-F889-4127-AEFE-D0F938540AAE}"/>
              </a:ext>
            </a:extLst>
          </p:cNvPr>
          <p:cNvGrpSpPr/>
          <p:nvPr/>
        </p:nvGrpSpPr>
        <p:grpSpPr>
          <a:xfrm>
            <a:off x="737119" y="1465389"/>
            <a:ext cx="5854747" cy="4790791"/>
            <a:chOff x="737119" y="1465389"/>
            <a:chExt cx="5854747" cy="4790791"/>
          </a:xfrm>
        </p:grpSpPr>
        <p:pic>
          <p:nvPicPr>
            <p:cNvPr id="7" name="Picture 6"/>
            <p:cNvPicPr/>
            <p:nvPr/>
          </p:nvPicPr>
          <p:blipFill rotWithShape="1">
            <a:blip r:embed="rId3"/>
            <a:srcRect l="23718" t="24530" r="8013" b="18797"/>
            <a:stretch/>
          </p:blipFill>
          <p:spPr bwMode="auto">
            <a:xfrm>
              <a:off x="737119" y="1465389"/>
              <a:ext cx="5854747" cy="4790791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3A0FDAB7-B11C-46EE-8D82-38DC292EB5D0}"/>
                    </a:ext>
                  </a:extLst>
                </p:cNvPr>
                <p:cNvSpPr txBox="1"/>
                <p:nvPr/>
              </p:nvSpPr>
              <p:spPr>
                <a:xfrm>
                  <a:off x="1575582" y="5548294"/>
                  <a:ext cx="675249" cy="707886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</m:oMath>
                    </m:oMathPara>
                  </a14:m>
                  <a:endParaRPr lang="en-US" sz="4000" dirty="0"/>
                </a:p>
              </p:txBody>
            </p:sp>
          </mc:Choice>
          <mc:Fallback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3A0FDAB7-B11C-46EE-8D82-38DC292EB5D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75582" y="5548294"/>
                  <a:ext cx="675249" cy="707886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8AC7A60B-9B0B-4F22-8CFD-40CB7BC3EBC2}"/>
                    </a:ext>
                  </a:extLst>
                </p:cNvPr>
                <p:cNvSpPr txBox="1"/>
                <p:nvPr/>
              </p:nvSpPr>
              <p:spPr>
                <a:xfrm>
                  <a:off x="4794739" y="5548294"/>
                  <a:ext cx="675249" cy="707886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sub>
                        </m:sSub>
                      </m:oMath>
                    </m:oMathPara>
                  </a14:m>
                  <a:endParaRPr lang="en-US" sz="4000" dirty="0"/>
                </a:p>
              </p:txBody>
            </p:sp>
          </mc:Choice>
          <mc:Fallback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8AC7A60B-9B0B-4F22-8CFD-40CB7BC3EBC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94739" y="5548294"/>
                  <a:ext cx="675249" cy="70788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6228524" y="2507355"/>
                <a:ext cx="2125262" cy="791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+4</m:t>
                      </m:r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𝑎h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sr-Latn-ME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4" y="2507355"/>
                <a:ext cx="2125262" cy="79117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28524" y="3629951"/>
                <a:ext cx="2073966" cy="461665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𝑎h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4" y="3629951"/>
                <a:ext cx="2073966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839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67406" y="573339"/>
            <a:ext cx="4728089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Pravilna</a:t>
            </a:r>
            <a:r>
              <a:rPr lang="en-US" sz="28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sz="28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šesto</a:t>
            </a:r>
            <a:r>
              <a:rPr lang="en-US" sz="28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strana</a:t>
            </a:r>
            <a:r>
              <a:rPr lang="en-US" sz="28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</a:t>
            </a:r>
            <a:r>
              <a:rPr lang="en-US" sz="28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b="1" i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66328" y="3521121"/>
            <a:ext cx="1187356" cy="64144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22878" y="3521121"/>
            <a:ext cx="1937982" cy="7506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76784" y="3125337"/>
            <a:ext cx="2016338" cy="7710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376012" y="3111690"/>
            <a:ext cx="1639496" cy="78474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6FCCA3F-70DF-4401-B896-537F7B4A309B}"/>
              </a:ext>
            </a:extLst>
          </p:cNvPr>
          <p:cNvGrpSpPr/>
          <p:nvPr/>
        </p:nvGrpSpPr>
        <p:grpSpPr>
          <a:xfrm>
            <a:off x="518615" y="980374"/>
            <a:ext cx="10781731" cy="5434074"/>
            <a:chOff x="518615" y="980374"/>
            <a:chExt cx="10781731" cy="5434074"/>
          </a:xfrm>
        </p:grpSpPr>
        <p:pic>
          <p:nvPicPr>
            <p:cNvPr id="6" name="Picture 5"/>
            <p:cNvPicPr/>
            <p:nvPr/>
          </p:nvPicPr>
          <p:blipFill rotWithShape="1">
            <a:blip r:embed="rId2"/>
            <a:srcRect l="8654" t="18085" r="24519" b="16038"/>
            <a:stretch/>
          </p:blipFill>
          <p:spPr bwMode="auto">
            <a:xfrm>
              <a:off x="518615" y="980374"/>
              <a:ext cx="10781731" cy="5434074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013001F5-66C0-44A9-9C5F-2F47FFA27675}"/>
                    </a:ext>
                  </a:extLst>
                </p:cNvPr>
                <p:cNvSpPr txBox="1"/>
                <p:nvPr/>
              </p:nvSpPr>
              <p:spPr>
                <a:xfrm>
                  <a:off x="1344934" y="5616016"/>
                  <a:ext cx="360000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  <m:sup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oMath>
                    </m:oMathPara>
                  </a14:m>
                  <a:endParaRPr lang="en-US" sz="2800" dirty="0"/>
                </a:p>
              </p:txBody>
            </p:sp>
          </mc:Choice>
          <mc:Fallback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013001F5-66C0-44A9-9C5F-2F47FFA2767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44934" y="5616016"/>
                  <a:ext cx="360000" cy="523220"/>
                </a:xfrm>
                <a:prstGeom prst="rect">
                  <a:avLst/>
                </a:prstGeom>
                <a:blipFill>
                  <a:blip r:embed="rId3"/>
                  <a:stretch>
                    <a:fillRect r="-1355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5C47022F-E8EF-44C2-81B0-E9E60D2B761E}"/>
                    </a:ext>
                  </a:extLst>
                </p:cNvPr>
                <p:cNvSpPr txBox="1"/>
                <p:nvPr/>
              </p:nvSpPr>
              <p:spPr>
                <a:xfrm>
                  <a:off x="3621556" y="5694448"/>
                  <a:ext cx="900000" cy="72000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sub>
                          <m:sup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oMath>
                    </m:oMathPara>
                  </a14:m>
                  <a:endParaRPr lang="en-US" sz="2800" dirty="0"/>
                </a:p>
              </p:txBody>
            </p:sp>
          </mc:Choice>
          <mc:Fallback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5C47022F-E8EF-44C2-81B0-E9E60D2B76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1556" y="5694448"/>
                  <a:ext cx="900000" cy="72000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412F499C-CA47-48ED-A2A3-CC997CBB0C6A}"/>
              </a:ext>
            </a:extLst>
          </p:cNvPr>
          <p:cNvSpPr txBox="1"/>
          <p:nvPr/>
        </p:nvSpPr>
        <p:spPr>
          <a:xfrm>
            <a:off x="6076784" y="3111690"/>
            <a:ext cx="2057282" cy="88353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664DA44-9E75-4DC6-8128-53848F95C3D0}"/>
              </a:ext>
            </a:extLst>
          </p:cNvPr>
          <p:cNvSpPr txBox="1"/>
          <p:nvPr/>
        </p:nvSpPr>
        <p:spPr>
          <a:xfrm>
            <a:off x="9167119" y="3079353"/>
            <a:ext cx="2057282" cy="88353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642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8614" y="436728"/>
            <a:ext cx="103416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b="1" dirty="0"/>
              <a:t>Zadaci:</a:t>
            </a:r>
          </a:p>
          <a:p>
            <a:pPr marL="342900" indent="-342900">
              <a:buAutoNum type="arabicPeriod"/>
            </a:pPr>
            <a:r>
              <a:rPr lang="sr-Latn-ME" sz="2800" dirty="0"/>
              <a:t>Ivica osnove pravilne četvorostrane je 12 cm i jednaka je apotemi. Naći površinu i zapreminu piramide.</a:t>
            </a:r>
          </a:p>
        </p:txBody>
      </p:sp>
    </p:spTree>
    <p:extLst>
      <p:ext uri="{BB962C8B-B14F-4D97-AF65-F5344CB8AC3E}">
        <p14:creationId xmlns:p14="http://schemas.microsoft.com/office/powerpoint/2010/main" val="126851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1445" y="777922"/>
            <a:ext cx="101625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dirty="0"/>
              <a:t>2. Visina pravilne četvorostrane piramide je 12 cm, a ivica osnove 10 cm. Izračunati površinu i zapreminu piramide.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72714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335</TotalTime>
  <Words>318</Words>
  <Application>Microsoft Office PowerPoint</Application>
  <PresentationFormat>Widescreen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Century Gothic</vt:lpstr>
      <vt:lpstr>Wingdings</vt:lpstr>
      <vt:lpstr>Wingdings 3</vt:lpstr>
      <vt:lpstr>Ion Boardroom</vt:lpstr>
      <vt:lpstr>PIRAMIDA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PIRAMIDA</dc:title>
  <dc:creator>Korisnik</dc:creator>
  <cp:lastModifiedBy>Scekic Jelena</cp:lastModifiedBy>
  <cp:revision>27</cp:revision>
  <dcterms:created xsi:type="dcterms:W3CDTF">2017-11-16T14:24:40Z</dcterms:created>
  <dcterms:modified xsi:type="dcterms:W3CDTF">2021-03-18T21:52:02Z</dcterms:modified>
</cp:coreProperties>
</file>