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256" r:id="rId2"/>
    <p:sldId id="257" r:id="rId3"/>
    <p:sldId id="258" r:id="rId4"/>
    <p:sldId id="268" r:id="rId5"/>
    <p:sldId id="269" r:id="rId6"/>
    <p:sldId id="270" r:id="rId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8" d="100"/>
          <a:sy n="68" d="100"/>
        </p:scale>
        <p:origin x="-141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E7F2ACA-0118-4B39-A885-6EA63B27054B}" type="datetimeFigureOut">
              <a:rPr lang="en-US" smtClean="0"/>
              <a:pPr/>
              <a:t>9/26/2020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893F43A-B802-48AD-BB4A-A7FB859590FF}"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893F43A-B802-48AD-BB4A-A7FB859590FF}" type="slidenum">
              <a:rPr lang="en-US" smtClean="0"/>
              <a:pPr/>
              <a:t>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DBF9476-3F27-4519-A216-2B65C76696E4}" type="datetimeFigureOut">
              <a:rPr lang="en-US" smtClean="0"/>
              <a:pPr/>
              <a:t>9/26/2020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688FC7-AE45-4F6C-A85E-5E924DB65EB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DBF9476-3F27-4519-A216-2B65C76696E4}" type="datetimeFigureOut">
              <a:rPr lang="en-US" smtClean="0"/>
              <a:pPr/>
              <a:t>9/26/2020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688FC7-AE45-4F6C-A85E-5E924DB65EB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DBF9476-3F27-4519-A216-2B65C76696E4}" type="datetimeFigureOut">
              <a:rPr lang="en-US" smtClean="0"/>
              <a:pPr/>
              <a:t>9/26/2020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688FC7-AE45-4F6C-A85E-5E924DB65EB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DBF9476-3F27-4519-A216-2B65C76696E4}" type="datetimeFigureOut">
              <a:rPr lang="en-US" smtClean="0"/>
              <a:pPr/>
              <a:t>9/26/2020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688FC7-AE45-4F6C-A85E-5E924DB65EB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DBF9476-3F27-4519-A216-2B65C76696E4}" type="datetimeFigureOut">
              <a:rPr lang="en-US" smtClean="0"/>
              <a:pPr/>
              <a:t>9/26/2020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688FC7-AE45-4F6C-A85E-5E924DB65EB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DBF9476-3F27-4519-A216-2B65C76696E4}" type="datetimeFigureOut">
              <a:rPr lang="en-US" smtClean="0"/>
              <a:pPr/>
              <a:t>9/26/2020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688FC7-AE45-4F6C-A85E-5E924DB65EB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DBF9476-3F27-4519-A216-2B65C76696E4}" type="datetimeFigureOut">
              <a:rPr lang="en-US" smtClean="0"/>
              <a:pPr/>
              <a:t>9/26/2020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688FC7-AE45-4F6C-A85E-5E924DB65EB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DBF9476-3F27-4519-A216-2B65C76696E4}" type="datetimeFigureOut">
              <a:rPr lang="en-US" smtClean="0"/>
              <a:pPr/>
              <a:t>9/26/2020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688FC7-AE45-4F6C-A85E-5E924DB65EB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DBF9476-3F27-4519-A216-2B65C76696E4}" type="datetimeFigureOut">
              <a:rPr lang="en-US" smtClean="0"/>
              <a:pPr/>
              <a:t>9/26/2020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688FC7-AE45-4F6C-A85E-5E924DB65EB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DBF9476-3F27-4519-A216-2B65C76696E4}" type="datetimeFigureOut">
              <a:rPr lang="en-US" smtClean="0"/>
              <a:pPr/>
              <a:t>9/26/2020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688FC7-AE45-4F6C-A85E-5E924DB65EB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DBF9476-3F27-4519-A216-2B65C76696E4}" type="datetimeFigureOut">
              <a:rPr lang="en-US" smtClean="0"/>
              <a:pPr/>
              <a:t>9/26/2020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688FC7-AE45-4F6C-A85E-5E924DB65EB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BF9476-3F27-4519-A216-2B65C76696E4}" type="datetimeFigureOut">
              <a:rPr lang="en-US" smtClean="0"/>
              <a:pPr/>
              <a:t>9/26/2020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688FC7-AE45-4F6C-A85E-5E924DB65EB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sr-Latn-ME" dirty="0" smtClean="0"/>
              <a:t/>
            </a:r>
            <a:br>
              <a:rPr lang="sr-Latn-ME" dirty="0" smtClean="0"/>
            </a:br>
            <a:r>
              <a:rPr lang="sr-Latn-ME" dirty="0"/>
              <a:t/>
            </a:r>
            <a:br>
              <a:rPr lang="sr-Latn-ME" dirty="0"/>
            </a:br>
            <a:r>
              <a:rPr lang="sr-Latn-ME" dirty="0" smtClean="0"/>
              <a:t>Grade: </a:t>
            </a:r>
            <a:r>
              <a:rPr lang="sr-Latn-ME" dirty="0" smtClean="0"/>
              <a:t>2</a:t>
            </a:r>
            <a:br>
              <a:rPr lang="sr-Latn-ME" dirty="0" smtClean="0"/>
            </a:br>
            <a:r>
              <a:rPr lang="sr-Latn-ME" dirty="0" smtClean="0"/>
              <a:t>SHOPS AND SHOPPING</a:t>
            </a:r>
            <a:br>
              <a:rPr lang="sr-Latn-ME" dirty="0" smtClean="0"/>
            </a:br>
            <a:r>
              <a:rPr lang="sr-Latn-ME" dirty="0" smtClean="0"/>
              <a:t>-VOCABULARY-</a:t>
            </a:r>
            <a:r>
              <a:rPr lang="sr-Latn-ME" dirty="0" smtClean="0"/>
              <a:t/>
            </a:r>
            <a:br>
              <a:rPr lang="sr-Latn-ME" dirty="0" smtClean="0"/>
            </a:br>
            <a:endParaRPr lang="en-US" dirty="0"/>
          </a:p>
        </p:txBody>
      </p:sp>
      <p:pic>
        <p:nvPicPr>
          <p:cNvPr id="8" name="Content Placeholder 7" descr="snupi.jpg"/>
          <p:cNvPicPr>
            <a:picLocks noGrp="1" noChangeAspect="1"/>
          </p:cNvPicPr>
          <p:nvPr>
            <p:ph idx="1"/>
          </p:nvPr>
        </p:nvPicPr>
        <p:blipFill>
          <a:blip r:embed="rId2"/>
          <a:stretch>
            <a:fillRect/>
          </a:stretch>
        </p:blipFill>
        <p:spPr>
          <a:xfrm>
            <a:off x="2928926" y="2857496"/>
            <a:ext cx="3000396" cy="3500462"/>
          </a:xfr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Exercise</a:t>
            </a:r>
            <a:r>
              <a:rPr lang="sr-Latn-ME" dirty="0" smtClean="0"/>
              <a:t> 1</a:t>
            </a:r>
            <a:endParaRPr lang="en-US" dirty="0"/>
          </a:p>
        </p:txBody>
      </p:sp>
      <p:sp>
        <p:nvSpPr>
          <p:cNvPr id="3" name="Content Placeholder 2"/>
          <p:cNvSpPr>
            <a:spLocks noGrp="1"/>
          </p:cNvSpPr>
          <p:nvPr>
            <p:ph idx="1"/>
          </p:nvPr>
        </p:nvSpPr>
        <p:spPr/>
        <p:txBody>
          <a:bodyPr>
            <a:normAutofit fontScale="55000" lnSpcReduction="20000"/>
          </a:bodyPr>
          <a:lstStyle/>
          <a:p>
            <a:pPr marL="0" marR="0">
              <a:lnSpc>
                <a:spcPct val="115000"/>
              </a:lnSpc>
              <a:spcBef>
                <a:spcPts val="0"/>
              </a:spcBef>
              <a:spcAft>
                <a:spcPts val="1000"/>
              </a:spcAft>
              <a:buNone/>
            </a:pPr>
            <a:r>
              <a:rPr lang="en-US" b="1" u="sng" dirty="0" smtClean="0">
                <a:latin typeface="Comic Sans MS"/>
                <a:ea typeface="Times New Roman"/>
                <a:cs typeface="Times New Roman"/>
              </a:rPr>
              <a:t>CHOOSE THE RIGHT OPTION</a:t>
            </a:r>
            <a:endParaRPr lang="en-US" sz="4800" dirty="0" smtClean="0">
              <a:ea typeface="Times New Roman"/>
              <a:cs typeface="Times New Roman"/>
            </a:endParaRPr>
          </a:p>
          <a:p>
            <a:pPr marL="0" marR="0">
              <a:lnSpc>
                <a:spcPct val="115000"/>
              </a:lnSpc>
              <a:spcBef>
                <a:spcPts val="0"/>
              </a:spcBef>
              <a:spcAft>
                <a:spcPts val="1000"/>
              </a:spcAft>
              <a:buNone/>
            </a:pPr>
            <a:endParaRPr lang="en-US" sz="4800" dirty="0" smtClean="0">
              <a:ea typeface="Times New Roman"/>
              <a:cs typeface="Times New Roman"/>
            </a:endParaRPr>
          </a:p>
          <a:p>
            <a:pPr marL="0" marR="0">
              <a:lnSpc>
                <a:spcPct val="115000"/>
              </a:lnSpc>
              <a:spcBef>
                <a:spcPts val="0"/>
              </a:spcBef>
              <a:spcAft>
                <a:spcPts val="1000"/>
              </a:spcAft>
            </a:pPr>
            <a:r>
              <a:rPr lang="en-US" dirty="0" smtClean="0">
                <a:latin typeface="Comic Sans MS"/>
                <a:ea typeface="Times New Roman"/>
                <a:cs typeface="Times New Roman"/>
              </a:rPr>
              <a:t>1- THIS NEW SHOP HAS A LOT OF GOOD </a:t>
            </a:r>
            <a:r>
              <a:rPr lang="en-US" b="1" dirty="0" smtClean="0">
                <a:latin typeface="Comic Sans MS"/>
                <a:ea typeface="Times New Roman"/>
                <a:cs typeface="Times New Roman"/>
              </a:rPr>
              <a:t>BARGAINS/SALES.</a:t>
            </a:r>
            <a:endParaRPr lang="en-US" sz="4800" dirty="0" smtClean="0">
              <a:ea typeface="Times New Roman"/>
              <a:cs typeface="Times New Roman"/>
            </a:endParaRPr>
          </a:p>
          <a:p>
            <a:pPr marL="0" marR="0">
              <a:lnSpc>
                <a:spcPct val="115000"/>
              </a:lnSpc>
              <a:spcBef>
                <a:spcPts val="0"/>
              </a:spcBef>
              <a:spcAft>
                <a:spcPts val="1000"/>
              </a:spcAft>
            </a:pPr>
            <a:r>
              <a:rPr lang="en-US" dirty="0" smtClean="0">
                <a:latin typeface="Comic Sans MS"/>
                <a:ea typeface="Times New Roman"/>
                <a:cs typeface="Times New Roman"/>
              </a:rPr>
              <a:t>2- YOU CAN’T RETURN GOODS WITHOUT THE </a:t>
            </a:r>
            <a:r>
              <a:rPr lang="en-US" b="1" dirty="0" smtClean="0">
                <a:latin typeface="Comic Sans MS"/>
                <a:ea typeface="Times New Roman"/>
                <a:cs typeface="Times New Roman"/>
              </a:rPr>
              <a:t>RECIPE/RECEIPT</a:t>
            </a:r>
            <a:r>
              <a:rPr lang="en-US" dirty="0" smtClean="0">
                <a:latin typeface="Comic Sans MS"/>
                <a:ea typeface="Times New Roman"/>
                <a:cs typeface="Times New Roman"/>
              </a:rPr>
              <a:t>.</a:t>
            </a:r>
            <a:endParaRPr lang="en-US" sz="4800" dirty="0" smtClean="0">
              <a:ea typeface="Times New Roman"/>
              <a:cs typeface="Times New Roman"/>
            </a:endParaRPr>
          </a:p>
          <a:p>
            <a:pPr marL="0" marR="0">
              <a:lnSpc>
                <a:spcPct val="115000"/>
              </a:lnSpc>
              <a:spcBef>
                <a:spcPts val="0"/>
              </a:spcBef>
              <a:spcAft>
                <a:spcPts val="1000"/>
              </a:spcAft>
            </a:pPr>
            <a:r>
              <a:rPr lang="en-US" dirty="0" smtClean="0">
                <a:latin typeface="Comic Sans MS"/>
                <a:ea typeface="Times New Roman"/>
                <a:cs typeface="Times New Roman"/>
              </a:rPr>
              <a:t>3-IF YOU PAY CASH YOU WILL BE GIVEN A 10% </a:t>
            </a:r>
            <a:r>
              <a:rPr lang="en-US" b="1" dirty="0" smtClean="0">
                <a:latin typeface="Comic Sans MS"/>
                <a:ea typeface="Times New Roman"/>
                <a:cs typeface="Times New Roman"/>
              </a:rPr>
              <a:t>CUTTING/DISCOUNT.</a:t>
            </a:r>
            <a:endParaRPr lang="en-US" sz="4800" dirty="0" smtClean="0">
              <a:ea typeface="Times New Roman"/>
              <a:cs typeface="Times New Roman"/>
            </a:endParaRPr>
          </a:p>
          <a:p>
            <a:pPr marL="0" marR="0">
              <a:lnSpc>
                <a:spcPct val="115000"/>
              </a:lnSpc>
              <a:spcBef>
                <a:spcPts val="0"/>
              </a:spcBef>
              <a:spcAft>
                <a:spcPts val="1000"/>
              </a:spcAft>
            </a:pPr>
            <a:r>
              <a:rPr lang="en-US" dirty="0" smtClean="0">
                <a:latin typeface="Comic Sans MS"/>
                <a:ea typeface="Times New Roman"/>
                <a:cs typeface="Times New Roman"/>
              </a:rPr>
              <a:t>4-HOW MUCH DID YOU </a:t>
            </a:r>
            <a:r>
              <a:rPr lang="en-US" b="1" dirty="0" smtClean="0">
                <a:latin typeface="Comic Sans MS"/>
                <a:ea typeface="Times New Roman"/>
                <a:cs typeface="Times New Roman"/>
              </a:rPr>
              <a:t>PAY/ SPEND</a:t>
            </a:r>
            <a:r>
              <a:rPr lang="en-US" dirty="0" smtClean="0">
                <a:latin typeface="Comic Sans MS"/>
                <a:ea typeface="Times New Roman"/>
                <a:cs typeface="Times New Roman"/>
              </a:rPr>
              <a:t> FOR THE COAT?</a:t>
            </a:r>
            <a:endParaRPr lang="en-US" sz="4800" dirty="0" smtClean="0">
              <a:ea typeface="Times New Roman"/>
              <a:cs typeface="Times New Roman"/>
            </a:endParaRPr>
          </a:p>
          <a:p>
            <a:pPr marL="0" marR="0">
              <a:lnSpc>
                <a:spcPct val="115000"/>
              </a:lnSpc>
              <a:spcBef>
                <a:spcPts val="0"/>
              </a:spcBef>
              <a:spcAft>
                <a:spcPts val="1000"/>
              </a:spcAft>
            </a:pPr>
            <a:r>
              <a:rPr lang="en-US" dirty="0" smtClean="0">
                <a:latin typeface="Comic Sans MS"/>
                <a:ea typeface="Times New Roman"/>
                <a:cs typeface="Times New Roman"/>
              </a:rPr>
              <a:t>5-THIS IS THE BEST SHOE SHOP, BUT THE </a:t>
            </a:r>
            <a:r>
              <a:rPr lang="en-US" b="1" dirty="0" smtClean="0">
                <a:latin typeface="Comic Sans MS"/>
                <a:ea typeface="Times New Roman"/>
                <a:cs typeface="Times New Roman"/>
              </a:rPr>
              <a:t>COSTS/ PRICES</a:t>
            </a:r>
            <a:r>
              <a:rPr lang="en-US" dirty="0" smtClean="0">
                <a:latin typeface="Comic Sans MS"/>
                <a:ea typeface="Times New Roman"/>
                <a:cs typeface="Times New Roman"/>
              </a:rPr>
              <a:t> ARE VERY HIGH.</a:t>
            </a:r>
            <a:endParaRPr lang="en-US" sz="4800" dirty="0" smtClean="0">
              <a:ea typeface="Times New Roman"/>
              <a:cs typeface="Times New Roman"/>
            </a:endParaRPr>
          </a:p>
          <a:p>
            <a:pPr marL="0" marR="0">
              <a:lnSpc>
                <a:spcPct val="115000"/>
              </a:lnSpc>
              <a:spcBef>
                <a:spcPts val="0"/>
              </a:spcBef>
              <a:spcAft>
                <a:spcPts val="1000"/>
              </a:spcAft>
              <a:buNone/>
            </a:pPr>
            <a:r>
              <a:rPr lang="en-US" sz="4800" dirty="0" smtClean="0">
                <a:ea typeface="Times New Roman"/>
                <a:cs typeface="Times New Roman"/>
              </a:rPr>
              <a:t> </a:t>
            </a:r>
            <a:endParaRPr lang="en-US" sz="4800" dirty="0">
              <a:ea typeface="Times New Roman"/>
              <a:cs typeface="Times New Roman"/>
            </a:endParaRPr>
          </a:p>
        </p:txBody>
      </p:sp>
      <p:pic>
        <p:nvPicPr>
          <p:cNvPr id="1026" name="Picture 2" descr="C:\Users\EOP\Desktop\5bf2e0a248eb1202f2434353.jpg"/>
          <p:cNvPicPr>
            <a:picLocks noChangeAspect="1" noChangeArrowheads="1"/>
          </p:cNvPicPr>
          <p:nvPr/>
        </p:nvPicPr>
        <p:blipFill>
          <a:blip r:embed="rId2"/>
          <a:srcRect/>
          <a:stretch>
            <a:fillRect/>
          </a:stretch>
        </p:blipFill>
        <p:spPr bwMode="auto">
          <a:xfrm>
            <a:off x="5357818" y="4714875"/>
            <a:ext cx="2928938" cy="2143125"/>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285720" y="285728"/>
            <a:ext cx="7772400" cy="1470025"/>
          </a:xfrm>
        </p:spPr>
        <p:txBody>
          <a:bodyPr/>
          <a:lstStyle/>
          <a:p>
            <a:r>
              <a:rPr lang="sr-Latn-ME" dirty="0" smtClean="0"/>
              <a:t>Exercise 2</a:t>
            </a:r>
            <a:endParaRPr lang="en-US" dirty="0"/>
          </a:p>
        </p:txBody>
      </p:sp>
      <p:sp>
        <p:nvSpPr>
          <p:cNvPr id="8" name="Subtitle 7"/>
          <p:cNvSpPr>
            <a:spLocks noGrp="1"/>
          </p:cNvSpPr>
          <p:nvPr>
            <p:ph type="subTitle" idx="1"/>
          </p:nvPr>
        </p:nvSpPr>
        <p:spPr>
          <a:xfrm>
            <a:off x="500034" y="1785926"/>
            <a:ext cx="8215370" cy="4643470"/>
          </a:xfrm>
        </p:spPr>
        <p:txBody>
          <a:bodyPr>
            <a:normAutofit fontScale="62500" lnSpcReduction="20000"/>
          </a:bodyPr>
          <a:lstStyle/>
          <a:p>
            <a:r>
              <a:rPr lang="en-US" b="1" u="sng" dirty="0" smtClean="0">
                <a:solidFill>
                  <a:schemeClr val="tx1"/>
                </a:solidFill>
              </a:rPr>
              <a:t>COMPLETE EACH SENTENCE (A-E) WITH A SUITABLE ENDING (1-5)</a:t>
            </a:r>
            <a:endParaRPr lang="en-US" dirty="0" smtClean="0">
              <a:solidFill>
                <a:schemeClr val="tx1"/>
              </a:solidFill>
            </a:endParaRPr>
          </a:p>
          <a:p>
            <a:pPr algn="l"/>
            <a:r>
              <a:rPr lang="en-US" b="1" dirty="0" smtClean="0">
                <a:solidFill>
                  <a:schemeClr val="tx1"/>
                </a:solidFill>
              </a:rPr>
              <a:t> </a:t>
            </a:r>
            <a:endParaRPr lang="en-US" dirty="0" smtClean="0">
              <a:solidFill>
                <a:schemeClr val="tx1"/>
              </a:solidFill>
            </a:endParaRPr>
          </a:p>
          <a:p>
            <a:pPr algn="l"/>
            <a:r>
              <a:rPr lang="en-US" dirty="0" smtClean="0">
                <a:solidFill>
                  <a:schemeClr val="tx1"/>
                </a:solidFill>
              </a:rPr>
              <a:t>A- DON’T FORGET TO WRITE A SHOPPING..................</a:t>
            </a:r>
          </a:p>
          <a:p>
            <a:pPr algn="l"/>
            <a:r>
              <a:rPr lang="en-US" dirty="0" smtClean="0">
                <a:solidFill>
                  <a:schemeClr val="tx1"/>
                </a:solidFill>
              </a:rPr>
              <a:t>B-SALLY STARTED WORKING AS A SHOP...................</a:t>
            </a:r>
          </a:p>
          <a:p>
            <a:pPr algn="l"/>
            <a:r>
              <a:rPr lang="en-US" dirty="0" smtClean="0">
                <a:solidFill>
                  <a:schemeClr val="tx1"/>
                </a:solidFill>
              </a:rPr>
              <a:t>C-I BOUGHT MY CD PLAYER FROM A DEPARTMENT.................</a:t>
            </a:r>
          </a:p>
          <a:p>
            <a:pPr algn="l"/>
            <a:r>
              <a:rPr lang="en-US" dirty="0" smtClean="0">
                <a:solidFill>
                  <a:schemeClr val="tx1"/>
                </a:solidFill>
              </a:rPr>
              <a:t>D-CAN YOU PAY OVER THERE? THIS CASH...............</a:t>
            </a:r>
          </a:p>
          <a:p>
            <a:pPr algn="l"/>
            <a:r>
              <a:rPr lang="en-US" dirty="0" smtClean="0">
                <a:solidFill>
                  <a:schemeClr val="tx1"/>
                </a:solidFill>
              </a:rPr>
              <a:t>E- LET’S GO TO THE NEW SHOPPING...............</a:t>
            </a:r>
          </a:p>
          <a:p>
            <a:pPr algn="l"/>
            <a:r>
              <a:rPr lang="en-US" dirty="0" smtClean="0">
                <a:solidFill>
                  <a:schemeClr val="tx1"/>
                </a:solidFill>
              </a:rPr>
              <a:t> </a:t>
            </a:r>
          </a:p>
          <a:p>
            <a:pPr algn="l"/>
            <a:r>
              <a:rPr lang="en-US" dirty="0" smtClean="0">
                <a:solidFill>
                  <a:schemeClr val="tx1"/>
                </a:solidFill>
              </a:rPr>
              <a:t> </a:t>
            </a:r>
          </a:p>
          <a:p>
            <a:pPr algn="l"/>
            <a:r>
              <a:rPr lang="en-US" dirty="0" smtClean="0">
                <a:solidFill>
                  <a:schemeClr val="tx1"/>
                </a:solidFill>
              </a:rPr>
              <a:t>1- STORE NEAR MY HOUSE.</a:t>
            </a:r>
          </a:p>
          <a:p>
            <a:pPr algn="l"/>
            <a:r>
              <a:rPr lang="en-US" dirty="0" smtClean="0">
                <a:solidFill>
                  <a:schemeClr val="tx1"/>
                </a:solidFill>
              </a:rPr>
              <a:t>2- LIST BEFORE GOING TO THE SUPERMARKET</a:t>
            </a:r>
          </a:p>
          <a:p>
            <a:pPr algn="l"/>
            <a:r>
              <a:rPr lang="en-US" dirty="0" smtClean="0">
                <a:solidFill>
                  <a:schemeClr val="tx1"/>
                </a:solidFill>
              </a:rPr>
              <a:t>3- REGISTER DOESN’T WORK.</a:t>
            </a:r>
          </a:p>
          <a:p>
            <a:pPr algn="l"/>
            <a:r>
              <a:rPr lang="en-US" dirty="0" smtClean="0">
                <a:solidFill>
                  <a:schemeClr val="tx1"/>
                </a:solidFill>
              </a:rPr>
              <a:t>4. CENTRE NEAR THE POST OFFICE</a:t>
            </a:r>
          </a:p>
          <a:p>
            <a:pPr algn="l"/>
            <a:r>
              <a:rPr lang="en-US" dirty="0" smtClean="0">
                <a:solidFill>
                  <a:schemeClr val="tx1"/>
                </a:solidFill>
              </a:rPr>
              <a:t>5- ASSISTANT IN A BOOKSHOP</a:t>
            </a:r>
            <a:endParaRPr lang="en-US" dirty="0">
              <a:solidFill>
                <a:schemeClr val="tx1"/>
              </a:solidFill>
            </a:endParaRPr>
          </a:p>
        </p:txBody>
      </p:sp>
      <p:pic>
        <p:nvPicPr>
          <p:cNvPr id="6" name="Content Placeholder 5" descr="PRI_86908741.jpg"/>
          <p:cNvPicPr>
            <a:picLocks noGrp="1" noChangeAspect="1"/>
          </p:cNvPicPr>
          <p:nvPr>
            <p:ph idx="4294967295"/>
          </p:nvPr>
        </p:nvPicPr>
        <p:blipFill>
          <a:blip r:embed="rId2" cstate="print"/>
          <a:stretch>
            <a:fillRect/>
          </a:stretch>
        </p:blipFill>
        <p:spPr>
          <a:xfrm>
            <a:off x="6500826" y="214290"/>
            <a:ext cx="2071687" cy="1257300"/>
          </a:xfr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ME" dirty="0" smtClean="0"/>
              <a:t>Exercise 3</a:t>
            </a:r>
            <a:endParaRPr lang="en-US" dirty="0"/>
          </a:p>
        </p:txBody>
      </p:sp>
      <p:sp>
        <p:nvSpPr>
          <p:cNvPr id="3" name="Content Placeholder 2"/>
          <p:cNvSpPr>
            <a:spLocks noGrp="1"/>
          </p:cNvSpPr>
          <p:nvPr>
            <p:ph idx="1"/>
          </p:nvPr>
        </p:nvSpPr>
        <p:spPr>
          <a:xfrm>
            <a:off x="457200" y="1214422"/>
            <a:ext cx="8229600" cy="5357850"/>
          </a:xfrm>
        </p:spPr>
        <p:txBody>
          <a:bodyPr>
            <a:normAutofit fontScale="62500" lnSpcReduction="20000"/>
          </a:bodyPr>
          <a:lstStyle/>
          <a:p>
            <a:r>
              <a:rPr lang="en-US" b="1" u="sng" dirty="0" smtClean="0"/>
              <a:t>DECIDE WHICH ANSWER (A B OR C) BEST FITS EACH PLACE</a:t>
            </a:r>
            <a:endParaRPr lang="en-US" dirty="0" smtClean="0"/>
          </a:p>
          <a:p>
            <a:pPr>
              <a:buNone/>
            </a:pPr>
            <a:endParaRPr lang="sr-Latn-ME" dirty="0" smtClean="0"/>
          </a:p>
          <a:p>
            <a:pPr>
              <a:buNone/>
            </a:pPr>
            <a:r>
              <a:rPr lang="en-US" dirty="0" smtClean="0"/>
              <a:t>WHEN </a:t>
            </a:r>
            <a:r>
              <a:rPr lang="en-US" dirty="0" smtClean="0"/>
              <a:t>I 1).............. SHOPPING, I ENJOY VISITING STREET 2).............. AND LOOKING FOR 3)..............I ASK ABOUT 4)............. MANY GOODS ON SALE ARE NOT AS 5)............. AS IN SHOPS THOUGH THE 6) ............. IS  NOT ALWAYS GOOD. CLOTHES ARE OFTEN 7).............. BUT YOU CAN’T 8)  ............. THEM ON. SO, YOU SHOULD THINK CAREFULLY WHEN BUYING AT THOSE PLACES</a:t>
            </a:r>
            <a:r>
              <a:rPr lang="en-US" dirty="0" smtClean="0"/>
              <a:t>.</a:t>
            </a:r>
            <a:endParaRPr lang="sr-Latn-ME" dirty="0" smtClean="0"/>
          </a:p>
          <a:p>
            <a:pPr>
              <a:buNone/>
            </a:pPr>
            <a:endParaRPr lang="en-US" dirty="0" smtClean="0"/>
          </a:p>
          <a:p>
            <a:pPr>
              <a:buNone/>
            </a:pPr>
            <a:r>
              <a:rPr lang="en-US" dirty="0" smtClean="0"/>
              <a:t> </a:t>
            </a:r>
            <a:r>
              <a:rPr lang="en-US" dirty="0" smtClean="0"/>
              <a:t>     </a:t>
            </a:r>
            <a:r>
              <a:rPr lang="en-US" dirty="0" smtClean="0"/>
              <a:t>1-      A. MAKE                            B.GO                        C. DO</a:t>
            </a:r>
          </a:p>
          <a:p>
            <a:r>
              <a:rPr lang="en-US" dirty="0" smtClean="0"/>
              <a:t>2-      A. MARKETS                     B.SHOPS                 C. SALES</a:t>
            </a:r>
          </a:p>
          <a:p>
            <a:r>
              <a:rPr lang="en-US" dirty="0" smtClean="0"/>
              <a:t>3-      A. VALUES                        B.SPECIALS            C. BARGAINS </a:t>
            </a:r>
          </a:p>
          <a:p>
            <a:r>
              <a:rPr lang="en-US" dirty="0" smtClean="0"/>
              <a:t>4.      A.PRICES                          B. PRIZES                C. VALUES</a:t>
            </a:r>
          </a:p>
          <a:p>
            <a:r>
              <a:rPr lang="en-US" dirty="0" smtClean="0"/>
              <a:t>5.      A. MORE EXPENSIVE       B. EXPENSIVE         C- CHEAPER</a:t>
            </a:r>
          </a:p>
          <a:p>
            <a:r>
              <a:rPr lang="en-US" dirty="0" smtClean="0"/>
              <a:t>6-      A. QUALITY                       B- KIND                 C. TYPE</a:t>
            </a:r>
          </a:p>
          <a:p>
            <a:r>
              <a:rPr lang="en-US" dirty="0" smtClean="0"/>
              <a:t>7-      A. CHEAPER                      B. CHEAP                  C. THE CHEAPEST</a:t>
            </a:r>
          </a:p>
          <a:p>
            <a:r>
              <a:rPr lang="en-US" dirty="0" smtClean="0"/>
              <a:t>8-      A. PUT                               B. WEAR                  C. TRY</a:t>
            </a:r>
          </a:p>
          <a:p>
            <a:r>
              <a:rPr lang="en-US" dirty="0" smtClean="0"/>
              <a:t> </a:t>
            </a:r>
          </a:p>
          <a:p>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ME" dirty="0" smtClean="0"/>
              <a:t>Exercise 4</a:t>
            </a:r>
            <a:endParaRPr lang="en-US" dirty="0"/>
          </a:p>
        </p:txBody>
      </p:sp>
      <p:sp>
        <p:nvSpPr>
          <p:cNvPr id="3" name="Content Placeholder 2"/>
          <p:cNvSpPr>
            <a:spLocks noGrp="1"/>
          </p:cNvSpPr>
          <p:nvPr>
            <p:ph idx="1"/>
          </p:nvPr>
        </p:nvSpPr>
        <p:spPr>
          <a:xfrm>
            <a:off x="457200" y="1142984"/>
            <a:ext cx="8229600" cy="5429288"/>
          </a:xfrm>
        </p:spPr>
        <p:txBody>
          <a:bodyPr>
            <a:normAutofit fontScale="32500" lnSpcReduction="20000"/>
          </a:bodyPr>
          <a:lstStyle/>
          <a:p>
            <a:r>
              <a:rPr lang="en-US" sz="6000" b="1" u="sng" dirty="0" smtClean="0"/>
              <a:t>WRITE THE DIALOGUE IN ORDER</a:t>
            </a:r>
            <a:endParaRPr lang="en-US" sz="6000" dirty="0" smtClean="0"/>
          </a:p>
          <a:p>
            <a:pPr>
              <a:buNone/>
            </a:pPr>
            <a:r>
              <a:rPr lang="en-US" sz="6000" b="1" dirty="0" smtClean="0"/>
              <a:t> </a:t>
            </a:r>
            <a:endParaRPr lang="en-US" sz="6000" dirty="0" smtClean="0"/>
          </a:p>
          <a:p>
            <a:r>
              <a:rPr lang="en-US" sz="6000" dirty="0" smtClean="0"/>
              <a:t>YOU: YES, I’M LOOKING FOR A T-SHIRT</a:t>
            </a:r>
          </a:p>
          <a:p>
            <a:r>
              <a:rPr lang="en-US" sz="6000" dirty="0" smtClean="0"/>
              <a:t>YOU: I’M SMALL</a:t>
            </a:r>
          </a:p>
          <a:p>
            <a:r>
              <a:rPr lang="en-US" sz="6000" dirty="0" smtClean="0"/>
              <a:t>A: CAN I HELP YOU?</a:t>
            </a:r>
          </a:p>
          <a:p>
            <a:r>
              <a:rPr lang="en-US" sz="6000" dirty="0" smtClean="0"/>
              <a:t>YOU: YES, THAT’S NICE, CAN I TRY IT ON?</a:t>
            </a:r>
          </a:p>
          <a:p>
            <a:r>
              <a:rPr lang="en-US" sz="6000" dirty="0" smtClean="0"/>
              <a:t>A: WHAT SIZE ARE YOU?</a:t>
            </a:r>
          </a:p>
          <a:p>
            <a:r>
              <a:rPr lang="en-US" sz="6000" dirty="0" smtClean="0"/>
              <a:t>YOU: PERFECT,I’LL TAKE IT. HOW MUCH IS IT?</a:t>
            </a:r>
          </a:p>
          <a:p>
            <a:r>
              <a:rPr lang="en-US" sz="6000" dirty="0" smtClean="0"/>
              <a:t>A: CERTAINLY,MADAM. HOW DOES IT FIT?</a:t>
            </a:r>
          </a:p>
          <a:p>
            <a:r>
              <a:rPr lang="en-US" sz="6000" dirty="0" smtClean="0"/>
              <a:t>A: IT’S $ 20. HOW WOULD YOU LIKE TO PAY?</a:t>
            </a:r>
          </a:p>
          <a:p>
            <a:r>
              <a:rPr lang="en-US" sz="6000" dirty="0" smtClean="0"/>
              <a:t>YOU: HERE IS MY CREDIT CARD</a:t>
            </a:r>
          </a:p>
          <a:p>
            <a:r>
              <a:rPr lang="en-US" sz="6000" dirty="0" smtClean="0"/>
              <a:t>YOU: THANKS. GOODBYE</a:t>
            </a:r>
          </a:p>
          <a:p>
            <a:r>
              <a:rPr lang="en-US" sz="6000" dirty="0" smtClean="0"/>
              <a:t>A: THANK YOU. HAVE A NICE DAY</a:t>
            </a:r>
          </a:p>
          <a:p>
            <a:r>
              <a:rPr lang="en-US" sz="6000" dirty="0" smtClean="0"/>
              <a:t>YOU: DO YOU TAKE CREDIT CARDS?</a:t>
            </a:r>
          </a:p>
          <a:p>
            <a:r>
              <a:rPr lang="en-US" sz="6000" dirty="0" smtClean="0"/>
              <a:t>A: YES WE DO</a:t>
            </a:r>
          </a:p>
          <a:p>
            <a:r>
              <a:rPr lang="en-US" sz="6000" dirty="0" smtClean="0"/>
              <a:t>A: HOW ABOUT THIS ONE?</a:t>
            </a:r>
          </a:p>
          <a:p>
            <a:pPr>
              <a:buNone/>
            </a:pPr>
            <a:endParaRPr lang="en-US" dirty="0" smtClean="0"/>
          </a:p>
          <a:p>
            <a:pPr>
              <a:buNone/>
            </a:pPr>
            <a:endParaRPr lang="en-US" dirty="0"/>
          </a:p>
        </p:txBody>
      </p:sp>
      <p:pic>
        <p:nvPicPr>
          <p:cNvPr id="4098" name="Picture 2" descr="116,000+ Shopping Pictures"/>
          <p:cNvPicPr>
            <a:picLocks noChangeAspect="1" noChangeArrowheads="1"/>
          </p:cNvPicPr>
          <p:nvPr/>
        </p:nvPicPr>
        <p:blipFill>
          <a:blip r:embed="rId2"/>
          <a:srcRect/>
          <a:stretch>
            <a:fillRect/>
          </a:stretch>
        </p:blipFill>
        <p:spPr bwMode="auto">
          <a:xfrm>
            <a:off x="5715008" y="1785926"/>
            <a:ext cx="2619375" cy="1743076"/>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r-Latn-ME" sz="2800" dirty="0" smtClean="0"/>
              <a:t/>
            </a:r>
            <a:br>
              <a:rPr lang="sr-Latn-ME" sz="2800" dirty="0" smtClean="0"/>
            </a:br>
            <a:endParaRPr lang="en-US" sz="2800" dirty="0"/>
          </a:p>
        </p:txBody>
      </p:sp>
      <p:pic>
        <p:nvPicPr>
          <p:cNvPr id="5" name="Content Placeholder 4" descr="993e3868224657.5b55de0187e0e.gif"/>
          <p:cNvPicPr>
            <a:picLocks noGrp="1" noChangeAspect="1"/>
          </p:cNvPicPr>
          <p:nvPr>
            <p:ph idx="1"/>
          </p:nvPr>
        </p:nvPicPr>
        <p:blipFill>
          <a:blip r:embed="rId3"/>
          <a:stretch>
            <a:fillRect/>
          </a:stretch>
        </p:blipFill>
        <p:spPr>
          <a:xfrm>
            <a:off x="1714480" y="2214554"/>
            <a:ext cx="5715000" cy="2571768"/>
          </a:xfr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2988</TotalTime>
  <Words>174</Words>
  <Application>Microsoft Office PowerPoint</Application>
  <PresentationFormat>On-screen Show (4:3)</PresentationFormat>
  <Paragraphs>58</Paragraphs>
  <Slides>6</Slides>
  <Notes>1</Notes>
  <HiddenSlides>0</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Office Theme</vt:lpstr>
      <vt:lpstr>  Grade: 2 SHOPS AND SHOPPING -VOCABULARY- </vt:lpstr>
      <vt:lpstr>Exercise 1</vt:lpstr>
      <vt:lpstr>Exercise 2</vt:lpstr>
      <vt:lpstr>Exercise 3</vt:lpstr>
      <vt:lpstr>Exercise 4</vt:lpstr>
      <vt:lpstr>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Grade: 2 Classes: R2a, R2B REVISION</dc:title>
  <dc:creator>EOP</dc:creator>
  <cp:lastModifiedBy>EOP</cp:lastModifiedBy>
  <cp:revision>6</cp:revision>
  <dcterms:created xsi:type="dcterms:W3CDTF">2020-09-14T14:18:11Z</dcterms:created>
  <dcterms:modified xsi:type="dcterms:W3CDTF">2020-09-26T15:26:53Z</dcterms:modified>
</cp:coreProperties>
</file>