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BA"/>
    <a:srgbClr val="9CC9EA"/>
    <a:srgbClr val="AAD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65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CFCA5A-4C14-473B-B008-7CE50F421AF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C083A0-ECD9-4947-BF8D-B60C884A673B}">
      <dgm:prSet phldrT="[Text]" custT="1"/>
      <dgm:spPr/>
      <dgm:t>
        <a:bodyPr/>
        <a:lstStyle/>
        <a:p>
          <a:r>
            <a:rPr lang="sr-Latn-BA" sz="2400" dirty="0" smtClean="0"/>
            <a:t>Lična prodaja</a:t>
          </a:r>
          <a:endParaRPr lang="en-US" sz="2400" dirty="0"/>
        </a:p>
      </dgm:t>
    </dgm:pt>
    <dgm:pt modelId="{13DF87C9-C4BC-4F7E-B997-410F3BD2BAE4}" type="parTrans" cxnId="{C93DC8D8-06F5-41F1-9EB6-072F57DA6F5B}">
      <dgm:prSet/>
      <dgm:spPr/>
      <dgm:t>
        <a:bodyPr/>
        <a:lstStyle/>
        <a:p>
          <a:endParaRPr lang="en-US"/>
        </a:p>
      </dgm:t>
    </dgm:pt>
    <dgm:pt modelId="{44C16CA0-4FD8-48C8-BBEB-7E58FA2A0A43}" type="sibTrans" cxnId="{C93DC8D8-06F5-41F1-9EB6-072F57DA6F5B}">
      <dgm:prSet/>
      <dgm:spPr/>
      <dgm:t>
        <a:bodyPr/>
        <a:lstStyle/>
        <a:p>
          <a:endParaRPr lang="en-US"/>
        </a:p>
      </dgm:t>
    </dgm:pt>
    <dgm:pt modelId="{40A3FAD6-358F-47C3-88FB-971F62617763}">
      <dgm:prSet phldrT="[Text]" custT="1"/>
      <dgm:spPr/>
      <dgm:t>
        <a:bodyPr/>
        <a:lstStyle/>
        <a:p>
          <a:pPr algn="l"/>
          <a:r>
            <a:rPr lang="sr-Latn-BA" sz="2400" dirty="0" smtClean="0"/>
            <a:t>Prodajna promocija</a:t>
          </a:r>
          <a:endParaRPr lang="en-US" sz="2400" dirty="0"/>
        </a:p>
      </dgm:t>
    </dgm:pt>
    <dgm:pt modelId="{70B40B26-A86E-48A1-A791-D0E21EFA1D49}" type="parTrans" cxnId="{79BAF2FF-EAEF-4992-8EED-6E60073616FC}">
      <dgm:prSet/>
      <dgm:spPr/>
      <dgm:t>
        <a:bodyPr/>
        <a:lstStyle/>
        <a:p>
          <a:endParaRPr lang="en-US"/>
        </a:p>
      </dgm:t>
    </dgm:pt>
    <dgm:pt modelId="{BEA74FE6-6DA3-4F93-92B9-1515051D2998}" type="sibTrans" cxnId="{79BAF2FF-EAEF-4992-8EED-6E60073616FC}">
      <dgm:prSet/>
      <dgm:spPr/>
      <dgm:t>
        <a:bodyPr/>
        <a:lstStyle/>
        <a:p>
          <a:endParaRPr lang="en-US"/>
        </a:p>
      </dgm:t>
    </dgm:pt>
    <dgm:pt modelId="{8BA51FC8-013D-42BB-98E2-60CB73E55A1B}">
      <dgm:prSet phldrT="[Text]" custT="1"/>
      <dgm:spPr/>
      <dgm:t>
        <a:bodyPr/>
        <a:lstStyle/>
        <a:p>
          <a:r>
            <a:rPr lang="sr-Latn-BA" sz="2400" dirty="0" smtClean="0"/>
            <a:t>Privredna propaganda</a:t>
          </a:r>
          <a:endParaRPr lang="en-US" sz="2400" dirty="0"/>
        </a:p>
      </dgm:t>
    </dgm:pt>
    <dgm:pt modelId="{E1D39247-3A53-4096-AB2C-55D33731A22E}" type="sibTrans" cxnId="{2B115360-668E-4DB2-A888-16E683560FC1}">
      <dgm:prSet/>
      <dgm:spPr/>
      <dgm:t>
        <a:bodyPr/>
        <a:lstStyle/>
        <a:p>
          <a:endParaRPr lang="en-US"/>
        </a:p>
      </dgm:t>
    </dgm:pt>
    <dgm:pt modelId="{2E4636B6-3D58-481F-9DB1-DF4C97D16AF8}" type="parTrans" cxnId="{2B115360-668E-4DB2-A888-16E683560FC1}">
      <dgm:prSet/>
      <dgm:spPr/>
      <dgm:t>
        <a:bodyPr/>
        <a:lstStyle/>
        <a:p>
          <a:endParaRPr lang="en-US"/>
        </a:p>
      </dgm:t>
    </dgm:pt>
    <dgm:pt modelId="{BCCDBE95-5263-4F0A-B292-7C7498E5C5E6}">
      <dgm:prSet phldrT="[Text]" custT="1"/>
      <dgm:spPr/>
      <dgm:t>
        <a:bodyPr/>
        <a:lstStyle/>
        <a:p>
          <a:endParaRPr lang="sr-Latn-BA" sz="2400" dirty="0" smtClean="0"/>
        </a:p>
        <a:p>
          <a:r>
            <a:rPr lang="sr-Latn-BA" sz="2400" dirty="0" smtClean="0"/>
            <a:t>Odnosi sa javnošću-PR</a:t>
          </a:r>
        </a:p>
        <a:p>
          <a:r>
            <a:rPr lang="sr-Latn-BA" sz="2400" dirty="0" smtClean="0"/>
            <a:t>( </a:t>
          </a:r>
          <a:r>
            <a:rPr lang="sr-Latn-BA" sz="2400" u="sng" dirty="0" smtClean="0"/>
            <a:t>P</a:t>
          </a:r>
          <a:r>
            <a:rPr lang="sr-Latn-BA" sz="2400" u="none" dirty="0" smtClean="0"/>
            <a:t>ublic </a:t>
          </a:r>
          <a:r>
            <a:rPr lang="sr-Latn-BA" sz="2400" u="sng" dirty="0" smtClean="0"/>
            <a:t>R</a:t>
          </a:r>
          <a:r>
            <a:rPr lang="sr-Latn-BA" sz="2400" u="none" dirty="0" smtClean="0"/>
            <a:t>elations)</a:t>
          </a:r>
        </a:p>
        <a:p>
          <a:endParaRPr lang="en-US" sz="2400" dirty="0"/>
        </a:p>
      </dgm:t>
    </dgm:pt>
    <dgm:pt modelId="{971D3784-B784-4EB7-800C-54D880A203A4}" type="parTrans" cxnId="{935E276C-63FD-43A4-AFB8-70004B0CA5F0}">
      <dgm:prSet/>
      <dgm:spPr/>
      <dgm:t>
        <a:bodyPr/>
        <a:lstStyle/>
        <a:p>
          <a:endParaRPr lang="en-US"/>
        </a:p>
      </dgm:t>
    </dgm:pt>
    <dgm:pt modelId="{9CAD06DF-5C1E-49B4-8C75-CD7E679CCD25}" type="sibTrans" cxnId="{935E276C-63FD-43A4-AFB8-70004B0CA5F0}">
      <dgm:prSet/>
      <dgm:spPr/>
      <dgm:t>
        <a:bodyPr/>
        <a:lstStyle/>
        <a:p>
          <a:endParaRPr lang="en-US"/>
        </a:p>
      </dgm:t>
    </dgm:pt>
    <dgm:pt modelId="{0D27816F-CFB6-47A1-B960-941B7D0D2F3D}" type="pres">
      <dgm:prSet presAssocID="{A5CFCA5A-4C14-473B-B008-7CE50F421AF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ME"/>
        </a:p>
      </dgm:t>
    </dgm:pt>
    <dgm:pt modelId="{B8BA5C24-E382-422F-9BF5-B230CAE337BC}" type="pres">
      <dgm:prSet presAssocID="{8BA51FC8-013D-42BB-98E2-60CB73E55A1B}" presName="comp" presStyleCnt="0"/>
      <dgm:spPr/>
      <dgm:t>
        <a:bodyPr/>
        <a:lstStyle/>
        <a:p>
          <a:endParaRPr lang="sr-Latn-ME"/>
        </a:p>
      </dgm:t>
    </dgm:pt>
    <dgm:pt modelId="{7891FA3D-BB9A-4435-B05C-7CA974F6F82B}" type="pres">
      <dgm:prSet presAssocID="{8BA51FC8-013D-42BB-98E2-60CB73E55A1B}" presName="box" presStyleLbl="node1" presStyleIdx="0" presStyleCnt="4"/>
      <dgm:spPr/>
      <dgm:t>
        <a:bodyPr/>
        <a:lstStyle/>
        <a:p>
          <a:endParaRPr lang="sr-Latn-ME"/>
        </a:p>
      </dgm:t>
    </dgm:pt>
    <dgm:pt modelId="{9AB2E1AA-10B0-4365-9D64-58A6AD7B9C5E}" type="pres">
      <dgm:prSet presAssocID="{8BA51FC8-013D-42BB-98E2-60CB73E55A1B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sr-Latn-ME"/>
        </a:p>
      </dgm:t>
    </dgm:pt>
    <dgm:pt modelId="{FC891C98-4512-49B9-ABC6-1ABE2F90AE96}" type="pres">
      <dgm:prSet presAssocID="{8BA51FC8-013D-42BB-98E2-60CB73E55A1B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r-Latn-ME"/>
        </a:p>
      </dgm:t>
    </dgm:pt>
    <dgm:pt modelId="{533852B5-77B0-44FC-9324-81CDEE3E3C22}" type="pres">
      <dgm:prSet presAssocID="{E1D39247-3A53-4096-AB2C-55D33731A22E}" presName="spacer" presStyleCnt="0"/>
      <dgm:spPr/>
      <dgm:t>
        <a:bodyPr/>
        <a:lstStyle/>
        <a:p>
          <a:endParaRPr lang="sr-Latn-ME"/>
        </a:p>
      </dgm:t>
    </dgm:pt>
    <dgm:pt modelId="{02247235-C1AC-4F20-BCD8-262E68EF10F8}" type="pres">
      <dgm:prSet presAssocID="{55C083A0-ECD9-4947-BF8D-B60C884A673B}" presName="comp" presStyleCnt="0"/>
      <dgm:spPr/>
      <dgm:t>
        <a:bodyPr/>
        <a:lstStyle/>
        <a:p>
          <a:endParaRPr lang="sr-Latn-ME"/>
        </a:p>
      </dgm:t>
    </dgm:pt>
    <dgm:pt modelId="{C3BD6C1C-BEC6-43AD-A57A-08F05E458CA7}" type="pres">
      <dgm:prSet presAssocID="{55C083A0-ECD9-4947-BF8D-B60C884A673B}" presName="box" presStyleLbl="node1" presStyleIdx="1" presStyleCnt="4"/>
      <dgm:spPr/>
      <dgm:t>
        <a:bodyPr/>
        <a:lstStyle/>
        <a:p>
          <a:endParaRPr lang="sr-Latn-ME"/>
        </a:p>
      </dgm:t>
    </dgm:pt>
    <dgm:pt modelId="{F874794B-E327-46C0-8628-9DF96E5559E2}" type="pres">
      <dgm:prSet presAssocID="{55C083A0-ECD9-4947-BF8D-B60C884A673B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sr-Latn-ME"/>
        </a:p>
      </dgm:t>
    </dgm:pt>
    <dgm:pt modelId="{5DF551DC-4632-41D4-95F9-29EECB3281FC}" type="pres">
      <dgm:prSet presAssocID="{55C083A0-ECD9-4947-BF8D-B60C884A673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r-Latn-ME"/>
        </a:p>
      </dgm:t>
    </dgm:pt>
    <dgm:pt modelId="{EACFB3E0-D6A2-45AE-9EE9-7677DE5908A2}" type="pres">
      <dgm:prSet presAssocID="{44C16CA0-4FD8-48C8-BBEB-7E58FA2A0A43}" presName="spacer" presStyleCnt="0"/>
      <dgm:spPr/>
      <dgm:t>
        <a:bodyPr/>
        <a:lstStyle/>
        <a:p>
          <a:endParaRPr lang="sr-Latn-ME"/>
        </a:p>
      </dgm:t>
    </dgm:pt>
    <dgm:pt modelId="{9C1709B5-7F41-45D6-8C7F-02A4FE329BFB}" type="pres">
      <dgm:prSet presAssocID="{40A3FAD6-358F-47C3-88FB-971F62617763}" presName="comp" presStyleCnt="0"/>
      <dgm:spPr/>
      <dgm:t>
        <a:bodyPr/>
        <a:lstStyle/>
        <a:p>
          <a:endParaRPr lang="sr-Latn-ME"/>
        </a:p>
      </dgm:t>
    </dgm:pt>
    <dgm:pt modelId="{517E6212-2522-4478-A04E-E162E4C940D8}" type="pres">
      <dgm:prSet presAssocID="{40A3FAD6-358F-47C3-88FB-971F62617763}" presName="box" presStyleLbl="node1" presStyleIdx="2" presStyleCnt="4"/>
      <dgm:spPr/>
      <dgm:t>
        <a:bodyPr/>
        <a:lstStyle/>
        <a:p>
          <a:endParaRPr lang="sr-Latn-ME"/>
        </a:p>
      </dgm:t>
    </dgm:pt>
    <dgm:pt modelId="{068E6BEC-10A7-4B9E-894F-6BAEFCCFD2F6}" type="pres">
      <dgm:prSet presAssocID="{40A3FAD6-358F-47C3-88FB-971F62617763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sr-Latn-ME"/>
        </a:p>
      </dgm:t>
    </dgm:pt>
    <dgm:pt modelId="{D4B8307B-BEFE-4DEA-B39B-51542D4332F4}" type="pres">
      <dgm:prSet presAssocID="{40A3FAD6-358F-47C3-88FB-971F6261776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r-Latn-ME"/>
        </a:p>
      </dgm:t>
    </dgm:pt>
    <dgm:pt modelId="{57048289-9336-4305-980E-8A9CF950672F}" type="pres">
      <dgm:prSet presAssocID="{BEA74FE6-6DA3-4F93-92B9-1515051D2998}" presName="spacer" presStyleCnt="0"/>
      <dgm:spPr/>
      <dgm:t>
        <a:bodyPr/>
        <a:lstStyle/>
        <a:p>
          <a:endParaRPr lang="sr-Latn-ME"/>
        </a:p>
      </dgm:t>
    </dgm:pt>
    <dgm:pt modelId="{BDA5CA60-0986-4407-9366-007FFAE0E081}" type="pres">
      <dgm:prSet presAssocID="{BCCDBE95-5263-4F0A-B292-7C7498E5C5E6}" presName="comp" presStyleCnt="0"/>
      <dgm:spPr/>
      <dgm:t>
        <a:bodyPr/>
        <a:lstStyle/>
        <a:p>
          <a:endParaRPr lang="sr-Latn-ME"/>
        </a:p>
      </dgm:t>
    </dgm:pt>
    <dgm:pt modelId="{9A53196C-1D62-4477-88B6-D6B7B36426F9}" type="pres">
      <dgm:prSet presAssocID="{BCCDBE95-5263-4F0A-B292-7C7498E5C5E6}" presName="box" presStyleLbl="node1" presStyleIdx="3" presStyleCnt="4"/>
      <dgm:spPr/>
      <dgm:t>
        <a:bodyPr/>
        <a:lstStyle/>
        <a:p>
          <a:endParaRPr lang="sr-Latn-ME"/>
        </a:p>
      </dgm:t>
    </dgm:pt>
    <dgm:pt modelId="{5F28D238-6827-40A3-B781-4E110DFFDC35}" type="pres">
      <dgm:prSet presAssocID="{BCCDBE95-5263-4F0A-B292-7C7498E5C5E6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sr-Latn-ME"/>
        </a:p>
      </dgm:t>
    </dgm:pt>
    <dgm:pt modelId="{CD506708-CE5F-4C39-A824-827536FA62E4}" type="pres">
      <dgm:prSet presAssocID="{BCCDBE95-5263-4F0A-B292-7C7498E5C5E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r-Latn-ME"/>
        </a:p>
      </dgm:t>
    </dgm:pt>
  </dgm:ptLst>
  <dgm:cxnLst>
    <dgm:cxn modelId="{C93DC8D8-06F5-41F1-9EB6-072F57DA6F5B}" srcId="{A5CFCA5A-4C14-473B-B008-7CE50F421AF3}" destId="{55C083A0-ECD9-4947-BF8D-B60C884A673B}" srcOrd="1" destOrd="0" parTransId="{13DF87C9-C4BC-4F7E-B997-410F3BD2BAE4}" sibTransId="{44C16CA0-4FD8-48C8-BBEB-7E58FA2A0A43}"/>
    <dgm:cxn modelId="{5AFBD2E1-D28D-4A2E-8FDB-C78A2C3F829E}" type="presOf" srcId="{BCCDBE95-5263-4F0A-B292-7C7498E5C5E6}" destId="{CD506708-CE5F-4C39-A824-827536FA62E4}" srcOrd="1" destOrd="0" presId="urn:microsoft.com/office/officeart/2005/8/layout/vList4"/>
    <dgm:cxn modelId="{BDA25F9A-652A-4E68-A390-C087462DA03D}" type="presOf" srcId="{BCCDBE95-5263-4F0A-B292-7C7498E5C5E6}" destId="{9A53196C-1D62-4477-88B6-D6B7B36426F9}" srcOrd="0" destOrd="0" presId="urn:microsoft.com/office/officeart/2005/8/layout/vList4"/>
    <dgm:cxn modelId="{935E276C-63FD-43A4-AFB8-70004B0CA5F0}" srcId="{A5CFCA5A-4C14-473B-B008-7CE50F421AF3}" destId="{BCCDBE95-5263-4F0A-B292-7C7498E5C5E6}" srcOrd="3" destOrd="0" parTransId="{971D3784-B784-4EB7-800C-54D880A203A4}" sibTransId="{9CAD06DF-5C1E-49B4-8C75-CD7E679CCD25}"/>
    <dgm:cxn modelId="{714CBA22-C89C-4386-9242-B68CD2C19FAD}" type="presOf" srcId="{A5CFCA5A-4C14-473B-B008-7CE50F421AF3}" destId="{0D27816F-CFB6-47A1-B960-941B7D0D2F3D}" srcOrd="0" destOrd="0" presId="urn:microsoft.com/office/officeart/2005/8/layout/vList4"/>
    <dgm:cxn modelId="{CB9C2693-CEA0-4A5A-937D-2CE71E1167CA}" type="presOf" srcId="{55C083A0-ECD9-4947-BF8D-B60C884A673B}" destId="{C3BD6C1C-BEC6-43AD-A57A-08F05E458CA7}" srcOrd="0" destOrd="0" presId="urn:microsoft.com/office/officeart/2005/8/layout/vList4"/>
    <dgm:cxn modelId="{543E4F7F-E71F-4C09-98CC-D12397B26BE0}" type="presOf" srcId="{8BA51FC8-013D-42BB-98E2-60CB73E55A1B}" destId="{FC891C98-4512-49B9-ABC6-1ABE2F90AE96}" srcOrd="1" destOrd="0" presId="urn:microsoft.com/office/officeart/2005/8/layout/vList4"/>
    <dgm:cxn modelId="{79BAF2FF-EAEF-4992-8EED-6E60073616FC}" srcId="{A5CFCA5A-4C14-473B-B008-7CE50F421AF3}" destId="{40A3FAD6-358F-47C3-88FB-971F62617763}" srcOrd="2" destOrd="0" parTransId="{70B40B26-A86E-48A1-A791-D0E21EFA1D49}" sibTransId="{BEA74FE6-6DA3-4F93-92B9-1515051D2998}"/>
    <dgm:cxn modelId="{15F76DF4-55D8-4C55-B8D7-6112F1ECBC7F}" type="presOf" srcId="{8BA51FC8-013D-42BB-98E2-60CB73E55A1B}" destId="{7891FA3D-BB9A-4435-B05C-7CA974F6F82B}" srcOrd="0" destOrd="0" presId="urn:microsoft.com/office/officeart/2005/8/layout/vList4"/>
    <dgm:cxn modelId="{BCEE6FCA-1935-478F-A454-5E8B06FF49ED}" type="presOf" srcId="{40A3FAD6-358F-47C3-88FB-971F62617763}" destId="{517E6212-2522-4478-A04E-E162E4C940D8}" srcOrd="0" destOrd="0" presId="urn:microsoft.com/office/officeart/2005/8/layout/vList4"/>
    <dgm:cxn modelId="{1932852B-141C-49E9-B8B6-24CFD4BB2ABF}" type="presOf" srcId="{55C083A0-ECD9-4947-BF8D-B60C884A673B}" destId="{5DF551DC-4632-41D4-95F9-29EECB3281FC}" srcOrd="1" destOrd="0" presId="urn:microsoft.com/office/officeart/2005/8/layout/vList4"/>
    <dgm:cxn modelId="{2B115360-668E-4DB2-A888-16E683560FC1}" srcId="{A5CFCA5A-4C14-473B-B008-7CE50F421AF3}" destId="{8BA51FC8-013D-42BB-98E2-60CB73E55A1B}" srcOrd="0" destOrd="0" parTransId="{2E4636B6-3D58-481F-9DB1-DF4C97D16AF8}" sibTransId="{E1D39247-3A53-4096-AB2C-55D33731A22E}"/>
    <dgm:cxn modelId="{EA65F0E2-FA22-4212-B23B-2C14376D508C}" type="presOf" srcId="{40A3FAD6-358F-47C3-88FB-971F62617763}" destId="{D4B8307B-BEFE-4DEA-B39B-51542D4332F4}" srcOrd="1" destOrd="0" presId="urn:microsoft.com/office/officeart/2005/8/layout/vList4"/>
    <dgm:cxn modelId="{D9EEBDAD-7730-4B56-B653-0D639B4B6F20}" type="presParOf" srcId="{0D27816F-CFB6-47A1-B960-941B7D0D2F3D}" destId="{B8BA5C24-E382-422F-9BF5-B230CAE337BC}" srcOrd="0" destOrd="0" presId="urn:microsoft.com/office/officeart/2005/8/layout/vList4"/>
    <dgm:cxn modelId="{4D903832-EF44-4797-8DBC-5F1504FB54BF}" type="presParOf" srcId="{B8BA5C24-E382-422F-9BF5-B230CAE337BC}" destId="{7891FA3D-BB9A-4435-B05C-7CA974F6F82B}" srcOrd="0" destOrd="0" presId="urn:microsoft.com/office/officeart/2005/8/layout/vList4"/>
    <dgm:cxn modelId="{96D75BC0-8674-438A-B6F7-C9AD2AC5C20E}" type="presParOf" srcId="{B8BA5C24-E382-422F-9BF5-B230CAE337BC}" destId="{9AB2E1AA-10B0-4365-9D64-58A6AD7B9C5E}" srcOrd="1" destOrd="0" presId="urn:microsoft.com/office/officeart/2005/8/layout/vList4"/>
    <dgm:cxn modelId="{FD50EE1C-1521-4BBE-A6B1-DCDFA76E210B}" type="presParOf" srcId="{B8BA5C24-E382-422F-9BF5-B230CAE337BC}" destId="{FC891C98-4512-49B9-ABC6-1ABE2F90AE96}" srcOrd="2" destOrd="0" presId="urn:microsoft.com/office/officeart/2005/8/layout/vList4"/>
    <dgm:cxn modelId="{82406109-8096-4D23-ACF1-531F2BA81297}" type="presParOf" srcId="{0D27816F-CFB6-47A1-B960-941B7D0D2F3D}" destId="{533852B5-77B0-44FC-9324-81CDEE3E3C22}" srcOrd="1" destOrd="0" presId="urn:microsoft.com/office/officeart/2005/8/layout/vList4"/>
    <dgm:cxn modelId="{2A9B0142-7D67-48A4-8464-B0D1D40E314B}" type="presParOf" srcId="{0D27816F-CFB6-47A1-B960-941B7D0D2F3D}" destId="{02247235-C1AC-4F20-BCD8-262E68EF10F8}" srcOrd="2" destOrd="0" presId="urn:microsoft.com/office/officeart/2005/8/layout/vList4"/>
    <dgm:cxn modelId="{AA7E03F2-918C-45E2-B7FA-122FB53FC1D1}" type="presParOf" srcId="{02247235-C1AC-4F20-BCD8-262E68EF10F8}" destId="{C3BD6C1C-BEC6-43AD-A57A-08F05E458CA7}" srcOrd="0" destOrd="0" presId="urn:microsoft.com/office/officeart/2005/8/layout/vList4"/>
    <dgm:cxn modelId="{F4426AC7-6494-402E-B481-F53B97A61286}" type="presParOf" srcId="{02247235-C1AC-4F20-BCD8-262E68EF10F8}" destId="{F874794B-E327-46C0-8628-9DF96E5559E2}" srcOrd="1" destOrd="0" presId="urn:microsoft.com/office/officeart/2005/8/layout/vList4"/>
    <dgm:cxn modelId="{2C1CEC9E-E942-42B3-AE0E-C0193B216DE2}" type="presParOf" srcId="{02247235-C1AC-4F20-BCD8-262E68EF10F8}" destId="{5DF551DC-4632-41D4-95F9-29EECB3281FC}" srcOrd="2" destOrd="0" presId="urn:microsoft.com/office/officeart/2005/8/layout/vList4"/>
    <dgm:cxn modelId="{86D87C0A-5D19-48CE-B2A2-382EE172870B}" type="presParOf" srcId="{0D27816F-CFB6-47A1-B960-941B7D0D2F3D}" destId="{EACFB3E0-D6A2-45AE-9EE9-7677DE5908A2}" srcOrd="3" destOrd="0" presId="urn:microsoft.com/office/officeart/2005/8/layout/vList4"/>
    <dgm:cxn modelId="{293DE970-50F1-4B92-A224-E1167B7FC89E}" type="presParOf" srcId="{0D27816F-CFB6-47A1-B960-941B7D0D2F3D}" destId="{9C1709B5-7F41-45D6-8C7F-02A4FE329BFB}" srcOrd="4" destOrd="0" presId="urn:microsoft.com/office/officeart/2005/8/layout/vList4"/>
    <dgm:cxn modelId="{9B8F8301-8F40-4D4D-8AD8-552AB6B6AD38}" type="presParOf" srcId="{9C1709B5-7F41-45D6-8C7F-02A4FE329BFB}" destId="{517E6212-2522-4478-A04E-E162E4C940D8}" srcOrd="0" destOrd="0" presId="urn:microsoft.com/office/officeart/2005/8/layout/vList4"/>
    <dgm:cxn modelId="{C7CEDC39-83FE-45E2-A19B-BDC0DC0ABF9A}" type="presParOf" srcId="{9C1709B5-7F41-45D6-8C7F-02A4FE329BFB}" destId="{068E6BEC-10A7-4B9E-894F-6BAEFCCFD2F6}" srcOrd="1" destOrd="0" presId="urn:microsoft.com/office/officeart/2005/8/layout/vList4"/>
    <dgm:cxn modelId="{C7F0EE56-C1E9-4120-B730-3CC6D4328FD7}" type="presParOf" srcId="{9C1709B5-7F41-45D6-8C7F-02A4FE329BFB}" destId="{D4B8307B-BEFE-4DEA-B39B-51542D4332F4}" srcOrd="2" destOrd="0" presId="urn:microsoft.com/office/officeart/2005/8/layout/vList4"/>
    <dgm:cxn modelId="{0E48034C-70F3-44AF-8B34-C5619A1AB94E}" type="presParOf" srcId="{0D27816F-CFB6-47A1-B960-941B7D0D2F3D}" destId="{57048289-9336-4305-980E-8A9CF950672F}" srcOrd="5" destOrd="0" presId="urn:microsoft.com/office/officeart/2005/8/layout/vList4"/>
    <dgm:cxn modelId="{B556831C-3688-44FE-8397-52FBFB0FD212}" type="presParOf" srcId="{0D27816F-CFB6-47A1-B960-941B7D0D2F3D}" destId="{BDA5CA60-0986-4407-9366-007FFAE0E081}" srcOrd="6" destOrd="0" presId="urn:microsoft.com/office/officeart/2005/8/layout/vList4"/>
    <dgm:cxn modelId="{127CABDC-C3CD-49C8-8705-1A40CD6549AC}" type="presParOf" srcId="{BDA5CA60-0986-4407-9366-007FFAE0E081}" destId="{9A53196C-1D62-4477-88B6-D6B7B36426F9}" srcOrd="0" destOrd="0" presId="urn:microsoft.com/office/officeart/2005/8/layout/vList4"/>
    <dgm:cxn modelId="{A0B381B2-D7AF-4AEE-9748-DC380039B97C}" type="presParOf" srcId="{BDA5CA60-0986-4407-9366-007FFAE0E081}" destId="{5F28D238-6827-40A3-B781-4E110DFFDC35}" srcOrd="1" destOrd="0" presId="urn:microsoft.com/office/officeart/2005/8/layout/vList4"/>
    <dgm:cxn modelId="{64E548F0-FFF6-4425-9C6E-88D53AC94E23}" type="presParOf" srcId="{BDA5CA60-0986-4407-9366-007FFAE0E081}" destId="{CD506708-CE5F-4C39-A824-827536FA62E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F525-4882-4A34-9AA2-2307A579EBC0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69F7-8883-42F6-9F5F-856477F7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00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F525-4882-4A34-9AA2-2307A579EBC0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69F7-8883-42F6-9F5F-856477F7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92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F525-4882-4A34-9AA2-2307A579EBC0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69F7-8883-42F6-9F5F-856477F7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5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F525-4882-4A34-9AA2-2307A579EBC0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69F7-8883-42F6-9F5F-856477F7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5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F525-4882-4A34-9AA2-2307A579EBC0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69F7-8883-42F6-9F5F-856477F7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7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F525-4882-4A34-9AA2-2307A579EBC0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69F7-8883-42F6-9F5F-856477F7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7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F525-4882-4A34-9AA2-2307A579EBC0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69F7-8883-42F6-9F5F-856477F7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95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F525-4882-4A34-9AA2-2307A579EBC0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69F7-8883-42F6-9F5F-856477F7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17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F525-4882-4A34-9AA2-2307A579EBC0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69F7-8883-42F6-9F5F-856477F7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7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F525-4882-4A34-9AA2-2307A579EBC0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69F7-8883-42F6-9F5F-856477F7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9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F525-4882-4A34-9AA2-2307A579EBC0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69F7-8883-42F6-9F5F-856477F7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44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F525-4882-4A34-9AA2-2307A579EBC0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769F7-8883-42F6-9F5F-856477F7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9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Pedja\Desktop\pp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4" y="1301112"/>
            <a:ext cx="9152534" cy="384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edja\Desktop\aa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7400" y="249604"/>
            <a:ext cx="13529129" cy="568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533" y="285750"/>
            <a:ext cx="7772400" cy="1200150"/>
          </a:xfrm>
        </p:spPr>
        <p:txBody>
          <a:bodyPr>
            <a:normAutofit/>
          </a:bodyPr>
          <a:lstStyle/>
          <a:p>
            <a:r>
              <a:rPr lang="sr-Latn-BA" sz="4000" b="1" dirty="0" smtClean="0"/>
              <a:t>PROMOCIJA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4476750"/>
            <a:ext cx="268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2000" b="1" dirty="0" smtClean="0"/>
              <a:t>prof.Budrak Aleksandra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7801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Pedja\Desktop\pp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4" y="1301112"/>
            <a:ext cx="9152534" cy="384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Propagandna</a:t>
            </a:r>
            <a:r>
              <a:rPr lang="en-US" sz="4000" dirty="0" smtClean="0"/>
              <a:t> </a:t>
            </a:r>
            <a:r>
              <a:rPr lang="en-US" sz="4000" dirty="0" err="1" smtClean="0"/>
              <a:t>poruka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200151"/>
            <a:ext cx="4953000" cy="3394472"/>
          </a:xfrm>
        </p:spPr>
        <p:txBody>
          <a:bodyPr>
            <a:normAutofit/>
          </a:bodyPr>
          <a:lstStyle/>
          <a:p>
            <a:r>
              <a:rPr lang="sr-Latn-BA" sz="2000" dirty="0" smtClean="0"/>
              <a:t>j</a:t>
            </a:r>
            <a:r>
              <a:rPr lang="en-US" sz="2000" dirty="0"/>
              <a:t>e </a:t>
            </a:r>
            <a:r>
              <a:rPr lang="en-US" sz="2000" dirty="0" err="1"/>
              <a:t>saop</a:t>
            </a:r>
            <a:r>
              <a:rPr lang="sr-Latn-BA" sz="2000" dirty="0"/>
              <a:t>štenje ili informacija koja se šalje kupcima sa ciljem da se izazove tražnja za proizvodom/uslugom</a:t>
            </a:r>
            <a:r>
              <a:rPr lang="sr-Latn-BA" sz="2000" dirty="0" smtClean="0"/>
              <a:t>.</a:t>
            </a:r>
          </a:p>
          <a:p>
            <a:r>
              <a:rPr lang="sr-Latn-BA" sz="2000" dirty="0" smtClean="0"/>
              <a:t>Cilj </a:t>
            </a:r>
            <a:r>
              <a:rPr lang="sr-Latn-BA" sz="2000" dirty="0"/>
              <a:t>propagandne poruke nije samo da se šira javnost upozna sa proizvodom/uslugom, već da probudi pažnju, izazove interes i želju i tako utiče na akciju tj. kupovinu proizvoda.</a:t>
            </a:r>
          </a:p>
          <a:p>
            <a:r>
              <a:rPr lang="sr-Latn-BA" sz="2000" dirty="0" smtClean="0"/>
              <a:t>Ona </a:t>
            </a:r>
            <a:r>
              <a:rPr lang="sr-Latn-BA" sz="2000" dirty="0"/>
              <a:t>treba da bude jasna, istinita</a:t>
            </a:r>
            <a:r>
              <a:rPr lang="sr-Latn-BA" sz="2000" dirty="0" smtClean="0"/>
              <a:t>,</a:t>
            </a:r>
            <a:r>
              <a:rPr lang="en-US" sz="2000" dirty="0" smtClean="0"/>
              <a:t> </a:t>
            </a:r>
            <a:r>
              <a:rPr lang="sr-Latn-BA" sz="2000" dirty="0" smtClean="0"/>
              <a:t> </a:t>
            </a:r>
            <a:r>
              <a:rPr lang="sr-Latn-BA" sz="2000" dirty="0"/>
              <a:t>koncizna, neposredna i otvoreno iskazana.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3028950"/>
            <a:ext cx="3733800" cy="148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1428750"/>
            <a:ext cx="3676651" cy="141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76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edja\Desktop\pp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4" y="1301112"/>
            <a:ext cx="9152534" cy="384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4000" dirty="0" smtClean="0"/>
              <a:t>Promocija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23950"/>
            <a:ext cx="4876800" cy="3394472"/>
          </a:xfrm>
        </p:spPr>
        <p:txBody>
          <a:bodyPr>
            <a:noAutofit/>
          </a:bodyPr>
          <a:lstStyle/>
          <a:p>
            <a:r>
              <a:rPr lang="sr-Latn-BA" sz="1700" dirty="0"/>
              <a:t>predstavlja informisanje kupaca </a:t>
            </a:r>
            <a:r>
              <a:rPr lang="sr-Latn-BA" sz="1700" dirty="0" smtClean="0"/>
              <a:t>i stvaranje pozitivnog stava o </a:t>
            </a:r>
            <a:r>
              <a:rPr lang="sr-Latn-BA" sz="1700" dirty="0"/>
              <a:t>proizvodima/uslugama </a:t>
            </a:r>
            <a:r>
              <a:rPr lang="sr-Latn-BA" sz="1700" dirty="0" smtClean="0"/>
              <a:t>koji će dovesti do favorizovanja istih u procesu kupovine</a:t>
            </a:r>
          </a:p>
          <a:p>
            <a:r>
              <a:rPr lang="sr-Latn-BA" sz="1700" dirty="0" smtClean="0"/>
              <a:t>Promotivne aktivnosti treba početi u fazi razvoja proizvoda/usluge</a:t>
            </a:r>
          </a:p>
          <a:p>
            <a:r>
              <a:rPr lang="sr-Latn-BA" sz="1700" dirty="0" smtClean="0"/>
              <a:t>Uspješni preduzetnici uvijek prvo urade istraživanje o tome koja je njihova ciljna grupa, kome je namijenjen njihov proizvod/usluga, kakve su specifičnosti procesa kupovine proizvoda od strane kupaca i drugim faktorima, i tek onda donesu odluku o izboru određenog oblika promocije ili kombinaciji više njih istovremeno</a:t>
            </a:r>
            <a:endParaRPr lang="en-US" sz="17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28750"/>
            <a:ext cx="39624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7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edja\Desktop\pp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4" y="1301112"/>
            <a:ext cx="9152534" cy="384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Ciljevi promocije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85850"/>
            <a:ext cx="5791200" cy="3714750"/>
          </a:xfrm>
        </p:spPr>
        <p:txBody>
          <a:bodyPr>
            <a:normAutofit fontScale="92500" lnSpcReduction="10000"/>
          </a:bodyPr>
          <a:lstStyle/>
          <a:p>
            <a:r>
              <a:rPr lang="sr-Latn-BA" sz="2000" dirty="0" smtClean="0"/>
              <a:t>informiše, podučava, usmjerava i/ili stimuliše odgovarajuće reagovanje kupaca</a:t>
            </a:r>
          </a:p>
          <a:p>
            <a:r>
              <a:rPr lang="sr-Latn-BA" sz="2000" dirty="0" smtClean="0"/>
              <a:t>pomaže u stvaranju imidža preduzeća</a:t>
            </a:r>
          </a:p>
          <a:p>
            <a:r>
              <a:rPr lang="sr-Latn-BA" sz="2000" dirty="0" smtClean="0"/>
              <a:t>Ukazuje na karakteristike postojećih proizvoda</a:t>
            </a:r>
          </a:p>
          <a:p>
            <a:r>
              <a:rPr lang="sr-Latn-BA" sz="2000" dirty="0" smtClean="0"/>
              <a:t>Pomaže u održavanju popularnosti postojećih proizvoda</a:t>
            </a:r>
          </a:p>
          <a:p>
            <a:r>
              <a:rPr lang="sr-Latn-BA" sz="2000" dirty="0" smtClean="0"/>
              <a:t>Upoznaje tržište sa novim proizvodima</a:t>
            </a:r>
          </a:p>
          <a:p>
            <a:r>
              <a:rPr lang="sr-Latn-BA" sz="2000" dirty="0" smtClean="0"/>
              <a:t>Stavlja proizvode u povoljniju poziciju od proizvoda konkurencije</a:t>
            </a:r>
          </a:p>
          <a:p>
            <a:r>
              <a:rPr lang="sr-Latn-BA" sz="2000" dirty="0" smtClean="0"/>
              <a:t>Direktno se odražava na rast prodaje i profita preduzeća</a:t>
            </a:r>
          </a:p>
          <a:p>
            <a:r>
              <a:rPr lang="sr-Latn-BA" sz="2000" dirty="0" smtClean="0"/>
              <a:t>Pomaže stvaranju lojalnosti kod potrošača</a:t>
            </a:r>
          </a:p>
          <a:p>
            <a:endParaRPr lang="sr-Latn-BA" sz="2000" dirty="0" smtClean="0"/>
          </a:p>
          <a:p>
            <a:endParaRPr lang="en-US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00200"/>
            <a:ext cx="35814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92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146"/>
            <a:ext cx="8229600" cy="857250"/>
          </a:xfrm>
        </p:spPr>
        <p:txBody>
          <a:bodyPr>
            <a:normAutofit/>
          </a:bodyPr>
          <a:lstStyle/>
          <a:p>
            <a:r>
              <a:rPr lang="sr-Latn-BA" sz="4000" dirty="0" smtClean="0">
                <a:solidFill>
                  <a:srgbClr val="0070C0"/>
                </a:solidFill>
                <a:latin typeface="+mn-lt"/>
              </a:rPr>
              <a:t>Oblici promotivnih aktivnosti</a:t>
            </a:r>
            <a:endParaRPr lang="en-US" sz="40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51921531"/>
              </p:ext>
            </p:extLst>
          </p:nvPr>
        </p:nvGraphicFramePr>
        <p:xfrm>
          <a:off x="304800" y="895350"/>
          <a:ext cx="86106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15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edja\Desktop\pp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4" y="1301112"/>
            <a:ext cx="9152534" cy="384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sr-Latn-BA" dirty="0" smtClean="0"/>
              <a:t>Privredna propaganda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00150"/>
            <a:ext cx="4876800" cy="339447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sr-Latn-BA" sz="2000" dirty="0" smtClean="0"/>
              <a:t>se realizuje preko </a:t>
            </a:r>
            <a:r>
              <a:rPr lang="sr-Latn-BA" sz="2000" dirty="0"/>
              <a:t>određenih medija i uvijek je plaćena (preko televizije, radija, interneta, lokalnih listova i časopisa, </a:t>
            </a:r>
            <a:r>
              <a:rPr lang="sr-Latn-BA" sz="2000" dirty="0" smtClean="0"/>
              <a:t>raznih </a:t>
            </a:r>
            <a:r>
              <a:rPr lang="sr-Latn-BA" sz="2000" dirty="0"/>
              <a:t>panoa, sponzorstava itd</a:t>
            </a:r>
            <a:r>
              <a:rPr lang="sr-Latn-BA" sz="2000" dirty="0" smtClean="0"/>
              <a:t>.)</a:t>
            </a:r>
          </a:p>
          <a:p>
            <a:pPr lvl="0"/>
            <a:r>
              <a:rPr lang="sr-Latn-BA" sz="2000" dirty="0" smtClean="0"/>
              <a:t>Propagandno djelovanje se usmjerava na</a:t>
            </a:r>
            <a:r>
              <a:rPr lang="en-US" sz="2000" dirty="0" smtClean="0"/>
              <a:t>:</a:t>
            </a:r>
            <a:endParaRPr lang="sr-Latn-BA" sz="2000" dirty="0" smtClean="0"/>
          </a:p>
          <a:p>
            <a:pPr lvl="1">
              <a:buSzPct val="75000"/>
              <a:buFont typeface="Courier New" pitchFamily="49" charset="0"/>
              <a:buChar char="o"/>
            </a:pPr>
            <a:r>
              <a:rPr lang="en-US" sz="1700" dirty="0" err="1" smtClean="0"/>
              <a:t>Upoznavanje</a:t>
            </a:r>
            <a:r>
              <a:rPr lang="en-US" sz="1700" dirty="0" smtClean="0"/>
              <a:t> </a:t>
            </a:r>
            <a:r>
              <a:rPr lang="en-US" sz="1700" dirty="0" err="1"/>
              <a:t>kupaca</a:t>
            </a:r>
            <a:r>
              <a:rPr lang="en-US" sz="1700" dirty="0"/>
              <a:t> </a:t>
            </a:r>
            <a:r>
              <a:rPr lang="en-US" sz="1700" dirty="0" err="1"/>
              <a:t>sa</a:t>
            </a:r>
            <a:r>
              <a:rPr lang="en-US" sz="1700" dirty="0"/>
              <a:t> </a:t>
            </a:r>
            <a:r>
              <a:rPr lang="sr-Latn-BA" sz="1700" dirty="0" smtClean="0"/>
              <a:t>izvorima robe</a:t>
            </a:r>
            <a:r>
              <a:rPr lang="en-US" sz="1700" dirty="0" smtClean="0"/>
              <a:t>,                                    </a:t>
            </a:r>
            <a:r>
              <a:rPr lang="en-US" sz="1700" dirty="0" err="1" smtClean="0"/>
              <a:t>asortimanom</a:t>
            </a:r>
            <a:r>
              <a:rPr lang="en-US" sz="1700" dirty="0"/>
              <a:t>, </a:t>
            </a:r>
            <a:r>
              <a:rPr lang="en-US" sz="1700" dirty="0" err="1"/>
              <a:t>kvalitetom</a:t>
            </a:r>
            <a:r>
              <a:rPr lang="en-US" sz="1700" dirty="0"/>
              <a:t>, </a:t>
            </a:r>
            <a:r>
              <a:rPr lang="en-US" sz="1700" dirty="0" smtClean="0"/>
              <a:t>c</a:t>
            </a:r>
            <a:r>
              <a:rPr lang="sr-Latn-BA" sz="1700" dirty="0" smtClean="0"/>
              <a:t>ije</a:t>
            </a:r>
            <a:r>
              <a:rPr lang="en-US" sz="1700" dirty="0" err="1" smtClean="0"/>
              <a:t>nama</a:t>
            </a:r>
            <a:r>
              <a:rPr lang="en-US" sz="1700" dirty="0" smtClean="0"/>
              <a:t> </a:t>
            </a:r>
            <a:r>
              <a:rPr lang="en-US" sz="1700" dirty="0"/>
              <a:t>i dr</a:t>
            </a:r>
            <a:r>
              <a:rPr lang="en-US" sz="1700" dirty="0" smtClean="0"/>
              <a:t>.</a:t>
            </a:r>
            <a:r>
              <a:rPr lang="sr-Latn-BA" sz="1700" dirty="0" smtClean="0"/>
              <a:t> </a:t>
            </a:r>
            <a:r>
              <a:rPr lang="en-US" sz="1700" dirty="0" smtClean="0"/>
              <a:t>       </a:t>
            </a:r>
          </a:p>
          <a:p>
            <a:pPr lvl="1">
              <a:buSzPct val="75000"/>
              <a:buFont typeface="Courier New" pitchFamily="49" charset="0"/>
              <a:buChar char="o"/>
            </a:pPr>
            <a:r>
              <a:rPr lang="en-US" sz="1700" dirty="0" err="1" smtClean="0"/>
              <a:t>Upoznavanje</a:t>
            </a:r>
            <a:r>
              <a:rPr lang="en-US" sz="1700" dirty="0" smtClean="0"/>
              <a:t> </a:t>
            </a:r>
            <a:r>
              <a:rPr lang="en-US" sz="1700" dirty="0" err="1"/>
              <a:t>kupaca</a:t>
            </a:r>
            <a:r>
              <a:rPr lang="en-US" sz="1700" dirty="0"/>
              <a:t> </a:t>
            </a:r>
            <a:r>
              <a:rPr lang="en-US" sz="1700" dirty="0" err="1"/>
              <a:t>sa</a:t>
            </a:r>
            <a:r>
              <a:rPr lang="en-US" sz="1700" dirty="0"/>
              <a:t> </a:t>
            </a:r>
            <a:r>
              <a:rPr lang="en-US" sz="1700" dirty="0" err="1"/>
              <a:t>pojavom</a:t>
            </a:r>
            <a:r>
              <a:rPr lang="en-US" sz="1700" dirty="0"/>
              <a:t> </a:t>
            </a:r>
            <a:r>
              <a:rPr lang="en-US" sz="1700" dirty="0" err="1"/>
              <a:t>novih</a:t>
            </a:r>
            <a:r>
              <a:rPr lang="en-US" sz="1700" dirty="0"/>
              <a:t> </a:t>
            </a:r>
            <a:r>
              <a:rPr lang="en-US" sz="1700" dirty="0" smtClean="0"/>
              <a:t> </a:t>
            </a:r>
            <a:r>
              <a:rPr lang="en-US" sz="1700" dirty="0" err="1" smtClean="0"/>
              <a:t>proizvoda</a:t>
            </a:r>
            <a:r>
              <a:rPr lang="en-US" sz="1700" dirty="0" smtClean="0"/>
              <a:t> </a:t>
            </a:r>
            <a:r>
              <a:rPr lang="en-US" sz="1700" dirty="0"/>
              <a:t>i </a:t>
            </a:r>
            <a:r>
              <a:rPr lang="en-US" sz="1700" dirty="0" err="1"/>
              <a:t>njihovim</a:t>
            </a:r>
            <a:r>
              <a:rPr lang="en-US" sz="1700" dirty="0"/>
              <a:t> </a:t>
            </a:r>
            <a:r>
              <a:rPr lang="en-US" sz="1700" dirty="0" err="1" smtClean="0"/>
              <a:t>svojstvima</a:t>
            </a:r>
            <a:endParaRPr lang="en-US" sz="1700" dirty="0" smtClean="0"/>
          </a:p>
          <a:p>
            <a:pPr lvl="1">
              <a:buSzPct val="75000"/>
              <a:buFont typeface="Courier New" pitchFamily="49" charset="0"/>
              <a:buChar char="o"/>
            </a:pPr>
            <a:r>
              <a:rPr lang="en-US" sz="1700" dirty="0" err="1" smtClean="0"/>
              <a:t>Upoznavanje</a:t>
            </a:r>
            <a:r>
              <a:rPr lang="en-US" sz="1700" dirty="0" smtClean="0"/>
              <a:t> </a:t>
            </a:r>
            <a:r>
              <a:rPr lang="en-US" sz="1700" dirty="0" err="1"/>
              <a:t>kupaca</a:t>
            </a:r>
            <a:r>
              <a:rPr lang="en-US" sz="1700" dirty="0"/>
              <a:t> </a:t>
            </a:r>
            <a:r>
              <a:rPr lang="en-US" sz="1700" dirty="0" err="1"/>
              <a:t>sa</a:t>
            </a:r>
            <a:r>
              <a:rPr lang="en-US" sz="1700" dirty="0"/>
              <a:t> </a:t>
            </a:r>
            <a:r>
              <a:rPr lang="en-US" sz="1700" dirty="0" err="1"/>
              <a:t>upotrebom</a:t>
            </a:r>
            <a:r>
              <a:rPr lang="en-US" sz="1700" dirty="0"/>
              <a:t> </a:t>
            </a:r>
            <a:r>
              <a:rPr lang="en-US" sz="1700" dirty="0" err="1"/>
              <a:t>proizvoda</a:t>
            </a:r>
            <a:r>
              <a:rPr lang="en-US" sz="1700" dirty="0"/>
              <a:t>, </a:t>
            </a:r>
            <a:r>
              <a:rPr lang="en-US" sz="1700" dirty="0" err="1"/>
              <a:t>jer</a:t>
            </a:r>
            <a:r>
              <a:rPr lang="en-US" sz="1700" dirty="0"/>
              <a:t> se </a:t>
            </a:r>
            <a:r>
              <a:rPr lang="en-US" sz="1700" dirty="0" err="1"/>
              <a:t>potrošač</a:t>
            </a:r>
            <a:r>
              <a:rPr lang="en-US" sz="1700" dirty="0"/>
              <a:t> </a:t>
            </a:r>
            <a:r>
              <a:rPr lang="en-US" sz="1700" dirty="0" err="1"/>
              <a:t>ponekad</a:t>
            </a:r>
            <a:r>
              <a:rPr lang="en-US" sz="1700" dirty="0"/>
              <a:t> </a:t>
            </a:r>
            <a:r>
              <a:rPr lang="en-US" sz="1700" dirty="0" err="1"/>
              <a:t>razočara</a:t>
            </a:r>
            <a:r>
              <a:rPr lang="en-US" sz="1700" dirty="0"/>
              <a:t> u </a:t>
            </a:r>
            <a:r>
              <a:rPr lang="en-US" sz="1700" dirty="0" err="1"/>
              <a:t>kvalitetnu</a:t>
            </a:r>
            <a:r>
              <a:rPr lang="en-US" sz="1700" dirty="0"/>
              <a:t> </a:t>
            </a:r>
            <a:r>
              <a:rPr lang="en-US" sz="1700" dirty="0" err="1"/>
              <a:t>robu</a:t>
            </a:r>
            <a:r>
              <a:rPr lang="en-US" sz="1700" dirty="0"/>
              <a:t> </a:t>
            </a:r>
            <a:r>
              <a:rPr lang="en-US" sz="1700" dirty="0" err="1"/>
              <a:t>zbog</a:t>
            </a:r>
            <a:r>
              <a:rPr lang="en-US" sz="1700" dirty="0"/>
              <a:t> </a:t>
            </a:r>
            <a:r>
              <a:rPr lang="en-US" sz="1700" dirty="0" err="1"/>
              <a:t>pogrešne</a:t>
            </a:r>
            <a:r>
              <a:rPr lang="en-US" sz="1700" dirty="0"/>
              <a:t> </a:t>
            </a:r>
            <a:r>
              <a:rPr lang="en-US" sz="1700" dirty="0" err="1" smtClean="0"/>
              <a:t>upotrebe</a:t>
            </a:r>
            <a:endParaRPr lang="en-US" sz="1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81150"/>
            <a:ext cx="339852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59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 fontScale="90000"/>
          </a:bodyPr>
          <a:lstStyle/>
          <a:p>
            <a:pPr lvl="0"/>
            <a:r>
              <a:rPr lang="sr-Latn-BA" dirty="0" smtClean="0">
                <a:solidFill>
                  <a:schemeClr val="bg1"/>
                </a:solidFill>
              </a:rPr>
              <a:t>Lična prodaja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00150"/>
            <a:ext cx="4419600" cy="3394472"/>
          </a:xfrm>
        </p:spPr>
        <p:txBody>
          <a:bodyPr/>
          <a:lstStyle/>
          <a:p>
            <a:pPr lvl="0"/>
            <a:r>
              <a:rPr lang="en-US" sz="2000" dirty="0" smtClean="0">
                <a:solidFill>
                  <a:schemeClr val="bg1"/>
                </a:solidFill>
              </a:rPr>
              <a:t>je </a:t>
            </a:r>
            <a:r>
              <a:rPr lang="en-US" sz="2000" dirty="0" err="1" smtClean="0">
                <a:solidFill>
                  <a:schemeClr val="bg1"/>
                </a:solidFill>
              </a:rPr>
              <a:t>oblik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promotivne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aktivnosti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kod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koje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sr-Latn-BA" sz="2000" dirty="0" smtClean="0">
                <a:solidFill>
                  <a:schemeClr val="bg1"/>
                </a:solidFill>
              </a:rPr>
              <a:t>dolazi </a:t>
            </a:r>
            <a:r>
              <a:rPr lang="sr-Latn-BA" sz="2000" dirty="0">
                <a:solidFill>
                  <a:schemeClr val="bg1"/>
                </a:solidFill>
              </a:rPr>
              <a:t>do </a:t>
            </a:r>
            <a:r>
              <a:rPr lang="sr-Latn-BA" sz="2000" dirty="0" smtClean="0">
                <a:solidFill>
                  <a:schemeClr val="bg1"/>
                </a:solidFill>
              </a:rPr>
              <a:t>direktnog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sr-Latn-BA" sz="2000" dirty="0" smtClean="0">
                <a:solidFill>
                  <a:schemeClr val="bg1"/>
                </a:solidFill>
              </a:rPr>
              <a:t>komuniciranja </a:t>
            </a:r>
            <a:r>
              <a:rPr lang="sr-Latn-BA" sz="2000" dirty="0">
                <a:solidFill>
                  <a:schemeClr val="bg1"/>
                </a:solidFill>
              </a:rPr>
              <a:t>prodavca tj. preduzetnika/preduzeća i </a:t>
            </a:r>
            <a:r>
              <a:rPr lang="sr-Latn-BA" sz="2000" dirty="0" smtClean="0">
                <a:solidFill>
                  <a:schemeClr val="bg1"/>
                </a:solidFill>
              </a:rPr>
              <a:t>kupca/potrošača</a:t>
            </a:r>
          </a:p>
          <a:p>
            <a:pPr lvl="0"/>
            <a:endParaRPr lang="sr-Latn-BA" sz="2000" dirty="0" smtClean="0">
              <a:solidFill>
                <a:schemeClr val="bg1"/>
              </a:solidFill>
            </a:endParaRPr>
          </a:p>
          <a:p>
            <a:pPr lvl="0"/>
            <a:r>
              <a:rPr lang="sr-Latn-BA" sz="2000" dirty="0">
                <a:solidFill>
                  <a:schemeClr val="bg1"/>
                </a:solidFill>
              </a:rPr>
              <a:t> </a:t>
            </a:r>
            <a:r>
              <a:rPr lang="en-US" sz="2000" dirty="0" err="1" smtClean="0">
                <a:solidFill>
                  <a:schemeClr val="bg1"/>
                </a:solidFill>
              </a:rPr>
              <a:t>prodavac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treba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treba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dobro</a:t>
            </a:r>
            <a:r>
              <a:rPr lang="en-US" sz="2000" dirty="0" smtClean="0">
                <a:solidFill>
                  <a:schemeClr val="bg1"/>
                </a:solidFill>
              </a:rPr>
              <a:t> da </a:t>
            </a:r>
            <a:r>
              <a:rPr lang="en-US" sz="2000" dirty="0" err="1" smtClean="0">
                <a:solidFill>
                  <a:schemeClr val="bg1"/>
                </a:solidFill>
              </a:rPr>
              <a:t>po</a:t>
            </a:r>
            <a:r>
              <a:rPr lang="sr-Latn-BA" sz="2000" dirty="0" smtClean="0">
                <a:solidFill>
                  <a:schemeClr val="bg1"/>
                </a:solidFill>
              </a:rPr>
              <a:t>z</a:t>
            </a:r>
            <a:r>
              <a:rPr lang="en-US" sz="2000" dirty="0" err="1" smtClean="0">
                <a:solidFill>
                  <a:schemeClr val="bg1"/>
                </a:solidFill>
              </a:rPr>
              <a:t>naje</a:t>
            </a:r>
            <a:r>
              <a:rPr lang="sr-Latn-BA" sz="2000" dirty="0" smtClean="0">
                <a:solidFill>
                  <a:schemeClr val="bg1"/>
                </a:solidFill>
              </a:rPr>
              <a:t> karakteristike datog proizvoda i da u komunikaciji bude ljubazan, strpljiv i taktičan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362" y="2647950"/>
            <a:ext cx="457871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362" y="2959982"/>
            <a:ext cx="457871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362" y="1352550"/>
            <a:ext cx="4578718" cy="160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10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9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sr-Latn-BA" dirty="0" smtClean="0"/>
              <a:t>Prodajna promocija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5014"/>
            <a:ext cx="5029200" cy="3394472"/>
          </a:xfrm>
        </p:spPr>
        <p:txBody>
          <a:bodyPr>
            <a:normAutofit/>
          </a:bodyPr>
          <a:lstStyle/>
          <a:p>
            <a:pPr lvl="0"/>
            <a:endParaRPr lang="sr-Latn-BA" sz="2000" dirty="0" smtClean="0"/>
          </a:p>
          <a:p>
            <a:pPr lvl="0"/>
            <a:r>
              <a:rPr lang="sr-Latn-BA" sz="2000" dirty="0" smtClean="0"/>
              <a:t>Ili unapređenje prodaje obuhvata sve direktne </a:t>
            </a:r>
            <a:r>
              <a:rPr lang="sr-Latn-BA" sz="2000" dirty="0"/>
              <a:t>aktivnosti koje sprovodi </a:t>
            </a:r>
            <a:r>
              <a:rPr lang="sr-Latn-BA" sz="2000" dirty="0" smtClean="0"/>
              <a:t>preduzeće </a:t>
            </a:r>
            <a:r>
              <a:rPr lang="sr-Latn-BA" sz="2000" dirty="0"/>
              <a:t>kako bi poboljšao svoju prodaju (sniženje prodajnih </a:t>
            </a:r>
            <a:r>
              <a:rPr lang="sr-Latn-BA" sz="2000" dirty="0" smtClean="0"/>
              <a:t>cijena,</a:t>
            </a:r>
            <a:r>
              <a:rPr lang="en-US" sz="2000" dirty="0" smtClean="0"/>
              <a:t> </a:t>
            </a:r>
            <a:r>
              <a:rPr lang="sr-Latn-BA" sz="2000" dirty="0" smtClean="0"/>
              <a:t>popust nakon ponovljene kupovine, </a:t>
            </a:r>
            <a:r>
              <a:rPr lang="sr-Latn-BA" sz="2000" dirty="0"/>
              <a:t>kuponi, nagradne igre, besplatni </a:t>
            </a:r>
            <a:r>
              <a:rPr lang="sr-Latn-BA" sz="2000" dirty="0" smtClean="0"/>
              <a:t>uzorci, degustacija, višestruka i spojena pakovanja sa popustom, promocije u dobrotvorne svrhe, </a:t>
            </a:r>
            <a:r>
              <a:rPr lang="sr-Latn-BA" sz="2000" dirty="0"/>
              <a:t>sajmovi, izložbe...).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52550"/>
            <a:ext cx="398492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48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edja\Desktop\pp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4" y="1301112"/>
            <a:ext cx="9152534" cy="384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sr-Latn-BA" dirty="0" smtClean="0"/>
              <a:t>Odnosi sa javnošću-PR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00151"/>
            <a:ext cx="4343400" cy="3394472"/>
          </a:xfrm>
        </p:spPr>
        <p:txBody>
          <a:bodyPr>
            <a:normAutofit/>
          </a:bodyPr>
          <a:lstStyle/>
          <a:p>
            <a:pPr lvl="0"/>
            <a:r>
              <a:rPr lang="sr-Latn-BA" sz="2000" dirty="0" smtClean="0"/>
              <a:t>Predstavlja promotivni oblik koji se sastoji u objavljivanju </a:t>
            </a:r>
            <a:r>
              <a:rPr lang="sr-Latn-BA" sz="2000" dirty="0"/>
              <a:t>pozitivnih informacija </a:t>
            </a:r>
            <a:r>
              <a:rPr lang="sr-Latn-BA" sz="2000" dirty="0" smtClean="0"/>
              <a:t>o preduzeću i njegovim proizvodima </a:t>
            </a:r>
            <a:r>
              <a:rPr lang="sr-Latn-BA" sz="2000" dirty="0"/>
              <a:t>u sredstvima javnog informisanja (vijesti o raznim uspjesima preduzeća u medijima, </a:t>
            </a:r>
            <a:r>
              <a:rPr lang="sr-Latn-BA" sz="2000" dirty="0" smtClean="0"/>
              <a:t>konferencij</a:t>
            </a:r>
            <a:r>
              <a:rPr lang="en-US" sz="2000" dirty="0" smtClean="0"/>
              <a:t>e</a:t>
            </a:r>
            <a:r>
              <a:rPr lang="sr-Latn-BA" sz="2000" dirty="0" smtClean="0"/>
              <a:t> </a:t>
            </a:r>
            <a:r>
              <a:rPr lang="sr-Latn-BA" sz="2000" dirty="0"/>
              <a:t>za javnost, izjave poznatih ličnosti i </a:t>
            </a:r>
            <a:r>
              <a:rPr lang="en-US" sz="2000" dirty="0" err="1" smtClean="0"/>
              <a:t>slično</a:t>
            </a:r>
            <a:r>
              <a:rPr lang="sr-Latn-BA" sz="2000" dirty="0" smtClean="0"/>
              <a:t>).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859" y="895350"/>
            <a:ext cx="4495800" cy="346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99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edja\Desktop\pp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4" y="1301112"/>
            <a:ext cx="9152534" cy="384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Koji vid promocije koristiti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00151"/>
            <a:ext cx="4343400" cy="3394472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Prije</a:t>
            </a:r>
            <a:r>
              <a:rPr lang="en-US" sz="2000" dirty="0" smtClean="0"/>
              <a:t> </a:t>
            </a:r>
            <a:r>
              <a:rPr lang="en-US" sz="2000" dirty="0" err="1" smtClean="0"/>
              <a:t>odluke</a:t>
            </a:r>
            <a:r>
              <a:rPr lang="en-US" sz="2000" dirty="0" smtClean="0"/>
              <a:t> </a:t>
            </a:r>
            <a:r>
              <a:rPr lang="en-US" sz="2000" dirty="0" err="1" smtClean="0"/>
              <a:t>treba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dirty="0" err="1" smtClean="0"/>
              <a:t>Identifikovati</a:t>
            </a:r>
            <a:r>
              <a:rPr lang="en-US" sz="2000" dirty="0" smtClean="0"/>
              <a:t> </a:t>
            </a:r>
            <a:r>
              <a:rPr lang="en-US" sz="2000" dirty="0" err="1" smtClean="0"/>
              <a:t>ciljnu</a:t>
            </a:r>
            <a:r>
              <a:rPr lang="en-US" sz="2000" dirty="0" smtClean="0"/>
              <a:t> </a:t>
            </a:r>
            <a:r>
              <a:rPr lang="en-US" sz="2000" dirty="0" err="1" smtClean="0"/>
              <a:t>grupu</a:t>
            </a:r>
            <a:r>
              <a:rPr lang="en-US" sz="2000" dirty="0" smtClean="0"/>
              <a:t> </a:t>
            </a:r>
            <a:r>
              <a:rPr lang="en-US" sz="2000" dirty="0" err="1" smtClean="0"/>
              <a:t>potencijalnih</a:t>
            </a:r>
            <a:r>
              <a:rPr lang="en-US" sz="2000" dirty="0" smtClean="0"/>
              <a:t> </a:t>
            </a:r>
            <a:r>
              <a:rPr lang="en-US" sz="2000" dirty="0" err="1" smtClean="0"/>
              <a:t>kupaca</a:t>
            </a:r>
            <a:r>
              <a:rPr lang="en-US" sz="2000" dirty="0" smtClean="0"/>
              <a:t>, </a:t>
            </a:r>
            <a:r>
              <a:rPr lang="en-US" sz="2000" dirty="0" err="1" smtClean="0"/>
              <a:t>istra</a:t>
            </a:r>
            <a:r>
              <a:rPr lang="sr-Latn-BA" sz="2000" dirty="0" smtClean="0"/>
              <a:t>žiti njihove životne navike (koje novine/magazine čitaju, koji radio i kada slušaju, koje TV programe i kada gledaju itd.), saznati da li idu na odmor i gdje, u kojim trgovinama najviše trguju, kolika je njihova platežna moć i na šta sve troše novac, koji su im omiljeni brendovi i zbog čega... </a:t>
            </a:r>
            <a:endParaRPr lang="en-US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61077"/>
            <a:ext cx="4038600" cy="287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62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483</Words>
  <Application>Microsoft Office PowerPoint</Application>
  <PresentationFormat>On-screen Show (16:9)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PROMOCIJA</vt:lpstr>
      <vt:lpstr>Promocija</vt:lpstr>
      <vt:lpstr>Ciljevi promocije</vt:lpstr>
      <vt:lpstr>Oblici promotivnih aktivnosti</vt:lpstr>
      <vt:lpstr>Privredna propaganda </vt:lpstr>
      <vt:lpstr>Lična prodaja </vt:lpstr>
      <vt:lpstr>Prodajna promocija </vt:lpstr>
      <vt:lpstr>Odnosi sa javnošću-PR </vt:lpstr>
      <vt:lpstr>Koji vid promocije koristiti?</vt:lpstr>
      <vt:lpstr>Propagandna poruka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PROMOCIJA</dc:title>
  <dc:creator>bare</dc:creator>
  <cp:lastModifiedBy>aleksbudrak@gmail.com</cp:lastModifiedBy>
  <cp:revision>68</cp:revision>
  <dcterms:created xsi:type="dcterms:W3CDTF">2020-04-08T12:29:30Z</dcterms:created>
  <dcterms:modified xsi:type="dcterms:W3CDTF">2021-12-30T15:56:27Z</dcterms:modified>
</cp:coreProperties>
</file>