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6385-979E-4C3C-BB06-114D36F5730E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EA6F-A7BB-4560-9B27-AC079AC79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9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6385-979E-4C3C-BB06-114D36F5730E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EA6F-A7BB-4560-9B27-AC079AC79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8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6385-979E-4C3C-BB06-114D36F5730E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EA6F-A7BB-4560-9B27-AC079AC79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89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6385-979E-4C3C-BB06-114D36F5730E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EA6F-A7BB-4560-9B27-AC079AC795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813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6385-979E-4C3C-BB06-114D36F5730E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EA6F-A7BB-4560-9B27-AC079AC79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6385-979E-4C3C-BB06-114D36F5730E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EA6F-A7BB-4560-9B27-AC079AC79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88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6385-979E-4C3C-BB06-114D36F5730E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EA6F-A7BB-4560-9B27-AC079AC79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52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6385-979E-4C3C-BB06-114D36F5730E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EA6F-A7BB-4560-9B27-AC079AC79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3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6385-979E-4C3C-BB06-114D36F5730E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EA6F-A7BB-4560-9B27-AC079AC79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8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6385-979E-4C3C-BB06-114D36F5730E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EA6F-A7BB-4560-9B27-AC079AC79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6385-979E-4C3C-BB06-114D36F5730E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EA6F-A7BB-4560-9B27-AC079AC79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2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6385-979E-4C3C-BB06-114D36F5730E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EA6F-A7BB-4560-9B27-AC079AC79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4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6385-979E-4C3C-BB06-114D36F5730E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EA6F-A7BB-4560-9B27-AC079AC79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6385-979E-4C3C-BB06-114D36F5730E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EA6F-A7BB-4560-9B27-AC079AC79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6385-979E-4C3C-BB06-114D36F5730E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EA6F-A7BB-4560-9B27-AC079AC79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0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6385-979E-4C3C-BB06-114D36F5730E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EA6F-A7BB-4560-9B27-AC079AC79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6385-979E-4C3C-BB06-114D36F5730E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EA6F-A7BB-4560-9B27-AC079AC79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9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1EA6385-979E-4C3C-BB06-114D36F5730E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5EA6F-A7BB-4560-9B27-AC079AC79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12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88958"/>
            <a:ext cx="10515600" cy="1325563"/>
          </a:xfrm>
        </p:spPr>
        <p:txBody>
          <a:bodyPr>
            <a:noAutofit/>
          </a:bodyPr>
          <a:lstStyle/>
          <a:p>
            <a:r>
              <a:rPr lang="sr-Latn-ME" sz="9600" dirty="0" smtClean="0"/>
              <a:t>Podudarnost trouglova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0100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Podudarnost trouglova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7081" y="1466334"/>
                <a:ext cx="10515600" cy="4834482"/>
              </a:xfrm>
            </p:spPr>
            <p:txBody>
              <a:bodyPr>
                <a:noAutofit/>
              </a:bodyPr>
              <a:lstStyle/>
              <a:p>
                <a:r>
                  <a:rPr lang="sr-Latn-ME" sz="2800" dirty="0" smtClean="0"/>
                  <a:t>Za dva trougla kažemo da su podudarna ako imaju jednake odgovarajuće stranice i jednake odgovarajuće uglove. </a:t>
                </a:r>
              </a:p>
              <a:p>
                <a:endParaRPr lang="sr-Latn-ME" sz="2800" dirty="0"/>
              </a:p>
              <a:p>
                <a:endParaRPr lang="sr-Latn-ME" sz="2800" dirty="0" smtClean="0"/>
              </a:p>
              <a:p>
                <a:pPr marL="0" indent="0">
                  <a:buNone/>
                </a:pPr>
                <a:endParaRPr lang="sr-Latn-ME" sz="2800" dirty="0"/>
              </a:p>
              <a:p>
                <a:r>
                  <a:rPr lang="sr-Latn-ME" sz="2800" dirty="0" smtClean="0"/>
                  <a:t>Dakle, trougao </a:t>
                </a:r>
                <a14:m>
                  <m:oMath xmlns:m="http://schemas.openxmlformats.org/officeDocument/2006/math"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sr-Latn-ME" sz="2800" dirty="0" smtClean="0"/>
                  <a:t> je podudaran sa trouglom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sr-Latn-M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sr-Latn-M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ME" sz="2800" dirty="0" smtClean="0"/>
                  <a:t> ako je: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8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ME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ME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r-Latn-ME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=∡</m:t>
                      </m:r>
                      <m:sSub>
                        <m:sSub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r-Latn-M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∡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=∡</m:t>
                      </m:r>
                      <m:sSub>
                        <m:sSub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sr-Latn-M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∡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=∡</m:t>
                      </m:r>
                      <m:sSub>
                        <m:sSub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sr-Latn-M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r-Latn-ME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081" y="1466334"/>
                <a:ext cx="10515600" cy="4834482"/>
              </a:xfrm>
              <a:blipFill rotWithShape="0">
                <a:blip r:embed="rId2"/>
                <a:stretch>
                  <a:fillRect l="-696" t="-1387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111302" y="2264323"/>
            <a:ext cx="8438007" cy="2192824"/>
            <a:chOff x="1224198" y="2701050"/>
            <a:chExt cx="8438007" cy="2192824"/>
          </a:xfrm>
        </p:grpSpPr>
        <p:grpSp>
          <p:nvGrpSpPr>
            <p:cNvPr id="10" name="Group 9"/>
            <p:cNvGrpSpPr/>
            <p:nvPr/>
          </p:nvGrpSpPr>
          <p:grpSpPr>
            <a:xfrm>
              <a:off x="1224198" y="2716383"/>
              <a:ext cx="3833489" cy="2177491"/>
              <a:chOff x="1259892" y="2713855"/>
              <a:chExt cx="3833489" cy="2177491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1611796" y="3121126"/>
                <a:ext cx="3002507" cy="1433015"/>
              </a:xfrm>
              <a:prstGeom prst="triangle">
                <a:avLst>
                  <a:gd name="adj" fmla="val 2931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259892" y="4368126"/>
                    <a:ext cx="50366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sr-Latn-ME" sz="2800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9892" y="4368126"/>
                    <a:ext cx="503664" cy="52322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4567275" y="4368126"/>
                    <a:ext cx="52610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sr-Latn-ME" sz="2800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7275" y="4368126"/>
                    <a:ext cx="526106" cy="52322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176761" y="2713855"/>
                    <a:ext cx="49244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sr-Latn-ME" sz="28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6761" y="2713855"/>
                    <a:ext cx="492443" cy="52322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/>
            <p:cNvGrpSpPr/>
            <p:nvPr/>
          </p:nvGrpSpPr>
          <p:grpSpPr>
            <a:xfrm>
              <a:off x="5656746" y="2701050"/>
              <a:ext cx="4005459" cy="2177491"/>
              <a:chOff x="1259892" y="2713855"/>
              <a:chExt cx="4005459" cy="2177491"/>
            </a:xfrm>
          </p:grpSpPr>
          <p:sp>
            <p:nvSpPr>
              <p:cNvPr id="17" name="Isosceles Triangle 16"/>
              <p:cNvSpPr/>
              <p:nvPr/>
            </p:nvSpPr>
            <p:spPr>
              <a:xfrm>
                <a:off x="1611796" y="3121126"/>
                <a:ext cx="3002507" cy="1433015"/>
              </a:xfrm>
              <a:prstGeom prst="triangle">
                <a:avLst>
                  <a:gd name="adj" fmla="val 2931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259892" y="4368126"/>
                    <a:ext cx="67563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sr-Latn-ME" sz="2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ME" sz="2800" b="1" i="1" dirty="0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sr-Latn-ME" sz="28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9892" y="4368126"/>
                    <a:ext cx="675634" cy="52322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567275" y="4368126"/>
                    <a:ext cx="69807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sr-Latn-ME" sz="2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ME" sz="2800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sr-Latn-ME" sz="28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7275" y="4368126"/>
                    <a:ext cx="698076" cy="52322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176761" y="2713855"/>
                    <a:ext cx="66441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sr-Latn-ME" sz="2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ME" sz="2800" b="1" i="1" dirty="0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sr-Latn-ME" sz="28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6761" y="2713855"/>
                    <a:ext cx="664413" cy="52322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/>
                <p:cNvSpPr/>
                <p:nvPr/>
              </p:nvSpPr>
              <p:spPr>
                <a:xfrm>
                  <a:off x="1642502" y="4078997"/>
                  <a:ext cx="50687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502" y="4078997"/>
                  <a:ext cx="506870" cy="52322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21"/>
                <p:cNvSpPr/>
                <p:nvPr/>
              </p:nvSpPr>
              <p:spPr>
                <a:xfrm>
                  <a:off x="6135824" y="4089470"/>
                  <a:ext cx="60779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sr-Latn-M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5824" y="4089470"/>
                  <a:ext cx="607794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582527" y="4094656"/>
                  <a:ext cx="27731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2527" y="4094656"/>
                  <a:ext cx="27731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6957" r="-39130" b="-377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/>
                <p:cNvSpPr txBox="1"/>
                <p:nvPr/>
              </p:nvSpPr>
              <p:spPr>
                <a:xfrm flipH="1">
                  <a:off x="6743618" y="3128374"/>
                  <a:ext cx="3528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r-Latn-M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M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lang="sr-Latn-M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743618" y="3128374"/>
                  <a:ext cx="352872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5172" r="-37931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 flipH="1">
                  <a:off x="2245495" y="3143707"/>
                  <a:ext cx="4902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r-Latn-ME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245495" y="3143707"/>
                  <a:ext cx="490202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901044" y="4048490"/>
                  <a:ext cx="6093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r-Latn-M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M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sr-Latn-ME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1044" y="4048490"/>
                  <a:ext cx="609398" cy="4616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3000"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403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Podudarnost trouglova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6111" y="1411473"/>
                <a:ext cx="10538228" cy="4195481"/>
              </a:xfrm>
            </p:spPr>
            <p:txBody>
              <a:bodyPr>
                <a:noAutofit/>
              </a:bodyPr>
              <a:lstStyle/>
              <a:p>
                <a:r>
                  <a:rPr lang="sr-Latn-ME" sz="2800" dirty="0" smtClean="0"/>
                  <a:t>Za podudarne trouglove  </a:t>
                </a:r>
                <a14:m>
                  <m:oMath xmlns:m="http://schemas.openxmlformats.org/officeDocument/2006/math"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sr-Latn-ME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ME" sz="2800" b="0" i="1" dirty="0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sr-Latn-M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sr-Latn-M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sr-Latn-M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ME" sz="2800" dirty="0" smtClean="0"/>
                  <a:t> pišemo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sr-Latn-M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sr-Latn-M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sr-Latn-M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ME" sz="2800" dirty="0" smtClean="0"/>
                  <a:t> i čitamo „trougao </a:t>
                </a:r>
                <a14:m>
                  <m:oMath xmlns:m="http://schemas.openxmlformats.org/officeDocument/2006/math"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sr-Latn-ME" sz="2800" dirty="0" smtClean="0"/>
                  <a:t> je podudaran trouglu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sr-Latn-M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sr-Latn-M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ME" sz="2800" dirty="0" smtClean="0"/>
                  <a:t>“.</a:t>
                </a:r>
                <a:endParaRPr lang="sr-Latn-ME" sz="2800" dirty="0"/>
              </a:p>
              <a:p>
                <a:r>
                  <a:rPr lang="sr-Latn-ME" sz="2800" dirty="0" smtClean="0"/>
                  <a:t>Kod trougla razlikujemo šest osnovnih elemenata: tri stranice i tri ugla. Da bi dva trougla bila podudarna, potrebno je da bar tri njihova odgovarajuća osnovna elementa budu jednaka.</a:t>
                </a:r>
              </a:p>
              <a:p>
                <a:r>
                  <a:rPr lang="sr-Latn-ME" sz="2800" dirty="0" smtClean="0"/>
                  <a:t>To ne mogu biti tri ugla.</a:t>
                </a:r>
              </a:p>
              <a:p>
                <a:r>
                  <a:rPr lang="sr-Latn-ME" sz="2800" dirty="0" smtClean="0"/>
                  <a:t>Znači, najmanje jedan od tih elemenata mora biti stranica trougla.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11" y="1411473"/>
                <a:ext cx="10538228" cy="4195481"/>
              </a:xfrm>
              <a:blipFill rotWithShape="0">
                <a:blip r:embed="rId2"/>
                <a:stretch>
                  <a:fillRect l="-752" t="-1599" b="-17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79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Podudarnost trouglova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4293" y="1616190"/>
                <a:ext cx="8946541" cy="4195481"/>
              </a:xfrm>
            </p:spPr>
            <p:txBody>
              <a:bodyPr>
                <a:noAutofit/>
              </a:bodyPr>
              <a:lstStyle/>
              <a:p>
                <a:r>
                  <a:rPr lang="sr-Latn-ME" sz="2800" dirty="0" smtClean="0"/>
                  <a:t>Postoje tri pravila podudarnosti trouglova i jedno dopunsko pravilo.</a:t>
                </a:r>
              </a:p>
              <a:p>
                <a:r>
                  <a:rPr lang="sr-Latn-ME" sz="2800" b="1" dirty="0" smtClean="0"/>
                  <a:t>Teorema 1 (I pravilo, SUS): </a:t>
                </a:r>
                <a:r>
                  <a:rPr lang="sr-Latn-ME" sz="2800" dirty="0" smtClean="0"/>
                  <a:t>Ako su dvije stranice i ugao zahvaćen njima u jednom trouglu jednaki sa odgovarajućim stranicama i uglom drugog trougla, tada su ta dva trougla podudarna.</a:t>
                </a:r>
              </a:p>
              <a:p>
                <a:pPr marL="0" indent="0">
                  <a:buNone/>
                </a:pPr>
                <a:endParaRPr lang="sr-Latn-ME" sz="28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sr-Latn-ME" sz="2800" b="1" i="1" smtClean="0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  <m:r>
                                    <a:rPr lang="sr-Latn-ME" sz="2800" b="1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sr-Latn-ME" sz="2800" b="1" i="1" smtClean="0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  <m:r>
                                    <a:rPr lang="sr-Latn-ME" sz="2800" b="1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  <m:r>
                                    <a:rPr lang="sr-Latn-ME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𝜶</m:t>
                                      </m:r>
                                    </m:e>
                                    <m:sub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⟹∆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sSub>
                        <m:sSubPr>
                          <m:ctrlP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1616190"/>
                <a:ext cx="8946541" cy="4195481"/>
              </a:xfrm>
              <a:blipFill rotWithShape="0">
                <a:blip r:embed="rId2"/>
                <a:stretch>
                  <a:fillRect l="-817" t="-1453" r="-1635" b="-10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0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Podudarnost trouglova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ME" sz="2800" b="1" dirty="0" smtClean="0"/>
                  <a:t>Teorema </a:t>
                </a:r>
                <a:r>
                  <a:rPr lang="sr-Latn-ME" sz="2800" b="1" dirty="0"/>
                  <a:t>2</a:t>
                </a:r>
                <a:r>
                  <a:rPr lang="sr-Latn-ME" sz="2800" b="1" dirty="0" smtClean="0"/>
                  <a:t> (II pravilo, USU): </a:t>
                </a:r>
                <a:r>
                  <a:rPr lang="sr-Latn-ME" sz="2800" dirty="0" smtClean="0"/>
                  <a:t>Ako su stranica i njoj nalegli uglovi jednog trougla jednaki odgovarajućoj stranici i njoj naleglim uglovima drugog trougla, tada su ta dva trougla podudarna.</a:t>
                </a:r>
              </a:p>
              <a:p>
                <a:pPr marL="0" indent="0">
                  <a:buNone/>
                </a:pPr>
                <a:endParaRPr lang="sr-Latn-ME" sz="28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sr-Latn-ME" sz="2800" b="1" i="1" smtClean="0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  <m:r>
                                    <a:rPr lang="sr-Latn-ME" sz="2800" b="1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  <m:r>
                                    <a:rPr lang="sr-Latn-ME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𝜶</m:t>
                                      </m:r>
                                    </m:e>
                                    <m:sub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sr-Latn-ME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b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⟹∆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sSub>
                        <m:sSubPr>
                          <m:ctrlP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86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Podudarnost trouglova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ME" sz="2800" b="1" dirty="0" smtClean="0"/>
                  <a:t>Teorema 3 (III pravilo, SSS): </a:t>
                </a:r>
                <a:r>
                  <a:rPr lang="sr-Latn-ME" sz="2800" dirty="0" smtClean="0"/>
                  <a:t>Ako su tri stranice jednog trougla jednake odgovarajućim stranicama drugog trougla, tada su ta dva trougla podudarna.</a:t>
                </a:r>
              </a:p>
              <a:p>
                <a:pPr marL="0" indent="0">
                  <a:buNone/>
                </a:pPr>
                <a:endParaRPr lang="sr-Latn-ME" sz="28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sr-Latn-ME" sz="2800" b="1" i="1" smtClean="0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  <m:r>
                                    <a:rPr lang="sr-Latn-ME" sz="2800" b="1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sr-Latn-ME" sz="2800" b="1" i="1" smtClean="0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  <m:r>
                                    <a:rPr lang="sr-Latn-ME" sz="2800" b="1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sr-Latn-ME" sz="2800" b="1" i="1" smtClean="0">
                                      <a:latin typeface="Cambria Math" panose="02040503050406030204" pitchFamily="18" charset="0"/>
                                    </a:rPr>
                                    <m:t>𝑩𝑪</m:t>
                                  </m:r>
                                  <m:r>
                                    <a:rPr lang="sr-Latn-ME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𝑩𝑪</m:t>
                                      </m:r>
                                    </m:e>
                                    <m:sub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⟹∆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sSub>
                        <m:sSubPr>
                          <m:ctrlP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86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85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Podudarnost trouglova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8665" y="1425121"/>
                <a:ext cx="11725956" cy="4975679"/>
              </a:xfrm>
            </p:spPr>
            <p:txBody>
              <a:bodyPr>
                <a:noAutofit/>
              </a:bodyPr>
              <a:lstStyle/>
              <a:p>
                <a:r>
                  <a:rPr lang="sr-Latn-ME" sz="2800" b="1" dirty="0" smtClean="0"/>
                  <a:t>Teorema 4 (IV pravilo, SSU): </a:t>
                </a:r>
                <a:r>
                  <a:rPr lang="sr-Latn-ME" sz="2800" dirty="0" smtClean="0"/>
                  <a:t>Ako su dvije stranice jednog trougla i ugao naspram jedne od nih jednaki s odgovarajućim stranicama i uglom u drugom trouglu,a uglovi naspram druge stranice u oba trougla ili  oštri, ili pravi, ili tupi, tada su ta dva trougla podudarna.</a:t>
                </a:r>
              </a:p>
              <a:p>
                <a:pPr marL="0" indent="0">
                  <a:buNone/>
                </a:pPr>
                <a:endParaRPr lang="sr-Latn-ME" sz="28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sr-Latn-ME" sz="2800" b="1" i="1" smtClean="0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  <m:r>
                                    <a:rPr lang="sr-Latn-ME" sz="2800" b="1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sr-Latn-ME" sz="2800" b="1" i="1" smtClean="0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  <m:r>
                                    <a:rPr lang="sr-Latn-ME" sz="2800" b="1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sr-Latn-ME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b>
                                      <m:r>
                                        <a:rPr lang="sr-Latn-ME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𝒖𝒈𝒍𝒐𝒗𝒊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𝒔𝒖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𝒐𝒃𝒂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š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𝒕𝒓𝒂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𝒊𝒍𝒊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𝒐𝒃𝒂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𝒑𝒓𝒂𝒗𝒂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𝒊𝒍𝒊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𝒐𝒃𝒂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𝒕𝒖𝒑𝒂</m:t>
                      </m:r>
                    </m:oMath>
                  </m:oMathPara>
                </a14:m>
                <a:endParaRPr lang="sr-Latn-ME" sz="28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⟹∆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  <m:r>
                        <a:rPr lang="sr-Latn-ME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sSub>
                        <m:sSubPr>
                          <m:ctrlP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sr-Latn-M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665" y="1425121"/>
                <a:ext cx="11725956" cy="4975679"/>
              </a:xfrm>
              <a:blipFill rotWithShape="0">
                <a:blip r:embed="rId2"/>
                <a:stretch>
                  <a:fillRect l="-676" t="-1348" r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9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208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Cambria Math</vt:lpstr>
      <vt:lpstr>Century Gothic</vt:lpstr>
      <vt:lpstr>Wingdings 3</vt:lpstr>
      <vt:lpstr>Ion</vt:lpstr>
      <vt:lpstr>Podudarnost trouglova</vt:lpstr>
      <vt:lpstr>Podudarnost trouglova</vt:lpstr>
      <vt:lpstr>Podudarnost trouglova</vt:lpstr>
      <vt:lpstr>Podudarnost trouglova</vt:lpstr>
      <vt:lpstr>Podudarnost trouglova</vt:lpstr>
      <vt:lpstr>Podudarnost trouglova</vt:lpstr>
      <vt:lpstr>Podudarnost trouglova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Podudarnost trouglova</dc:title>
  <dc:creator>Jelena Šćekić</dc:creator>
  <cp:lastModifiedBy>Jelena Šćekić</cp:lastModifiedBy>
  <cp:revision>8</cp:revision>
  <dcterms:created xsi:type="dcterms:W3CDTF">2019-09-24T09:08:11Z</dcterms:created>
  <dcterms:modified xsi:type="dcterms:W3CDTF">2019-09-24T10:01:55Z</dcterms:modified>
</cp:coreProperties>
</file>